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60" r:id="rId3"/>
    <p:sldId id="256" r:id="rId4"/>
    <p:sldId id="257" r:id="rId5"/>
    <p:sldId id="259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71FF"/>
    <a:srgbClr val="8409FF"/>
    <a:srgbClr val="15FB15"/>
    <a:srgbClr val="F311D3"/>
    <a:srgbClr val="FF9933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6439C-F522-4778-AB3B-44723BD5ED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898366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00EAE-56D7-4618-8AF7-B34362604E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640302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C1644-5314-431B-94E0-06C1DC41A2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086577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2ABEA-9C7A-45B8-8235-80B8B121F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257876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7592C-445A-4D02-8EE9-3B49497940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81665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9C4CF-8FDA-4A1C-835F-660CD54DEB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303033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F5ED9-2446-4E4C-9395-F8B6ACADF3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402481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7C3C0-86FF-4358-A4C6-AF49090902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854031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A915F-0E2D-4A5B-8029-7076BC36DE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814860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4A746-9209-4A26-B30E-10D462218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260606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10968-CFE0-4BC3-9D67-BE23005F1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535940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5A6F0"/>
            </a:gs>
            <a:gs pos="50000">
              <a:srgbClr val="F2ED86"/>
            </a:gs>
            <a:gs pos="100000">
              <a:srgbClr val="E5A6F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8A62560-C9C5-4A4E-BCAB-561FC71A9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14.xml"/><Relationship Id="rId18" Type="http://schemas.openxmlformats.org/officeDocument/2006/relationships/slide" Target="slide39.xml"/><Relationship Id="rId26" Type="http://schemas.openxmlformats.org/officeDocument/2006/relationships/slide" Target="slide47.xml"/><Relationship Id="rId39" Type="http://schemas.openxmlformats.org/officeDocument/2006/relationships/slide" Target="slide25.xml"/><Relationship Id="rId21" Type="http://schemas.openxmlformats.org/officeDocument/2006/relationships/slide" Target="slide42.xml"/><Relationship Id="rId34" Type="http://schemas.openxmlformats.org/officeDocument/2006/relationships/slide" Target="slide30.xml"/><Relationship Id="rId42" Type="http://schemas.openxmlformats.org/officeDocument/2006/relationships/slide" Target="slide18.xml"/><Relationship Id="rId47" Type="http://schemas.openxmlformats.org/officeDocument/2006/relationships/slide" Target="slide58.xml"/><Relationship Id="rId50" Type="http://schemas.openxmlformats.org/officeDocument/2006/relationships/slide" Target="slide61.xml"/><Relationship Id="rId55" Type="http://schemas.openxmlformats.org/officeDocument/2006/relationships/slide" Target="slide51.xml"/><Relationship Id="rId63" Type="http://schemas.openxmlformats.org/officeDocument/2006/relationships/slide" Target="slide78.xml"/><Relationship Id="rId68" Type="http://schemas.openxmlformats.org/officeDocument/2006/relationships/slide" Target="slide83.xml"/><Relationship Id="rId76" Type="http://schemas.openxmlformats.org/officeDocument/2006/relationships/slide" Target="slide76.xml"/><Relationship Id="rId84" Type="http://schemas.openxmlformats.org/officeDocument/2006/relationships/slide" Target="slide69.xml"/><Relationship Id="rId7" Type="http://schemas.openxmlformats.org/officeDocument/2006/relationships/slide" Target="slide8.xml"/><Relationship Id="rId71" Type="http://schemas.openxmlformats.org/officeDocument/2006/relationships/slide" Target="slide86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9" Type="http://schemas.openxmlformats.org/officeDocument/2006/relationships/slide" Target="slide35.xml"/><Relationship Id="rId11" Type="http://schemas.openxmlformats.org/officeDocument/2006/relationships/slide" Target="slide12.xml"/><Relationship Id="rId24" Type="http://schemas.openxmlformats.org/officeDocument/2006/relationships/slide" Target="slide45.xml"/><Relationship Id="rId32" Type="http://schemas.openxmlformats.org/officeDocument/2006/relationships/slide" Target="slide28.xml"/><Relationship Id="rId37" Type="http://schemas.openxmlformats.org/officeDocument/2006/relationships/slide" Target="slide23.xml"/><Relationship Id="rId40" Type="http://schemas.openxmlformats.org/officeDocument/2006/relationships/slide" Target="slide26.xml"/><Relationship Id="rId45" Type="http://schemas.openxmlformats.org/officeDocument/2006/relationships/slide" Target="slide21.xml"/><Relationship Id="rId53" Type="http://schemas.openxmlformats.org/officeDocument/2006/relationships/slide" Target="slide49.xml"/><Relationship Id="rId58" Type="http://schemas.openxmlformats.org/officeDocument/2006/relationships/slide" Target="slide54.xml"/><Relationship Id="rId66" Type="http://schemas.openxmlformats.org/officeDocument/2006/relationships/slide" Target="slide81.xml"/><Relationship Id="rId74" Type="http://schemas.openxmlformats.org/officeDocument/2006/relationships/slide" Target="slide74.xml"/><Relationship Id="rId79" Type="http://schemas.openxmlformats.org/officeDocument/2006/relationships/slide" Target="slide64.xml"/><Relationship Id="rId87" Type="http://schemas.openxmlformats.org/officeDocument/2006/relationships/slide" Target="slide72.xml"/><Relationship Id="rId5" Type="http://schemas.openxmlformats.org/officeDocument/2006/relationships/slide" Target="slide6.xml"/><Relationship Id="rId61" Type="http://schemas.openxmlformats.org/officeDocument/2006/relationships/slide" Target="slide57.xml"/><Relationship Id="rId82" Type="http://schemas.openxmlformats.org/officeDocument/2006/relationships/slide" Target="slide67.xml"/><Relationship Id="rId19" Type="http://schemas.openxmlformats.org/officeDocument/2006/relationships/slide" Target="slide4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43.xml"/><Relationship Id="rId27" Type="http://schemas.openxmlformats.org/officeDocument/2006/relationships/slide" Target="slide33.xml"/><Relationship Id="rId30" Type="http://schemas.openxmlformats.org/officeDocument/2006/relationships/slide" Target="slide36.xml"/><Relationship Id="rId35" Type="http://schemas.openxmlformats.org/officeDocument/2006/relationships/slide" Target="slide31.xml"/><Relationship Id="rId43" Type="http://schemas.openxmlformats.org/officeDocument/2006/relationships/slide" Target="slide19.xml"/><Relationship Id="rId48" Type="http://schemas.openxmlformats.org/officeDocument/2006/relationships/slide" Target="slide59.xml"/><Relationship Id="rId56" Type="http://schemas.openxmlformats.org/officeDocument/2006/relationships/slide" Target="slide52.xml"/><Relationship Id="rId64" Type="http://schemas.openxmlformats.org/officeDocument/2006/relationships/slide" Target="slide79.xml"/><Relationship Id="rId69" Type="http://schemas.openxmlformats.org/officeDocument/2006/relationships/slide" Target="slide84.xml"/><Relationship Id="rId77" Type="http://schemas.openxmlformats.org/officeDocument/2006/relationships/slide" Target="slide77.xml"/><Relationship Id="rId8" Type="http://schemas.openxmlformats.org/officeDocument/2006/relationships/slide" Target="slide9.xml"/><Relationship Id="rId51" Type="http://schemas.openxmlformats.org/officeDocument/2006/relationships/slide" Target="slide62.xml"/><Relationship Id="rId72" Type="http://schemas.openxmlformats.org/officeDocument/2006/relationships/slide" Target="slide87.xml"/><Relationship Id="rId80" Type="http://schemas.openxmlformats.org/officeDocument/2006/relationships/slide" Target="slide65.xml"/><Relationship Id="rId85" Type="http://schemas.openxmlformats.org/officeDocument/2006/relationships/slide" Target="slide70.xml"/><Relationship Id="rId3" Type="http://schemas.openxmlformats.org/officeDocument/2006/relationships/slide" Target="slide4.xml"/><Relationship Id="rId12" Type="http://schemas.openxmlformats.org/officeDocument/2006/relationships/slide" Target="slide13.xml"/><Relationship Id="rId17" Type="http://schemas.openxmlformats.org/officeDocument/2006/relationships/slide" Target="slide38.xml"/><Relationship Id="rId25" Type="http://schemas.openxmlformats.org/officeDocument/2006/relationships/slide" Target="slide46.xml"/><Relationship Id="rId33" Type="http://schemas.openxmlformats.org/officeDocument/2006/relationships/slide" Target="slide29.xml"/><Relationship Id="rId38" Type="http://schemas.openxmlformats.org/officeDocument/2006/relationships/slide" Target="slide24.xml"/><Relationship Id="rId46" Type="http://schemas.openxmlformats.org/officeDocument/2006/relationships/slide" Target="slide22.xml"/><Relationship Id="rId59" Type="http://schemas.openxmlformats.org/officeDocument/2006/relationships/slide" Target="slide55.xml"/><Relationship Id="rId67" Type="http://schemas.openxmlformats.org/officeDocument/2006/relationships/slide" Target="slide82.xml"/><Relationship Id="rId20" Type="http://schemas.openxmlformats.org/officeDocument/2006/relationships/slide" Target="slide41.xml"/><Relationship Id="rId41" Type="http://schemas.openxmlformats.org/officeDocument/2006/relationships/slide" Target="slide27.xml"/><Relationship Id="rId54" Type="http://schemas.openxmlformats.org/officeDocument/2006/relationships/slide" Target="slide50.xml"/><Relationship Id="rId62" Type="http://schemas.openxmlformats.org/officeDocument/2006/relationships/slide" Target="slide88.xml"/><Relationship Id="rId70" Type="http://schemas.openxmlformats.org/officeDocument/2006/relationships/slide" Target="slide85.xml"/><Relationship Id="rId75" Type="http://schemas.openxmlformats.org/officeDocument/2006/relationships/slide" Target="slide75.xml"/><Relationship Id="rId83" Type="http://schemas.openxmlformats.org/officeDocument/2006/relationships/slide" Target="slide6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5" Type="http://schemas.openxmlformats.org/officeDocument/2006/relationships/slide" Target="slide16.xml"/><Relationship Id="rId23" Type="http://schemas.openxmlformats.org/officeDocument/2006/relationships/slide" Target="slide44.xml"/><Relationship Id="rId28" Type="http://schemas.openxmlformats.org/officeDocument/2006/relationships/slide" Target="slide34.xml"/><Relationship Id="rId36" Type="http://schemas.openxmlformats.org/officeDocument/2006/relationships/slide" Target="slide32.xml"/><Relationship Id="rId49" Type="http://schemas.openxmlformats.org/officeDocument/2006/relationships/slide" Target="slide60.xml"/><Relationship Id="rId57" Type="http://schemas.openxmlformats.org/officeDocument/2006/relationships/slide" Target="slide53.xml"/><Relationship Id="rId10" Type="http://schemas.openxmlformats.org/officeDocument/2006/relationships/slide" Target="slide11.xml"/><Relationship Id="rId31" Type="http://schemas.openxmlformats.org/officeDocument/2006/relationships/slide" Target="slide37.xml"/><Relationship Id="rId44" Type="http://schemas.openxmlformats.org/officeDocument/2006/relationships/slide" Target="slide20.xml"/><Relationship Id="rId52" Type="http://schemas.openxmlformats.org/officeDocument/2006/relationships/slide" Target="slide48.xml"/><Relationship Id="rId60" Type="http://schemas.openxmlformats.org/officeDocument/2006/relationships/slide" Target="slide56.xml"/><Relationship Id="rId65" Type="http://schemas.openxmlformats.org/officeDocument/2006/relationships/slide" Target="slide80.xml"/><Relationship Id="rId73" Type="http://schemas.openxmlformats.org/officeDocument/2006/relationships/slide" Target="slide73.xml"/><Relationship Id="rId78" Type="http://schemas.openxmlformats.org/officeDocument/2006/relationships/slide" Target="slide63.xml"/><Relationship Id="rId81" Type="http://schemas.openxmlformats.org/officeDocument/2006/relationships/slide" Target="slide66.xml"/><Relationship Id="rId86" Type="http://schemas.openxmlformats.org/officeDocument/2006/relationships/slide" Target="slide7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4"/>
          <p:cNvSpPr>
            <a:spLocks noChangeArrowheads="1" noChangeShapeType="1" noTextEdit="1"/>
          </p:cNvSpPr>
          <p:nvPr/>
        </p:nvSpPr>
        <p:spPr bwMode="auto">
          <a:xfrm>
            <a:off x="685800" y="2362200"/>
            <a:ext cx="8001000" cy="2286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44156"/>
              </a:avLst>
            </a:prstTxWarp>
          </a:bodyPr>
          <a:lstStyle/>
          <a:p>
            <a:pPr algn="ctr"/>
            <a:r>
              <a:rPr lang="ru-RU" sz="3500" b="1" kern="10">
                <a:solidFill>
                  <a:srgbClr val="FF0000"/>
                </a:solidFill>
                <a:latin typeface="Times New Roman"/>
                <a:cs typeface="Times New Roman"/>
              </a:rPr>
              <a:t>Самый Умный </a:t>
            </a:r>
          </a:p>
          <a:p>
            <a:pPr algn="ctr"/>
            <a:r>
              <a:rPr lang="ru-RU" sz="3500" b="1" kern="10">
                <a:solidFill>
                  <a:srgbClr val="FF0000"/>
                </a:solidFill>
                <a:latin typeface="Times New Roman"/>
                <a:cs typeface="Times New Roman"/>
              </a:rPr>
              <a:t>Химик</a:t>
            </a:r>
          </a:p>
        </p:txBody>
      </p:sp>
      <p:sp>
        <p:nvSpPr>
          <p:cNvPr id="46086" name="AutoShape 6"/>
          <p:cNvSpPr>
            <a:spLocks noChangeArrowheads="1"/>
          </p:cNvSpPr>
          <p:nvPr/>
        </p:nvSpPr>
        <p:spPr bwMode="auto">
          <a:xfrm rot="1837954">
            <a:off x="5486400" y="1447800"/>
            <a:ext cx="793750" cy="781050"/>
          </a:xfrm>
          <a:prstGeom prst="sun">
            <a:avLst>
              <a:gd name="adj" fmla="val 31861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auto">
          <a:xfrm rot="1837954">
            <a:off x="404813" y="134938"/>
            <a:ext cx="1066800" cy="1136650"/>
          </a:xfrm>
          <a:prstGeom prst="sun">
            <a:avLst>
              <a:gd name="adj" fmla="val 32769"/>
            </a:avLst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088" name="AutoShape 8"/>
          <p:cNvSpPr>
            <a:spLocks noChangeArrowheads="1"/>
          </p:cNvSpPr>
          <p:nvPr/>
        </p:nvSpPr>
        <p:spPr bwMode="auto">
          <a:xfrm rot="1837954">
            <a:off x="7866063" y="109538"/>
            <a:ext cx="1143000" cy="1143000"/>
          </a:xfrm>
          <a:prstGeom prst="sun">
            <a:avLst>
              <a:gd name="adj" fmla="val 41861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089" name="AutoShape 9"/>
          <p:cNvSpPr>
            <a:spLocks noChangeArrowheads="1"/>
          </p:cNvSpPr>
          <p:nvPr/>
        </p:nvSpPr>
        <p:spPr bwMode="auto">
          <a:xfrm rot="1837954">
            <a:off x="3105150" y="2530475"/>
            <a:ext cx="849313" cy="838200"/>
          </a:xfrm>
          <a:prstGeom prst="sun">
            <a:avLst>
              <a:gd name="adj" fmla="val 34787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055" name="Группа 14"/>
          <p:cNvGrpSpPr>
            <a:grpSpLocks/>
          </p:cNvGrpSpPr>
          <p:nvPr/>
        </p:nvGrpSpPr>
        <p:grpSpPr bwMode="auto">
          <a:xfrm>
            <a:off x="1828800" y="3276600"/>
            <a:ext cx="5472113" cy="1295400"/>
            <a:chOff x="584200" y="4330700"/>
            <a:chExt cx="7783513" cy="1841500"/>
          </a:xfrm>
        </p:grpSpPr>
        <p:sp>
          <p:nvSpPr>
            <p:cNvPr id="2061" name="AutoShape 10"/>
            <p:cNvSpPr>
              <a:spLocks noChangeArrowheads="1"/>
            </p:cNvSpPr>
            <p:nvPr/>
          </p:nvSpPr>
          <p:spPr bwMode="auto">
            <a:xfrm rot="3782057">
              <a:off x="534988" y="4481512"/>
              <a:ext cx="1608138" cy="1509713"/>
            </a:xfrm>
            <a:prstGeom prst="flowChartPreparation">
              <a:avLst/>
            </a:pr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9000">
                  <a:srgbClr val="CC99FF"/>
                </a:gs>
                <a:gs pos="64000">
                  <a:srgbClr val="9966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legacyPerspectiveFront">
                <a:rot lat="1500000" lon="1500000" rev="0"/>
              </a:camera>
              <a:lightRig rig="legacyFlat2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CCCCFF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/>
              <a:r>
                <a:rPr lang="ru-RU" sz="6000" b="1">
                  <a:solidFill>
                    <a:srgbClr val="F311D3"/>
                  </a:solidFill>
                  <a:latin typeface="Times New Roman" pitchFamily="18" charset="0"/>
                </a:rPr>
                <a:t>И</a:t>
              </a:r>
            </a:p>
          </p:txBody>
        </p:sp>
        <p:sp>
          <p:nvSpPr>
            <p:cNvPr id="2062" name="AutoShape 11"/>
            <p:cNvSpPr>
              <a:spLocks noChangeArrowheads="1"/>
            </p:cNvSpPr>
            <p:nvPr/>
          </p:nvSpPr>
          <p:spPr bwMode="auto">
            <a:xfrm rot="-9605511">
              <a:off x="2636839" y="4551363"/>
              <a:ext cx="1600200" cy="1524000"/>
            </a:xfrm>
            <a:prstGeom prst="flowChartPreparation">
              <a:avLst/>
            </a:pr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9000">
                  <a:srgbClr val="CC99FF"/>
                </a:gs>
                <a:gs pos="64000">
                  <a:srgbClr val="9966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legacyPerspectiveFront">
                <a:rot lat="1500000" lon="1500000" rev="0"/>
              </a:camera>
              <a:lightRig rig="legacyFlat2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CCCFF"/>
              </a:extrusionClr>
            </a:sp3d>
          </p:spPr>
          <p:txBody>
            <a:bodyPr rot="10800000" wrap="none" anchor="ctr">
              <a:flatTx/>
            </a:bodyPr>
            <a:lstStyle/>
            <a:p>
              <a:pPr algn="ctr"/>
              <a:r>
                <a:rPr lang="ru-RU" sz="6000" b="1">
                  <a:solidFill>
                    <a:srgbClr val="0000FF"/>
                  </a:solidFill>
                  <a:latin typeface="Times New Roman" pitchFamily="18" charset="0"/>
                </a:rPr>
                <a:t>Г</a:t>
              </a:r>
            </a:p>
          </p:txBody>
        </p:sp>
        <p:sp>
          <p:nvSpPr>
            <p:cNvPr id="2063" name="AutoShape 12"/>
            <p:cNvSpPr>
              <a:spLocks noChangeArrowheads="1"/>
            </p:cNvSpPr>
            <p:nvPr/>
          </p:nvSpPr>
          <p:spPr bwMode="auto">
            <a:xfrm rot="5945580">
              <a:off x="4548188" y="4460875"/>
              <a:ext cx="1752600" cy="1492250"/>
            </a:xfrm>
            <a:prstGeom prst="flowChartPreparation">
              <a:avLst/>
            </a:pr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9000">
                  <a:srgbClr val="CC99FF"/>
                </a:gs>
                <a:gs pos="64000">
                  <a:srgbClr val="9966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legacyPerspectiveFront">
                <a:rot lat="1500000" lon="20099989" rev="0"/>
              </a:camera>
              <a:lightRig rig="legacyFlat4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CCCCFF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/>
              <a:r>
                <a:rPr lang="ru-RU" sz="6000" b="1">
                  <a:solidFill>
                    <a:srgbClr val="15FB15"/>
                  </a:solidFill>
                </a:rPr>
                <a:t>Р</a:t>
              </a:r>
            </a:p>
          </p:txBody>
        </p:sp>
        <p:sp>
          <p:nvSpPr>
            <p:cNvPr id="2064" name="AutoShape 13"/>
            <p:cNvSpPr>
              <a:spLocks noChangeArrowheads="1"/>
            </p:cNvSpPr>
            <p:nvPr/>
          </p:nvSpPr>
          <p:spPr bwMode="auto">
            <a:xfrm rot="6603864">
              <a:off x="6698457" y="4502943"/>
              <a:ext cx="1752600" cy="1585913"/>
            </a:xfrm>
            <a:prstGeom prst="flowChartPreparation">
              <a:avLst/>
            </a:pr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9000">
                  <a:srgbClr val="CC99FF"/>
                </a:gs>
                <a:gs pos="64000">
                  <a:srgbClr val="9966FF"/>
                </a:gs>
                <a:gs pos="82001">
                  <a:srgbClr val="99CCFF"/>
                </a:gs>
                <a:gs pos="100000">
                  <a:srgbClr val="CCCCFF"/>
                </a:gs>
              </a:gsLst>
              <a:path path="shape">
                <a:fillToRect l="50000" t="50000" r="50000" b="50000"/>
              </a:path>
            </a:gradFill>
            <a:ln w="9525">
              <a:miter lim="800000"/>
              <a:headEnd/>
              <a:tailEnd/>
            </a:ln>
            <a:scene3d>
              <a:camera prst="legacyPerspectiveFront">
                <a:rot lat="1500000" lon="20099989" rev="0"/>
              </a:camera>
              <a:lightRig rig="legacyFlat4" dir="t"/>
            </a:scene3d>
            <a:sp3d extrusionH="887400" prstMaterial="legacyMatte">
              <a:bevelT w="13500" h="13500" prst="angle"/>
              <a:bevelB w="13500" h="13500" prst="angle"/>
              <a:extrusionClr>
                <a:srgbClr val="CCCCFF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ctr"/>
              <a:r>
                <a:rPr lang="ru-RU" sz="6000" b="1">
                  <a:solidFill>
                    <a:srgbClr val="F311D3"/>
                  </a:solidFill>
                </a:rPr>
                <a:t>А</a:t>
              </a:r>
            </a:p>
          </p:txBody>
        </p:sp>
      </p:grpSp>
      <p:sp>
        <p:nvSpPr>
          <p:cNvPr id="46094" name="AutoShape 14"/>
          <p:cNvSpPr>
            <a:spLocks noChangeArrowheads="1"/>
          </p:cNvSpPr>
          <p:nvPr/>
        </p:nvSpPr>
        <p:spPr bwMode="auto">
          <a:xfrm rot="1837954">
            <a:off x="2243138" y="4089400"/>
            <a:ext cx="762000" cy="755650"/>
          </a:xfrm>
          <a:prstGeom prst="sun">
            <a:avLst>
              <a:gd name="adj" fmla="val 39426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095" name="AutoShape 15"/>
          <p:cNvSpPr>
            <a:spLocks noChangeArrowheads="1"/>
          </p:cNvSpPr>
          <p:nvPr/>
        </p:nvSpPr>
        <p:spPr bwMode="auto">
          <a:xfrm rot="1837954">
            <a:off x="7683500" y="4535488"/>
            <a:ext cx="1066800" cy="1136650"/>
          </a:xfrm>
          <a:prstGeom prst="sun">
            <a:avLst>
              <a:gd name="adj" fmla="val 32769"/>
            </a:avLst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096" name="AutoShape 16"/>
          <p:cNvSpPr>
            <a:spLocks noChangeArrowheads="1"/>
          </p:cNvSpPr>
          <p:nvPr/>
        </p:nvSpPr>
        <p:spPr bwMode="auto">
          <a:xfrm rot="1837954">
            <a:off x="215900" y="4459288"/>
            <a:ext cx="1066800" cy="1136650"/>
          </a:xfrm>
          <a:prstGeom prst="sun">
            <a:avLst>
              <a:gd name="adj" fmla="val 31986"/>
            </a:avLst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9" name="AutoShape 17"/>
          <p:cNvSpPr>
            <a:spLocks noChangeArrowheads="1"/>
          </p:cNvSpPr>
          <p:nvPr/>
        </p:nvSpPr>
        <p:spPr bwMode="auto">
          <a:xfrm rot="1837954">
            <a:off x="5943600" y="5029200"/>
            <a:ext cx="762000" cy="755650"/>
          </a:xfrm>
          <a:prstGeom prst="sun">
            <a:avLst>
              <a:gd name="adj" fmla="val 39426"/>
            </a:avLst>
          </a:prstGeom>
          <a:gradFill rotWithShape="1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60" name="TextBox 15"/>
          <p:cNvSpPr txBox="1">
            <a:spLocks noChangeArrowheads="1"/>
          </p:cNvSpPr>
          <p:nvPr/>
        </p:nvSpPr>
        <p:spPr bwMode="auto">
          <a:xfrm>
            <a:off x="3505200" y="4632325"/>
            <a:ext cx="20574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8–9 </a:t>
            </a: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классы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800600" y="6248400"/>
            <a:ext cx="4038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Учитель химии: </a:t>
            </a:r>
            <a:r>
              <a:rPr lang="ru-RU" dirty="0" err="1" smtClean="0">
                <a:solidFill>
                  <a:schemeClr val="bg1"/>
                </a:solidFill>
              </a:rPr>
              <a:t>Дроковская</a:t>
            </a:r>
            <a:r>
              <a:rPr lang="ru-RU" dirty="0" smtClean="0">
                <a:solidFill>
                  <a:schemeClr val="bg1"/>
                </a:solidFill>
              </a:rPr>
              <a:t> М.Б.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 animBg="1"/>
      <p:bldP spid="46087" grpId="0" animBg="1"/>
      <p:bldP spid="46088" grpId="0" animBg="1"/>
      <p:bldP spid="46089" grpId="0" animBg="1"/>
      <p:bldP spid="46094" grpId="0" animBg="1"/>
      <p:bldP spid="46095" grpId="0" animBg="1"/>
      <p:bldP spid="4609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9"/>
          <p:cNvSpPr>
            <a:spLocks noChangeArrowheads="1"/>
          </p:cNvSpPr>
          <p:nvPr/>
        </p:nvSpPr>
        <p:spPr bwMode="auto">
          <a:xfrm>
            <a:off x="685800" y="838200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«Вредные» задачки</a:t>
            </a:r>
          </a:p>
        </p:txBody>
      </p:sp>
      <p:sp>
        <p:nvSpPr>
          <p:cNvPr id="3075" name="AutoShape 51"/>
          <p:cNvSpPr>
            <a:spLocks noChangeArrowheads="1"/>
          </p:cNvSpPr>
          <p:nvPr/>
        </p:nvSpPr>
        <p:spPr bwMode="auto">
          <a:xfrm>
            <a:off x="3335338" y="838200"/>
            <a:ext cx="2513012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400" b="1">
                <a:latin typeface="Times New Roman" pitchFamily="18" charset="0"/>
              </a:rPr>
              <a:t>Загадки</a:t>
            </a:r>
          </a:p>
        </p:txBody>
      </p:sp>
      <p:sp>
        <p:nvSpPr>
          <p:cNvPr id="3076" name="AutoShape 52"/>
          <p:cNvSpPr>
            <a:spLocks noChangeArrowheads="1"/>
          </p:cNvSpPr>
          <p:nvPr/>
        </p:nvSpPr>
        <p:spPr bwMode="auto">
          <a:xfrm>
            <a:off x="5984875" y="838200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медицина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3077" name="AutoShape 5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22325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078" name="AutoShape 5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96988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079" name="AutoShape 5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704975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080" name="AutoShape 6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112963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081" name="AutoShape 6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519363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082" name="AutoShape 103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538538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083" name="AutoShape 104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014788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084" name="AutoShape 105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422775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085" name="AutoShape 106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830763" y="1449388"/>
            <a:ext cx="338137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086" name="AutoShape 107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37163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087" name="AutoShape 108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053138" y="90646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088" name="AutoShape 109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053138" y="1246188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089" name="AutoShape 110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8091488" y="90646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090" name="AutoShape 11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8091488" y="117792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091" name="AutoShape 112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8091488" y="14493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092" name="AutoShape 44"/>
          <p:cNvSpPr>
            <a:spLocks noChangeArrowheads="1"/>
          </p:cNvSpPr>
          <p:nvPr/>
        </p:nvSpPr>
        <p:spPr bwMode="auto">
          <a:xfrm>
            <a:off x="685800" y="2740025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400" b="1">
                <a:latin typeface="Times New Roman" pitchFamily="18" charset="0"/>
              </a:rPr>
              <a:t>Учёные</a:t>
            </a:r>
          </a:p>
        </p:txBody>
      </p:sp>
      <p:sp>
        <p:nvSpPr>
          <p:cNvPr id="3093" name="AutoShape 55"/>
          <p:cNvSpPr>
            <a:spLocks noChangeArrowheads="1"/>
          </p:cNvSpPr>
          <p:nvPr/>
        </p:nvSpPr>
        <p:spPr bwMode="auto">
          <a:xfrm>
            <a:off x="5984875" y="2740025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музыка</a:t>
            </a:r>
          </a:p>
        </p:txBody>
      </p:sp>
      <p:sp>
        <p:nvSpPr>
          <p:cNvPr id="3094" name="AutoShape 56"/>
          <p:cNvSpPr>
            <a:spLocks noChangeArrowheads="1"/>
          </p:cNvSpPr>
          <p:nvPr/>
        </p:nvSpPr>
        <p:spPr bwMode="auto">
          <a:xfrm>
            <a:off x="3335338" y="2740025"/>
            <a:ext cx="2513012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биология</a:t>
            </a:r>
          </a:p>
        </p:txBody>
      </p:sp>
      <p:sp>
        <p:nvSpPr>
          <p:cNvPr id="3095" name="AutoShape 12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3606800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096" name="AutoShape 124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4083050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097" name="AutoShape 125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491038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098" name="AutoShape 126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4897438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099" name="AutoShape 127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305425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00" name="AutoShape 128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256338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01" name="AutoShape 129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6732588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02" name="AutoShape 130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7140575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03" name="AutoShape 131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7546975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04" name="AutoShape 132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7954963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05" name="AutoShape 163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889000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06" name="AutoShape 164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1365250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07" name="AutoShape 165">
            <a:hlinkClick r:id="rId29" action="ppaction://hlinksldjump"/>
          </p:cNvPr>
          <p:cNvSpPr>
            <a:spLocks noChangeArrowheads="1"/>
          </p:cNvSpPr>
          <p:nvPr/>
        </p:nvSpPr>
        <p:spPr bwMode="auto">
          <a:xfrm>
            <a:off x="1773238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08" name="AutoShape 166">
            <a:hlinkClick r:id="rId30" action="ppaction://hlinksldjump"/>
          </p:cNvPr>
          <p:cNvSpPr>
            <a:spLocks noChangeArrowheads="1"/>
          </p:cNvSpPr>
          <p:nvPr/>
        </p:nvSpPr>
        <p:spPr bwMode="auto">
          <a:xfrm>
            <a:off x="2179638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09" name="AutoShape 167">
            <a:hlinkClick r:id="rId31" action="ppaction://hlinksldjump"/>
          </p:cNvPr>
          <p:cNvSpPr>
            <a:spLocks noChangeArrowheads="1"/>
          </p:cNvSpPr>
          <p:nvPr/>
        </p:nvSpPr>
        <p:spPr bwMode="auto">
          <a:xfrm>
            <a:off x="2587625" y="335121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10" name="AutoShape 40"/>
          <p:cNvSpPr>
            <a:spLocks noChangeArrowheads="1"/>
          </p:cNvSpPr>
          <p:nvPr/>
        </p:nvSpPr>
        <p:spPr bwMode="auto">
          <a:xfrm>
            <a:off x="685800" y="1789113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экология</a:t>
            </a:r>
          </a:p>
        </p:txBody>
      </p:sp>
      <p:sp>
        <p:nvSpPr>
          <p:cNvPr id="3111" name="AutoShape 53"/>
          <p:cNvSpPr>
            <a:spLocks noChangeArrowheads="1"/>
          </p:cNvSpPr>
          <p:nvPr/>
        </p:nvSpPr>
        <p:spPr bwMode="auto">
          <a:xfrm>
            <a:off x="3335338" y="1789113"/>
            <a:ext cx="2513012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география</a:t>
            </a:r>
          </a:p>
        </p:txBody>
      </p:sp>
      <p:sp>
        <p:nvSpPr>
          <p:cNvPr id="3112" name="AutoShape 54"/>
          <p:cNvSpPr>
            <a:spLocks noChangeArrowheads="1"/>
          </p:cNvSpPr>
          <p:nvPr/>
        </p:nvSpPr>
        <p:spPr bwMode="auto">
          <a:xfrm>
            <a:off x="5984875" y="1789113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Синонимы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в химии</a:t>
            </a:r>
          </a:p>
        </p:txBody>
      </p:sp>
      <p:sp>
        <p:nvSpPr>
          <p:cNvPr id="3113" name="AutoShape 183">
            <a:hlinkClick r:id="rId32" action="ppaction://hlinksldjump"/>
          </p:cNvPr>
          <p:cNvSpPr>
            <a:spLocks noChangeArrowheads="1"/>
          </p:cNvSpPr>
          <p:nvPr/>
        </p:nvSpPr>
        <p:spPr bwMode="auto">
          <a:xfrm>
            <a:off x="6053138" y="185737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14" name="AutoShape 184">
            <a:hlinkClick r:id="rId33" action="ppaction://hlinksldjump"/>
          </p:cNvPr>
          <p:cNvSpPr>
            <a:spLocks noChangeArrowheads="1"/>
          </p:cNvSpPr>
          <p:nvPr/>
        </p:nvSpPr>
        <p:spPr bwMode="auto">
          <a:xfrm>
            <a:off x="6053138" y="21971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15" name="AutoShape 185">
            <a:hlinkClick r:id="rId34" action="ppaction://hlinksldjump"/>
          </p:cNvPr>
          <p:cNvSpPr>
            <a:spLocks noChangeArrowheads="1"/>
          </p:cNvSpPr>
          <p:nvPr/>
        </p:nvSpPr>
        <p:spPr bwMode="auto">
          <a:xfrm>
            <a:off x="8091488" y="185737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16" name="AutoShape 186">
            <a:hlinkClick r:id="rId35" action="ppaction://hlinksldjump"/>
          </p:cNvPr>
          <p:cNvSpPr>
            <a:spLocks noChangeArrowheads="1"/>
          </p:cNvSpPr>
          <p:nvPr/>
        </p:nvSpPr>
        <p:spPr bwMode="auto">
          <a:xfrm>
            <a:off x="8091488" y="2128838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17" name="AutoShape 187">
            <a:hlinkClick r:id="rId36" action="ppaction://hlinksldjump"/>
          </p:cNvPr>
          <p:cNvSpPr>
            <a:spLocks noChangeArrowheads="1"/>
          </p:cNvSpPr>
          <p:nvPr/>
        </p:nvSpPr>
        <p:spPr bwMode="auto">
          <a:xfrm>
            <a:off x="8091488" y="2400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18" name="AutoShape 188">
            <a:hlinkClick r:id="rId37" action="ppaction://hlinksldjump"/>
          </p:cNvPr>
          <p:cNvSpPr>
            <a:spLocks noChangeArrowheads="1"/>
          </p:cNvSpPr>
          <p:nvPr/>
        </p:nvSpPr>
        <p:spPr bwMode="auto">
          <a:xfrm>
            <a:off x="3335338" y="185737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19" name="AutoShape 189">
            <a:hlinkClick r:id="rId38" action="ppaction://hlinksldjump"/>
          </p:cNvPr>
          <p:cNvSpPr>
            <a:spLocks noChangeArrowheads="1"/>
          </p:cNvSpPr>
          <p:nvPr/>
        </p:nvSpPr>
        <p:spPr bwMode="auto">
          <a:xfrm>
            <a:off x="3335338" y="21971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20" name="AutoShape 190">
            <a:hlinkClick r:id="rId39" action="ppaction://hlinksldjump"/>
          </p:cNvPr>
          <p:cNvSpPr>
            <a:spLocks noChangeArrowheads="1"/>
          </p:cNvSpPr>
          <p:nvPr/>
        </p:nvSpPr>
        <p:spPr bwMode="auto">
          <a:xfrm>
            <a:off x="5373688" y="185737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21" name="AutoShape 191">
            <a:hlinkClick r:id="rId40" action="ppaction://hlinksldjump"/>
          </p:cNvPr>
          <p:cNvSpPr>
            <a:spLocks noChangeArrowheads="1"/>
          </p:cNvSpPr>
          <p:nvPr/>
        </p:nvSpPr>
        <p:spPr bwMode="auto">
          <a:xfrm>
            <a:off x="5373688" y="2128838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22" name="AutoShape 192">
            <a:hlinkClick r:id="rId41" action="ppaction://hlinksldjump"/>
          </p:cNvPr>
          <p:cNvSpPr>
            <a:spLocks noChangeArrowheads="1"/>
          </p:cNvSpPr>
          <p:nvPr/>
        </p:nvSpPr>
        <p:spPr bwMode="auto">
          <a:xfrm>
            <a:off x="5373688" y="2400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23" name="AutoShape 193">
            <a:hlinkClick r:id="rId42" action="ppaction://hlinksldjump"/>
          </p:cNvPr>
          <p:cNvSpPr>
            <a:spLocks noChangeArrowheads="1"/>
          </p:cNvSpPr>
          <p:nvPr/>
        </p:nvSpPr>
        <p:spPr bwMode="auto">
          <a:xfrm>
            <a:off x="754063" y="185737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24" name="AutoShape 194">
            <a:hlinkClick r:id="rId43" action="ppaction://hlinksldjump"/>
          </p:cNvPr>
          <p:cNvSpPr>
            <a:spLocks noChangeArrowheads="1"/>
          </p:cNvSpPr>
          <p:nvPr/>
        </p:nvSpPr>
        <p:spPr bwMode="auto">
          <a:xfrm>
            <a:off x="754063" y="21971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25" name="AutoShape 195">
            <a:hlinkClick r:id="rId44" action="ppaction://hlinksldjump"/>
          </p:cNvPr>
          <p:cNvSpPr>
            <a:spLocks noChangeArrowheads="1"/>
          </p:cNvSpPr>
          <p:nvPr/>
        </p:nvSpPr>
        <p:spPr bwMode="auto">
          <a:xfrm>
            <a:off x="2792413" y="185737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26" name="AutoShape 196">
            <a:hlinkClick r:id="rId45" action="ppaction://hlinksldjump"/>
          </p:cNvPr>
          <p:cNvSpPr>
            <a:spLocks noChangeArrowheads="1"/>
          </p:cNvSpPr>
          <p:nvPr/>
        </p:nvSpPr>
        <p:spPr bwMode="auto">
          <a:xfrm>
            <a:off x="2792413" y="2128838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27" name="AutoShape 197">
            <a:hlinkClick r:id="rId46" action="ppaction://hlinksldjump"/>
          </p:cNvPr>
          <p:cNvSpPr>
            <a:spLocks noChangeArrowheads="1"/>
          </p:cNvSpPr>
          <p:nvPr/>
        </p:nvSpPr>
        <p:spPr bwMode="auto">
          <a:xfrm>
            <a:off x="2792413" y="2400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28" name="AutoShape 43"/>
          <p:cNvSpPr>
            <a:spLocks noChangeArrowheads="1"/>
          </p:cNvSpPr>
          <p:nvPr/>
        </p:nvSpPr>
        <p:spPr bwMode="auto">
          <a:xfrm>
            <a:off x="685800" y="3690938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арифметика</a:t>
            </a:r>
          </a:p>
        </p:txBody>
      </p:sp>
      <p:sp>
        <p:nvSpPr>
          <p:cNvPr id="3129" name="AutoShape 45"/>
          <p:cNvSpPr>
            <a:spLocks noChangeArrowheads="1"/>
          </p:cNvSpPr>
          <p:nvPr/>
        </p:nvSpPr>
        <p:spPr bwMode="auto">
          <a:xfrm>
            <a:off x="5984875" y="3690938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физика</a:t>
            </a:r>
          </a:p>
        </p:txBody>
      </p:sp>
      <p:sp>
        <p:nvSpPr>
          <p:cNvPr id="3130" name="AutoShape 46"/>
          <p:cNvSpPr>
            <a:spLocks noChangeArrowheads="1"/>
          </p:cNvSpPr>
          <p:nvPr/>
        </p:nvSpPr>
        <p:spPr bwMode="auto">
          <a:xfrm>
            <a:off x="3335338" y="3690938"/>
            <a:ext cx="2513012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литература</a:t>
            </a:r>
          </a:p>
        </p:txBody>
      </p:sp>
      <p:sp>
        <p:nvSpPr>
          <p:cNvPr id="3131" name="AutoShape 138">
            <a:hlinkClick r:id="rId47" action="ppaction://hlinksldjump"/>
          </p:cNvPr>
          <p:cNvSpPr>
            <a:spLocks noChangeArrowheads="1"/>
          </p:cNvSpPr>
          <p:nvPr/>
        </p:nvSpPr>
        <p:spPr bwMode="auto">
          <a:xfrm>
            <a:off x="6256338" y="430371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32" name="AutoShape 139">
            <a:hlinkClick r:id="rId48" action="ppaction://hlinksldjump"/>
          </p:cNvPr>
          <p:cNvSpPr>
            <a:spLocks noChangeArrowheads="1"/>
          </p:cNvSpPr>
          <p:nvPr/>
        </p:nvSpPr>
        <p:spPr bwMode="auto">
          <a:xfrm>
            <a:off x="6732588" y="430371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33" name="AutoShape 140">
            <a:hlinkClick r:id="rId49" action="ppaction://hlinksldjump"/>
          </p:cNvPr>
          <p:cNvSpPr>
            <a:spLocks noChangeArrowheads="1"/>
          </p:cNvSpPr>
          <p:nvPr/>
        </p:nvSpPr>
        <p:spPr bwMode="auto">
          <a:xfrm>
            <a:off x="7140575" y="430371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34" name="AutoShape 141">
            <a:hlinkClick r:id="rId50" action="ppaction://hlinksldjump"/>
          </p:cNvPr>
          <p:cNvSpPr>
            <a:spLocks noChangeArrowheads="1"/>
          </p:cNvSpPr>
          <p:nvPr/>
        </p:nvSpPr>
        <p:spPr bwMode="auto">
          <a:xfrm>
            <a:off x="7546975" y="430371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35" name="AutoShape 142">
            <a:hlinkClick r:id="rId51" action="ppaction://hlinksldjump"/>
          </p:cNvPr>
          <p:cNvSpPr>
            <a:spLocks noChangeArrowheads="1"/>
          </p:cNvSpPr>
          <p:nvPr/>
        </p:nvSpPr>
        <p:spPr bwMode="auto">
          <a:xfrm>
            <a:off x="7954963" y="430371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36" name="AutoShape 198">
            <a:hlinkClick r:id="rId52" action="ppaction://hlinksldjump"/>
          </p:cNvPr>
          <p:cNvSpPr>
            <a:spLocks noChangeArrowheads="1"/>
          </p:cNvSpPr>
          <p:nvPr/>
        </p:nvSpPr>
        <p:spPr bwMode="auto">
          <a:xfrm>
            <a:off x="754063" y="37592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37" name="AutoShape 199">
            <a:hlinkClick r:id="rId53" action="ppaction://hlinksldjump"/>
          </p:cNvPr>
          <p:cNvSpPr>
            <a:spLocks noChangeArrowheads="1"/>
          </p:cNvSpPr>
          <p:nvPr/>
        </p:nvSpPr>
        <p:spPr bwMode="auto">
          <a:xfrm>
            <a:off x="754063" y="4098925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38" name="AutoShape 200">
            <a:hlinkClick r:id="rId54" action="ppaction://hlinksldjump"/>
          </p:cNvPr>
          <p:cNvSpPr>
            <a:spLocks noChangeArrowheads="1"/>
          </p:cNvSpPr>
          <p:nvPr/>
        </p:nvSpPr>
        <p:spPr bwMode="auto">
          <a:xfrm>
            <a:off x="2792413" y="37592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39" name="AutoShape 201">
            <a:hlinkClick r:id="rId55" action="ppaction://hlinksldjump"/>
          </p:cNvPr>
          <p:cNvSpPr>
            <a:spLocks noChangeArrowheads="1"/>
          </p:cNvSpPr>
          <p:nvPr/>
        </p:nvSpPr>
        <p:spPr bwMode="auto">
          <a:xfrm>
            <a:off x="2792413" y="403066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40" name="AutoShape 202">
            <a:hlinkClick r:id="rId56" action="ppaction://hlinksldjump"/>
          </p:cNvPr>
          <p:cNvSpPr>
            <a:spLocks noChangeArrowheads="1"/>
          </p:cNvSpPr>
          <p:nvPr/>
        </p:nvSpPr>
        <p:spPr bwMode="auto">
          <a:xfrm>
            <a:off x="2792413" y="430371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41" name="AutoShape 203">
            <a:hlinkClick r:id="rId57" action="ppaction://hlinksldjump"/>
          </p:cNvPr>
          <p:cNvSpPr>
            <a:spLocks noChangeArrowheads="1"/>
          </p:cNvSpPr>
          <p:nvPr/>
        </p:nvSpPr>
        <p:spPr bwMode="auto">
          <a:xfrm>
            <a:off x="3403600" y="37592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42" name="AutoShape 204">
            <a:hlinkClick r:id="rId58" action="ppaction://hlinksldjump"/>
          </p:cNvPr>
          <p:cNvSpPr>
            <a:spLocks noChangeArrowheads="1"/>
          </p:cNvSpPr>
          <p:nvPr/>
        </p:nvSpPr>
        <p:spPr bwMode="auto">
          <a:xfrm>
            <a:off x="3403600" y="4098925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43" name="AutoShape 205">
            <a:hlinkClick r:id="rId59" action="ppaction://hlinksldjump"/>
          </p:cNvPr>
          <p:cNvSpPr>
            <a:spLocks noChangeArrowheads="1"/>
          </p:cNvSpPr>
          <p:nvPr/>
        </p:nvSpPr>
        <p:spPr bwMode="auto">
          <a:xfrm>
            <a:off x="5441950" y="37592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44" name="AutoShape 206">
            <a:hlinkClick r:id="rId60" action="ppaction://hlinksldjump"/>
          </p:cNvPr>
          <p:cNvSpPr>
            <a:spLocks noChangeArrowheads="1"/>
          </p:cNvSpPr>
          <p:nvPr/>
        </p:nvSpPr>
        <p:spPr bwMode="auto">
          <a:xfrm>
            <a:off x="5441950" y="4030663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45" name="AutoShape 207">
            <a:hlinkClick r:id="rId61" action="ppaction://hlinksldjump"/>
          </p:cNvPr>
          <p:cNvSpPr>
            <a:spLocks noChangeArrowheads="1"/>
          </p:cNvSpPr>
          <p:nvPr/>
        </p:nvSpPr>
        <p:spPr bwMode="auto">
          <a:xfrm>
            <a:off x="5441950" y="4303713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46" name="AutoShape 41"/>
          <p:cNvSpPr>
            <a:spLocks noChangeArrowheads="1"/>
          </p:cNvSpPr>
          <p:nvPr/>
        </p:nvSpPr>
        <p:spPr bwMode="auto">
          <a:xfrm>
            <a:off x="685800" y="5661025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Шарады</a:t>
            </a:r>
          </a:p>
        </p:txBody>
      </p:sp>
      <p:sp>
        <p:nvSpPr>
          <p:cNvPr id="3147" name="AutoShape 49">
            <a:hlinkClick r:id="rId62" action="ppaction://hlinksldjump"/>
          </p:cNvPr>
          <p:cNvSpPr>
            <a:spLocks noChangeArrowheads="1"/>
          </p:cNvSpPr>
          <p:nvPr/>
        </p:nvSpPr>
        <p:spPr bwMode="auto">
          <a:xfrm>
            <a:off x="5984875" y="5661025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Вопросы для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ФИНАЛА</a:t>
            </a:r>
          </a:p>
        </p:txBody>
      </p:sp>
      <p:sp>
        <p:nvSpPr>
          <p:cNvPr id="3148" name="AutoShape 50"/>
          <p:cNvSpPr>
            <a:spLocks noChangeArrowheads="1"/>
          </p:cNvSpPr>
          <p:nvPr/>
        </p:nvSpPr>
        <p:spPr bwMode="auto">
          <a:xfrm>
            <a:off x="3335338" y="5661025"/>
            <a:ext cx="2513012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b="1">
                <a:latin typeface="Times New Roman" pitchFamily="18" charset="0"/>
              </a:rPr>
              <a:t>Периодическая</a:t>
            </a:r>
          </a:p>
          <a:p>
            <a:pPr algn="ctr"/>
            <a:r>
              <a:rPr lang="ru-RU" b="1">
                <a:latin typeface="Times New Roman" pitchFamily="18" charset="0"/>
              </a:rPr>
              <a:t>система</a:t>
            </a:r>
          </a:p>
        </p:txBody>
      </p:sp>
      <p:sp>
        <p:nvSpPr>
          <p:cNvPr id="3149" name="AutoShape 178">
            <a:hlinkClick r:id="rId63" action="ppaction://hlinksldjump"/>
          </p:cNvPr>
          <p:cNvSpPr>
            <a:spLocks noChangeArrowheads="1"/>
          </p:cNvSpPr>
          <p:nvPr/>
        </p:nvSpPr>
        <p:spPr bwMode="auto">
          <a:xfrm>
            <a:off x="889000" y="62738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50" name="AutoShape 179">
            <a:hlinkClick r:id="rId64" action="ppaction://hlinksldjump"/>
          </p:cNvPr>
          <p:cNvSpPr>
            <a:spLocks noChangeArrowheads="1"/>
          </p:cNvSpPr>
          <p:nvPr/>
        </p:nvSpPr>
        <p:spPr bwMode="auto">
          <a:xfrm>
            <a:off x="1365250" y="62738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51" name="AutoShape 180">
            <a:hlinkClick r:id="rId65" action="ppaction://hlinksldjump"/>
          </p:cNvPr>
          <p:cNvSpPr>
            <a:spLocks noChangeArrowheads="1"/>
          </p:cNvSpPr>
          <p:nvPr/>
        </p:nvSpPr>
        <p:spPr bwMode="auto">
          <a:xfrm>
            <a:off x="1773238" y="62738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52" name="AutoShape 181">
            <a:hlinkClick r:id="rId66" action="ppaction://hlinksldjump"/>
          </p:cNvPr>
          <p:cNvSpPr>
            <a:spLocks noChangeArrowheads="1"/>
          </p:cNvSpPr>
          <p:nvPr/>
        </p:nvSpPr>
        <p:spPr bwMode="auto">
          <a:xfrm>
            <a:off x="2179638" y="62738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53" name="AutoShape 182">
            <a:hlinkClick r:id="rId67" action="ppaction://hlinksldjump"/>
          </p:cNvPr>
          <p:cNvSpPr>
            <a:spLocks noChangeArrowheads="1"/>
          </p:cNvSpPr>
          <p:nvPr/>
        </p:nvSpPr>
        <p:spPr bwMode="auto">
          <a:xfrm>
            <a:off x="2587625" y="62738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54" name="AutoShape 213">
            <a:hlinkClick r:id="rId68" action="ppaction://hlinksldjump"/>
          </p:cNvPr>
          <p:cNvSpPr>
            <a:spLocks noChangeArrowheads="1"/>
          </p:cNvSpPr>
          <p:nvPr/>
        </p:nvSpPr>
        <p:spPr bwMode="auto">
          <a:xfrm>
            <a:off x="3403600" y="5934075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55" name="AutoShape 214">
            <a:hlinkClick r:id="rId69" action="ppaction://hlinksldjump"/>
          </p:cNvPr>
          <p:cNvSpPr>
            <a:spLocks noChangeArrowheads="1"/>
          </p:cNvSpPr>
          <p:nvPr/>
        </p:nvSpPr>
        <p:spPr bwMode="auto">
          <a:xfrm>
            <a:off x="3403600" y="6205538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56" name="AutoShape 215">
            <a:hlinkClick r:id="rId70" action="ppaction://hlinksldjump"/>
          </p:cNvPr>
          <p:cNvSpPr>
            <a:spLocks noChangeArrowheads="1"/>
          </p:cNvSpPr>
          <p:nvPr/>
        </p:nvSpPr>
        <p:spPr bwMode="auto">
          <a:xfrm>
            <a:off x="5441950" y="572928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57" name="AutoShape 216">
            <a:hlinkClick r:id="rId71" action="ppaction://hlinksldjump"/>
          </p:cNvPr>
          <p:cNvSpPr>
            <a:spLocks noChangeArrowheads="1"/>
          </p:cNvSpPr>
          <p:nvPr/>
        </p:nvSpPr>
        <p:spPr bwMode="auto">
          <a:xfrm>
            <a:off x="5441950" y="600075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58" name="AutoShape 217">
            <a:hlinkClick r:id="rId72" action="ppaction://hlinksldjump"/>
          </p:cNvPr>
          <p:cNvSpPr>
            <a:spLocks noChangeArrowheads="1"/>
          </p:cNvSpPr>
          <p:nvPr/>
        </p:nvSpPr>
        <p:spPr bwMode="auto">
          <a:xfrm>
            <a:off x="5441950" y="62738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59" name="AutoShape 42"/>
          <p:cNvSpPr>
            <a:spLocks noChangeArrowheads="1"/>
          </p:cNvSpPr>
          <p:nvPr/>
        </p:nvSpPr>
        <p:spPr bwMode="auto">
          <a:xfrm>
            <a:off x="685800" y="4710113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мифология</a:t>
            </a:r>
          </a:p>
        </p:txBody>
      </p:sp>
      <p:sp>
        <p:nvSpPr>
          <p:cNvPr id="3160" name="AutoShape 47"/>
          <p:cNvSpPr>
            <a:spLocks noChangeArrowheads="1"/>
          </p:cNvSpPr>
          <p:nvPr/>
        </p:nvSpPr>
        <p:spPr bwMode="auto">
          <a:xfrm>
            <a:off x="5984875" y="4710113"/>
            <a:ext cx="2513013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«Цветная» химия</a:t>
            </a:r>
          </a:p>
        </p:txBody>
      </p:sp>
      <p:sp>
        <p:nvSpPr>
          <p:cNvPr id="3161" name="AutoShape 48"/>
          <p:cNvSpPr>
            <a:spLocks noChangeArrowheads="1"/>
          </p:cNvSpPr>
          <p:nvPr/>
        </p:nvSpPr>
        <p:spPr bwMode="auto">
          <a:xfrm>
            <a:off x="3335338" y="4710113"/>
            <a:ext cx="2513012" cy="81597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Химия и </a:t>
            </a:r>
          </a:p>
          <a:p>
            <a:pPr algn="ctr"/>
            <a:r>
              <a:rPr lang="ru-RU" sz="2000" b="1">
                <a:latin typeface="Times New Roman" pitchFamily="18" charset="0"/>
              </a:rPr>
              <a:t>астрономия</a:t>
            </a:r>
          </a:p>
        </p:txBody>
      </p:sp>
      <p:sp>
        <p:nvSpPr>
          <p:cNvPr id="3162" name="AutoShape 148">
            <a:hlinkClick r:id="rId73" action="ppaction://hlinksldjump"/>
          </p:cNvPr>
          <p:cNvSpPr>
            <a:spLocks noChangeArrowheads="1"/>
          </p:cNvSpPr>
          <p:nvPr/>
        </p:nvSpPr>
        <p:spPr bwMode="auto">
          <a:xfrm>
            <a:off x="6256338" y="5321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63" name="AutoShape 149">
            <a:hlinkClick r:id="rId74" action="ppaction://hlinksldjump"/>
          </p:cNvPr>
          <p:cNvSpPr>
            <a:spLocks noChangeArrowheads="1"/>
          </p:cNvSpPr>
          <p:nvPr/>
        </p:nvSpPr>
        <p:spPr bwMode="auto">
          <a:xfrm>
            <a:off x="6732588" y="5321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64" name="AutoShape 150">
            <a:hlinkClick r:id="rId75" action="ppaction://hlinksldjump"/>
          </p:cNvPr>
          <p:cNvSpPr>
            <a:spLocks noChangeArrowheads="1"/>
          </p:cNvSpPr>
          <p:nvPr/>
        </p:nvSpPr>
        <p:spPr bwMode="auto">
          <a:xfrm>
            <a:off x="7140575" y="5321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65" name="AutoShape 151">
            <a:hlinkClick r:id="rId76" action="ppaction://hlinksldjump"/>
          </p:cNvPr>
          <p:cNvSpPr>
            <a:spLocks noChangeArrowheads="1"/>
          </p:cNvSpPr>
          <p:nvPr/>
        </p:nvSpPr>
        <p:spPr bwMode="auto">
          <a:xfrm>
            <a:off x="7546975" y="5321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66" name="AutoShape 152">
            <a:hlinkClick r:id="rId77" action="ppaction://hlinksldjump"/>
          </p:cNvPr>
          <p:cNvSpPr>
            <a:spLocks noChangeArrowheads="1"/>
          </p:cNvSpPr>
          <p:nvPr/>
        </p:nvSpPr>
        <p:spPr bwMode="auto">
          <a:xfrm>
            <a:off x="7954963" y="5321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67" name="AutoShape 208">
            <a:hlinkClick r:id="rId78" action="ppaction://hlinksldjump"/>
          </p:cNvPr>
          <p:cNvSpPr>
            <a:spLocks noChangeArrowheads="1"/>
          </p:cNvSpPr>
          <p:nvPr/>
        </p:nvSpPr>
        <p:spPr bwMode="auto">
          <a:xfrm>
            <a:off x="754063" y="4778375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68" name="AutoShape 209">
            <a:hlinkClick r:id="rId79" action="ppaction://hlinksldjump"/>
          </p:cNvPr>
          <p:cNvSpPr>
            <a:spLocks noChangeArrowheads="1"/>
          </p:cNvSpPr>
          <p:nvPr/>
        </p:nvSpPr>
        <p:spPr bwMode="auto">
          <a:xfrm>
            <a:off x="754063" y="5118100"/>
            <a:ext cx="339725" cy="203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69" name="AutoShape 210">
            <a:hlinkClick r:id="rId80" action="ppaction://hlinksldjump"/>
          </p:cNvPr>
          <p:cNvSpPr>
            <a:spLocks noChangeArrowheads="1"/>
          </p:cNvSpPr>
          <p:nvPr/>
        </p:nvSpPr>
        <p:spPr bwMode="auto">
          <a:xfrm>
            <a:off x="2792413" y="4778375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70" name="AutoShape 211">
            <a:hlinkClick r:id="rId81" action="ppaction://hlinksldjump"/>
          </p:cNvPr>
          <p:cNvSpPr>
            <a:spLocks noChangeArrowheads="1"/>
          </p:cNvSpPr>
          <p:nvPr/>
        </p:nvSpPr>
        <p:spPr bwMode="auto">
          <a:xfrm>
            <a:off x="2792413" y="504983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71" name="AutoShape 212">
            <a:hlinkClick r:id="rId82" action="ppaction://hlinksldjump"/>
          </p:cNvPr>
          <p:cNvSpPr>
            <a:spLocks noChangeArrowheads="1"/>
          </p:cNvSpPr>
          <p:nvPr/>
        </p:nvSpPr>
        <p:spPr bwMode="auto">
          <a:xfrm>
            <a:off x="2792413" y="5321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72" name="AutoShape 223">
            <a:hlinkClick r:id="rId83" action="ppaction://hlinksldjump"/>
          </p:cNvPr>
          <p:cNvSpPr>
            <a:spLocks noChangeArrowheads="1"/>
          </p:cNvSpPr>
          <p:nvPr/>
        </p:nvSpPr>
        <p:spPr bwMode="auto">
          <a:xfrm>
            <a:off x="3403600" y="4778375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1</a:t>
            </a:r>
          </a:p>
        </p:txBody>
      </p:sp>
      <p:sp>
        <p:nvSpPr>
          <p:cNvPr id="3173" name="AutoShape 224">
            <a:hlinkClick r:id="rId84" action="ppaction://hlinksldjump"/>
          </p:cNvPr>
          <p:cNvSpPr>
            <a:spLocks noChangeArrowheads="1"/>
          </p:cNvSpPr>
          <p:nvPr/>
        </p:nvSpPr>
        <p:spPr bwMode="auto">
          <a:xfrm>
            <a:off x="3403600" y="504983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2</a:t>
            </a:r>
          </a:p>
        </p:txBody>
      </p:sp>
      <p:sp>
        <p:nvSpPr>
          <p:cNvPr id="3174" name="AutoShape 225">
            <a:hlinkClick r:id="rId85" action="ppaction://hlinksldjump"/>
          </p:cNvPr>
          <p:cNvSpPr>
            <a:spLocks noChangeArrowheads="1"/>
          </p:cNvSpPr>
          <p:nvPr/>
        </p:nvSpPr>
        <p:spPr bwMode="auto">
          <a:xfrm>
            <a:off x="5441950" y="4778375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3</a:t>
            </a:r>
          </a:p>
        </p:txBody>
      </p:sp>
      <p:sp>
        <p:nvSpPr>
          <p:cNvPr id="3175" name="AutoShape 226">
            <a:hlinkClick r:id="rId86" action="ppaction://hlinksldjump"/>
          </p:cNvPr>
          <p:cNvSpPr>
            <a:spLocks noChangeArrowheads="1"/>
          </p:cNvSpPr>
          <p:nvPr/>
        </p:nvSpPr>
        <p:spPr bwMode="auto">
          <a:xfrm>
            <a:off x="5441950" y="5049838"/>
            <a:ext cx="339725" cy="2047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4</a:t>
            </a:r>
          </a:p>
        </p:txBody>
      </p:sp>
      <p:sp>
        <p:nvSpPr>
          <p:cNvPr id="3176" name="AutoShape 227">
            <a:hlinkClick r:id="rId87" action="ppaction://hlinksldjump"/>
          </p:cNvPr>
          <p:cNvSpPr>
            <a:spLocks noChangeArrowheads="1"/>
          </p:cNvSpPr>
          <p:nvPr/>
        </p:nvSpPr>
        <p:spPr bwMode="auto">
          <a:xfrm>
            <a:off x="5441950" y="5321300"/>
            <a:ext cx="339725" cy="2047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99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5</a:t>
            </a:r>
          </a:p>
        </p:txBody>
      </p:sp>
      <p:sp>
        <p:nvSpPr>
          <p:cNvPr id="3177" name="TextBox 111"/>
          <p:cNvSpPr txBox="1">
            <a:spLocks noChangeArrowheads="1"/>
          </p:cNvSpPr>
          <p:nvPr/>
        </p:nvSpPr>
        <p:spPr bwMode="auto">
          <a:xfrm>
            <a:off x="990600" y="161925"/>
            <a:ext cx="7086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Содержание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81000" y="552450"/>
            <a:ext cx="8470900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ctr">
              <a:defRPr/>
            </a:pPr>
            <a:r>
              <a:rPr lang="ru-RU" sz="4000" b="1" i="1" dirty="0">
                <a:solidFill>
                  <a:srgbClr val="FF3300"/>
                </a:solidFill>
                <a:latin typeface="Times New Roman" pitchFamily="18" charset="0"/>
              </a:rPr>
              <a:t>«Вредные» задачки</a:t>
            </a:r>
          </a:p>
          <a:p>
            <a:pPr marL="342900" indent="-342900" algn="ctr">
              <a:buFontTx/>
              <a:buAutoNum type="arabicPeriod"/>
              <a:defRPr/>
            </a:pPr>
            <a:endParaRPr lang="ru-RU" sz="3600" b="1" dirty="0">
              <a:solidFill>
                <a:srgbClr val="180DFB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</a:rPr>
              <a:t>1. Григорий Иванович положил в карман </a:t>
            </a:r>
            <a:br>
              <a:rPr lang="ru-RU" sz="3200" b="1" dirty="0">
                <a:solidFill>
                  <a:srgbClr val="180DFB"/>
                </a:solidFill>
                <a:latin typeface="Times New Roman" pitchFamily="18" charset="0"/>
              </a:rPr>
            </a:b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</a:rPr>
              <a:t>3 моль никеля. На сколько граммов увеличился вес Григория Ивановича?</a:t>
            </a:r>
            <a:r>
              <a:rPr lang="ru-RU" sz="3200" b="1" dirty="0"/>
              <a:t>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04800" y="5791200"/>
            <a:ext cx="3505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800" i="1">
                <a:solidFill>
                  <a:srgbClr val="180DFB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</a:rPr>
              <a:t>. 176 г. </a:t>
            </a:r>
          </a:p>
        </p:txBody>
      </p:sp>
      <p:sp>
        <p:nvSpPr>
          <p:cNvPr id="2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33400" y="1700213"/>
            <a:ext cx="82296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2. У Васи в кармане лежит железный гвоздь, который весит 10 г. Сколько молей железа находится в кармане у Васи?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04800" y="5791200"/>
            <a:ext cx="31861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0,179 моль.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2166938" y="228600"/>
            <a:ext cx="45386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«Вредные» задачки</a:t>
            </a:r>
          </a:p>
        </p:txBody>
      </p:sp>
      <p:sp>
        <p:nvSpPr>
          <p:cNvPr id="3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04800" y="1636713"/>
            <a:ext cx="85344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3. У Славы дома четыре кактуса. Каждый из них за ночь поглощает 8 л (н.у.) кислорода. Сколько граммов кислорода еженощно забирают кактусы из воздуха в квартире Славы?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28600" y="5867400"/>
            <a:ext cx="30940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vl="1"/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45,71 г.</a:t>
            </a:r>
          </a:p>
        </p:txBody>
      </p:sp>
      <p:sp>
        <p:nvSpPr>
          <p:cNvPr id="614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2166938" y="228600"/>
            <a:ext cx="45386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«Вредные» задачки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28600" y="1700213"/>
            <a:ext cx="84582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4. Один воздушный шарик вмещает 1 л (н.у.) кислорода. Может ли воздушный шарик содержать 0,5 моль газа?  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28600" y="5943600"/>
            <a:ext cx="2552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vl="1"/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Нет.</a:t>
            </a:r>
          </a:p>
        </p:txBody>
      </p:sp>
      <p:sp>
        <p:nvSpPr>
          <p:cNvPr id="717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2166938" y="228600"/>
            <a:ext cx="45386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«Вредные» задачки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04800" y="1820863"/>
            <a:ext cx="83058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5. Серебряные серьги Марии весят 5 г. Сколько молей серебра носит Мария у себя в ушах? 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28600" y="5943600"/>
            <a:ext cx="3657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vl="1"/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0,046 моль.</a:t>
            </a:r>
          </a:p>
        </p:txBody>
      </p:sp>
      <p:sp>
        <p:nvSpPr>
          <p:cNvPr id="819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7" name="Rectangle 6"/>
          <p:cNvSpPr>
            <a:spLocks noChangeArrowheads="1"/>
          </p:cNvSpPr>
          <p:nvPr/>
        </p:nvSpPr>
        <p:spPr bwMode="auto">
          <a:xfrm>
            <a:off x="2166938" y="228600"/>
            <a:ext cx="45386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«Вредные» задачки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0" grpId="1"/>
      <p:bldP spid="92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04800" y="1828800"/>
            <a:ext cx="6983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1. В зверинце нас поставь-ка рядом. 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И станем элементом.  Ядом!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33400" y="6019800"/>
            <a:ext cx="2882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Мышьяк.</a:t>
            </a:r>
          </a:p>
        </p:txBody>
      </p:sp>
      <p:sp>
        <p:nvSpPr>
          <p:cNvPr id="922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3614738" y="228600"/>
            <a:ext cx="19478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Загадки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725613" y="1911350"/>
            <a:ext cx="52990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2. Я не только разрушаю,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Но ещё и создаю 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Фторопласт и фтородент.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Знает всяк меня студент.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52400" y="6096000"/>
            <a:ext cx="2808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vl="1"/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Фтор.</a:t>
            </a:r>
          </a:p>
        </p:txBody>
      </p:sp>
      <p:sp>
        <p:nvSpPr>
          <p:cNvPr id="1024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0245" name="Rectangle 6"/>
          <p:cNvSpPr>
            <a:spLocks noChangeArrowheads="1"/>
          </p:cNvSpPr>
          <p:nvPr/>
        </p:nvSpPr>
        <p:spPr bwMode="auto">
          <a:xfrm>
            <a:off x="3614738" y="228600"/>
            <a:ext cx="19478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Загадки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447800" y="1905000"/>
            <a:ext cx="5443538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3. Он повсюду и везде:</a:t>
            </a:r>
          </a:p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В камне, в воздухе, в воде,</a:t>
            </a:r>
          </a:p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Он и в утренней росе,</a:t>
            </a:r>
          </a:p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И в небес голубизне.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52400" y="5943600"/>
            <a:ext cx="3032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Кислород.</a:t>
            </a:r>
          </a:p>
        </p:txBody>
      </p:sp>
      <p:sp>
        <p:nvSpPr>
          <p:cNvPr id="1126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Rectangle 6"/>
          <p:cNvSpPr>
            <a:spLocks noChangeArrowheads="1"/>
          </p:cNvSpPr>
          <p:nvPr/>
        </p:nvSpPr>
        <p:spPr bwMode="auto">
          <a:xfrm>
            <a:off x="3614738" y="228600"/>
            <a:ext cx="19478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Загадки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058863" y="1758950"/>
            <a:ext cx="684053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4. Зловонный элемент </a:t>
            </a:r>
          </a:p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 Как вещество ожоги причиняет,</a:t>
            </a:r>
          </a:p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 Но пользу он несёт:</a:t>
            </a:r>
          </a:p>
          <a:p>
            <a:pPr>
              <a:tabLst>
                <a:tab pos="9144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 Как соль в больнице применяют.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57200" y="5791200"/>
            <a:ext cx="2328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Бром.</a:t>
            </a:r>
          </a:p>
        </p:txBody>
      </p:sp>
      <p:sp>
        <p:nvSpPr>
          <p:cNvPr id="1229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3" name="Rectangle 6"/>
          <p:cNvSpPr>
            <a:spLocks noChangeArrowheads="1"/>
          </p:cNvSpPr>
          <p:nvPr/>
        </p:nvSpPr>
        <p:spPr bwMode="auto">
          <a:xfrm>
            <a:off x="3614738" y="228600"/>
            <a:ext cx="19478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Загадки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050925" y="1604963"/>
            <a:ext cx="5843588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8001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5. Я – самый лёгкий элемент,</a:t>
            </a:r>
          </a:p>
          <a:p>
            <a:pPr>
              <a:tabLst>
                <a:tab pos="8001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В природе без меня ни шагу.</a:t>
            </a:r>
          </a:p>
          <a:p>
            <a:pPr>
              <a:tabLst>
                <a:tab pos="8001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И с кислородом я в момент</a:t>
            </a:r>
          </a:p>
          <a:p>
            <a:pPr>
              <a:tabLst>
                <a:tab pos="8001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   Даю живительную влагу.    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04800" y="5943600"/>
            <a:ext cx="285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Водород.</a:t>
            </a:r>
          </a:p>
        </p:txBody>
      </p:sp>
      <p:sp>
        <p:nvSpPr>
          <p:cNvPr id="1331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3614738" y="228600"/>
            <a:ext cx="19478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Загадки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228600" y="1184275"/>
            <a:ext cx="8305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457200" algn="l"/>
              </a:tabLst>
              <a:defRPr/>
            </a:pP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Нетоксичность</a:t>
            </a: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, высокая чистота, </a:t>
            </a:r>
          </a:p>
          <a:p>
            <a:pPr marL="342900" indent="-342900">
              <a:tabLst>
                <a:tab pos="457200" algn="l"/>
              </a:tabLst>
              <a:defRPr/>
            </a:pP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биологическая совместимость – вот </a:t>
            </a:r>
          </a:p>
          <a:p>
            <a:pPr marL="342900" indent="-342900">
              <a:tabLst>
                <a:tab pos="457200" algn="l"/>
              </a:tabLst>
              <a:defRPr/>
            </a:pP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основные требования, предъявляемые к </a:t>
            </a:r>
          </a:p>
          <a:p>
            <a:pPr marL="342900" indent="-342900">
              <a:tabLst>
                <a:tab pos="457200" algn="l"/>
              </a:tabLst>
              <a:defRPr/>
            </a:pPr>
            <a:r>
              <a:rPr lang="ru-RU" sz="3200" b="1" dirty="0" err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имплантантам</a:t>
            </a: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Какие современные </a:t>
            </a:r>
          </a:p>
          <a:p>
            <a:pPr>
              <a:tabLst>
                <a:tab pos="457200" algn="l"/>
              </a:tabLst>
              <a:defRPr/>
            </a:pPr>
            <a:r>
              <a:rPr lang="ru-RU" sz="32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материалы, синтезированные химиками, отвечают им? Назовите некоторые из этих материалов.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52400" y="5522913"/>
            <a:ext cx="7354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Полимеры: полиэтилен, </a:t>
            </a:r>
          </a:p>
          <a:p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полипропилен, полиуретан, фторопласты и др.</a:t>
            </a:r>
          </a:p>
        </p:txBody>
      </p:sp>
      <p:sp>
        <p:nvSpPr>
          <p:cNvPr id="1434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43800" y="5715000"/>
            <a:ext cx="1447800" cy="990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2514600" y="228600"/>
            <a:ext cx="4471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медицина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52400" y="1260475"/>
            <a:ext cx="89154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2. Считалось,  что ожог 65 % поверхности тела смертелен, но использование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полидиметилсилоксановой мембраны позволяет сохранить жизнь людям, у которых обожжено до 85 % поверхности тела. Какое замечательное качество этой мембраны способствует быстрому заживлению ран?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52400" y="5599113"/>
            <a:ext cx="64770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Свободный доступ кислорода воздуха к ране.</a:t>
            </a:r>
          </a:p>
        </p:txBody>
      </p:sp>
      <p:sp>
        <p:nvSpPr>
          <p:cNvPr id="1536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365" name="Rectangle 6"/>
          <p:cNvSpPr>
            <a:spLocks noChangeArrowheads="1"/>
          </p:cNvSpPr>
          <p:nvPr/>
        </p:nvSpPr>
        <p:spPr bwMode="auto">
          <a:xfrm>
            <a:off x="2514600" y="228600"/>
            <a:ext cx="4471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медицина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04800" y="1063625"/>
            <a:ext cx="88392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3. В медицине широко используется полиуретановый клей, состоящий из клеевой основы и ускорителя полимеризации, позволяющего регулировать время образования прочной плёнки от 3 до 30 мин.). Назовите область медицины, где применяется этот полимер.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04800" y="5522913"/>
            <a:ext cx="45815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Сосудистая, </a:t>
            </a:r>
          </a:p>
          <a:p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челюстно-лицевая хирургия.</a:t>
            </a:r>
          </a:p>
        </p:txBody>
      </p:sp>
      <p:sp>
        <p:nvSpPr>
          <p:cNvPr id="1638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2514600" y="228600"/>
            <a:ext cx="4471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медицина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81000" y="1371600"/>
            <a:ext cx="84582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4. При рентгенографических исследованиях желудка в качестве наполнителя используют «бариеву кашу», основным компонентом которой  является сульфат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бария. Назовите его химическую формулу.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81000" y="5867400"/>
            <a:ext cx="2524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BaS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800" baseline="-250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741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2514600" y="228600"/>
            <a:ext cx="4471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медицина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304800" y="1524000"/>
            <a:ext cx="84582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5. Вдыхание оксида азота(I), приводящее человека в состояние эйфории, используется в медицине для анестезии. Как называют этот газ в быту?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304800" y="5876925"/>
            <a:ext cx="4176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«Веселящий газ».</a:t>
            </a:r>
          </a:p>
        </p:txBody>
      </p:sp>
      <p:sp>
        <p:nvSpPr>
          <p:cNvPr id="1843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2514600" y="228600"/>
            <a:ext cx="4471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медицина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3500" y="1190625"/>
            <a:ext cx="9080500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96838" indent="12700">
              <a:buFontTx/>
              <a:buAutoNum type="arabicPeriod"/>
              <a:tabLst>
                <a:tab pos="685800" algn="l"/>
              </a:tabLst>
              <a:defRPr/>
            </a:pPr>
            <a:r>
              <a:rPr lang="ru-RU" sz="26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Голубой газ с резким запахом и </a:t>
            </a:r>
            <a:r>
              <a:rPr lang="en-US" sz="2600" b="1" i="1" dirty="0" err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600" b="1" baseline="-25000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кип</a:t>
            </a:r>
            <a:r>
              <a:rPr lang="ru-RU" sz="26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= –111,9 С</a:t>
            </a:r>
            <a:r>
              <a:rPr lang="ru-RU" sz="2600" b="1" baseline="30000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ru-RU" sz="26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, сильный окислитель. Используется для обеззараживания воды и воздуха. Этот газ находится главным образом в атмосфере, где образуется из кислорода при электрическом разряде или под действием ультрафиолетовых лучей. Основная масса сконцентрирована  на высоте 20–25 км и играет </a:t>
            </a:r>
          </a:p>
          <a:p>
            <a:pPr marL="342900" indent="-342900">
              <a:tabLst>
                <a:tab pos="685800" algn="l"/>
              </a:tabLst>
              <a:defRPr/>
            </a:pPr>
            <a:r>
              <a:rPr lang="ru-RU" sz="26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исключительно важную роль в предохранении </a:t>
            </a:r>
          </a:p>
          <a:p>
            <a:pPr>
              <a:tabLst>
                <a:tab pos="685800" algn="l"/>
              </a:tabLst>
              <a:defRPr/>
            </a:pPr>
            <a:r>
              <a:rPr lang="ru-RU" sz="2600" b="1" dirty="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живых организмов на Земле от жесткого ультрафиолетового излучения. Назовите химическую формулу этого газа.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04800" y="6096000"/>
            <a:ext cx="1927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О</a:t>
            </a:r>
            <a:r>
              <a:rPr lang="ru-RU" sz="2800" baseline="-250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46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772400" y="5562600"/>
            <a:ext cx="1371600" cy="1143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2514600" y="228600"/>
            <a:ext cx="4210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экология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6200" y="1330325"/>
            <a:ext cx="91440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2. Использование углеродсодержащих топлив существенно обостряет экологические проблемы и в первую очередь такие глобальные, как потепление климата планеты,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загрязнение атмосферы оксидами азота и серы. Предложите альтернативные заменители ископаемых топлив.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52400" y="5715000"/>
            <a:ext cx="7696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</a:rPr>
              <a:t>. Водород, биотопливо,</a:t>
            </a:r>
            <a:br>
              <a:rPr lang="ru-RU" sz="2800">
                <a:solidFill>
                  <a:srgbClr val="180DFB"/>
                </a:solidFill>
                <a:latin typeface="Times New Roman" pitchFamily="18" charset="0"/>
              </a:rPr>
            </a:br>
            <a:r>
              <a:rPr lang="ru-RU" sz="2800">
                <a:solidFill>
                  <a:srgbClr val="180DFB"/>
                </a:solidFill>
                <a:latin typeface="Times New Roman" pitchFamily="18" charset="0"/>
              </a:rPr>
              <a:t>энергия солнца, ветра, морских течений и др.</a:t>
            </a:r>
          </a:p>
        </p:txBody>
      </p:sp>
      <p:sp>
        <p:nvSpPr>
          <p:cNvPr id="2048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2514600" y="228600"/>
            <a:ext cx="4210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экология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01625" y="1282700"/>
            <a:ext cx="868997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3. Высока токсичность оксида углерода(</a:t>
            </a:r>
            <a:r>
              <a:rPr lang="en-US" sz="3200" b="1">
                <a:solidFill>
                  <a:srgbClr val="180DFB"/>
                </a:solidFill>
                <a:latin typeface="Times New Roman" pitchFamily="18" charset="0"/>
              </a:rPr>
              <a:t>II</a:t>
            </a: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) (СО) – продукта неполного сгорания углеводородного топлива. Назовите основные источники загрязнения атмосферы этим газом в крупных городах.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28600" y="5522913"/>
            <a:ext cx="70881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Автомобильные выхлопы, особенно </a:t>
            </a:r>
            <a:b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при работе двигателя на холостом ходу.</a:t>
            </a:r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2514600" y="228600"/>
            <a:ext cx="4210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экология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595313" y="1447800"/>
            <a:ext cx="8015287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4. Атмосферные потоки переносят 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соединения серы на большие расстояния. 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Чем опасны соединения 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серы в атмосфере?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57200" y="5638800"/>
            <a:ext cx="59055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</a:rPr>
              <a:t>. Обуславливают образование </a:t>
            </a:r>
            <a:br>
              <a:rPr lang="ru-RU" sz="2800">
                <a:solidFill>
                  <a:srgbClr val="180DFB"/>
                </a:solidFill>
                <a:latin typeface="Times New Roman" pitchFamily="18" charset="0"/>
              </a:rPr>
            </a:br>
            <a:r>
              <a:rPr lang="ru-RU" sz="2800">
                <a:solidFill>
                  <a:srgbClr val="180DFB"/>
                </a:solidFill>
                <a:latin typeface="Times New Roman" pitchFamily="18" charset="0"/>
              </a:rPr>
              <a:t>кислотных дождей.</a:t>
            </a:r>
            <a:r>
              <a:rPr lang="ru-RU" sz="2800"/>
              <a:t> </a:t>
            </a:r>
          </a:p>
        </p:txBody>
      </p:sp>
      <p:sp>
        <p:nvSpPr>
          <p:cNvPr id="2253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562600"/>
            <a:ext cx="1371600" cy="10668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2514600" y="228600"/>
            <a:ext cx="4210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экология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52400" y="1433513"/>
            <a:ext cx="89154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5. Обеспечение жителей нашей планеты достаточным количеством качественной </a:t>
            </a:r>
            <a:br>
              <a:rPr lang="ru-RU" sz="3200" b="1">
                <a:solidFill>
                  <a:srgbClr val="180DFB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воды – серьёзная проблема, поскольку вода загрязняется как природными компонентами, так и продуктами человеческой деятельности.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Где в настоящее время сконцентрированы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наибольшие запасы чистой питьевой воды?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609600" y="5791200"/>
            <a:ext cx="3279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</a:rPr>
              <a:t>. В ледниках.</a:t>
            </a:r>
          </a:p>
        </p:txBody>
      </p:sp>
      <p:sp>
        <p:nvSpPr>
          <p:cNvPr id="2355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2514600" y="228600"/>
            <a:ext cx="4210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экология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7025" y="2351088"/>
            <a:ext cx="85883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1. Какой химический элемент назван в честь России?  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228600" y="5943600"/>
            <a:ext cx="40052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vl="1"/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Рутений (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Ru)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458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2514600" y="228600"/>
            <a:ext cx="4540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география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81000" y="2427288"/>
            <a:ext cx="83820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2. Какой химический элемент назван </a:t>
            </a:r>
            <a:b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в честь Польши? 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04800" y="5943600"/>
            <a:ext cx="363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Полоний (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2560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4287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2514600" y="228600"/>
            <a:ext cx="4540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география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228600" y="2198688"/>
            <a:ext cx="88392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3. Какой химический элемент назван в честь Франции? 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04800" y="6019800"/>
            <a:ext cx="3584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Франций (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Fr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2662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359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2514600" y="228600"/>
            <a:ext cx="4540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география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28600" y="2274888"/>
            <a:ext cx="89154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4. Какой химический элемент назван в честь Скандинавского полуострова? 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-152400" y="5029200"/>
            <a:ext cx="4019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vl="1"/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кандий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(Sc).</a:t>
            </a:r>
            <a:endParaRPr lang="ru-RU" sz="2800">
              <a:solidFill>
                <a:srgbClr val="180DF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7653" name="Rectangle 6"/>
          <p:cNvSpPr>
            <a:spLocks noChangeArrowheads="1"/>
          </p:cNvSpPr>
          <p:nvPr/>
        </p:nvSpPr>
        <p:spPr bwMode="auto">
          <a:xfrm>
            <a:off x="2514600" y="228600"/>
            <a:ext cx="4540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география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228600" y="2274888"/>
            <a:ext cx="87630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5. Какой химический элемент назван в честь Германии?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228600" y="5867400"/>
            <a:ext cx="3765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Германий (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Ge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>
              <a:solidFill>
                <a:srgbClr val="180DF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677" name="Rectangle 6"/>
          <p:cNvSpPr>
            <a:spLocks noChangeArrowheads="1"/>
          </p:cNvSpPr>
          <p:nvPr/>
        </p:nvSpPr>
        <p:spPr bwMode="auto">
          <a:xfrm>
            <a:off x="2514600" y="228600"/>
            <a:ext cx="4540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география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85800" y="2616200"/>
            <a:ext cx="7924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Назовите химический синоним гипса. </a:t>
            </a:r>
            <a:endParaRPr lang="en-US" sz="3200" b="1">
              <a:solidFill>
                <a:srgbClr val="180DF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81000" y="5715000"/>
            <a:ext cx="5410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Дигидрат сульфата кальция,  CaSO</a:t>
            </a:r>
            <a:r>
              <a:rPr lang="ru-RU" sz="2800" baseline="-250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· 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2H</a:t>
            </a:r>
            <a:r>
              <a:rPr lang="en-US" sz="2800" baseline="-250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ru-RU" sz="2800">
              <a:solidFill>
                <a:srgbClr val="180DF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1" name="Rectangle 6"/>
          <p:cNvSpPr>
            <a:spLocks noChangeArrowheads="1"/>
          </p:cNvSpPr>
          <p:nvPr/>
        </p:nvSpPr>
        <p:spPr bwMode="auto">
          <a:xfrm>
            <a:off x="2514600" y="228600"/>
            <a:ext cx="457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Синонимы в химии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81000" y="2532063"/>
            <a:ext cx="83820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2. Диоксид углерода СО</a:t>
            </a:r>
            <a:r>
              <a:rPr lang="ru-RU" sz="3200" b="1" baseline="-25000">
                <a:solidFill>
                  <a:srgbClr val="180DFB"/>
                </a:solidFill>
                <a:latin typeface="Times New Roman" pitchFamily="18" charset="0"/>
              </a:rPr>
              <a:t>2</a:t>
            </a: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 в твёрдом виде широко используется как охладитель. </a:t>
            </a:r>
          </a:p>
          <a:p>
            <a:pPr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Назовите его бытовое название.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04800" y="5943600"/>
            <a:ext cx="31003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Сухой лёд.</a:t>
            </a:r>
          </a:p>
        </p:txBody>
      </p:sp>
      <p:sp>
        <p:nvSpPr>
          <p:cNvPr id="3072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25" name="Rectangle 6"/>
          <p:cNvSpPr>
            <a:spLocks noChangeArrowheads="1"/>
          </p:cNvSpPr>
          <p:nvPr/>
        </p:nvSpPr>
        <p:spPr bwMode="auto">
          <a:xfrm>
            <a:off x="2514600" y="228600"/>
            <a:ext cx="457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Синонимы в химии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4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52400" y="2370138"/>
            <a:ext cx="89916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588" indent="12700">
              <a:buFontTx/>
              <a:buAutoNum type="arabicPeriod" startAt="3"/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 Назовите химическую формулу хлороформа, используемого в медицине для анестезии.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04800" y="5876925"/>
            <a:ext cx="4838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Symbol" pitchFamily="18" charset="2"/>
              <a:buNone/>
              <a:tabLst>
                <a:tab pos="457200" algn="l"/>
              </a:tabLst>
            </a:pPr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Трихлорметан С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en-US" sz="2800" baseline="-250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410200"/>
            <a:ext cx="1371600" cy="12192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2514600" y="228600"/>
            <a:ext cx="457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Синонимы в химии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455613" y="2616200"/>
            <a:ext cx="8231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4. Назовите химическую формулу песка. 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04800" y="6019800"/>
            <a:ext cx="5068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Диоксид кремния </a:t>
            </a:r>
            <a:r>
              <a:rPr lang="en-US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SiO</a:t>
            </a:r>
            <a:r>
              <a:rPr lang="ru-RU" sz="2800" baseline="-250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77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334000"/>
            <a:ext cx="1524000" cy="1295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773" name="Rectangle 6"/>
          <p:cNvSpPr>
            <a:spLocks noChangeArrowheads="1"/>
          </p:cNvSpPr>
          <p:nvPr/>
        </p:nvSpPr>
        <p:spPr bwMode="auto">
          <a:xfrm>
            <a:off x="2514600" y="228600"/>
            <a:ext cx="457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Синонимы в химии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85800" y="2768600"/>
            <a:ext cx="830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5. Назовите синоним оксида водорода.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81000" y="5943600"/>
            <a:ext cx="2292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Вода.</a:t>
            </a:r>
          </a:p>
        </p:txBody>
      </p:sp>
      <p:sp>
        <p:nvSpPr>
          <p:cNvPr id="3379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2514600" y="228600"/>
            <a:ext cx="457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Синонимы в химии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609600" y="2281238"/>
            <a:ext cx="7802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Кто из известных российских учёных </a:t>
            </a:r>
          </a:p>
          <a:p>
            <a:pPr marL="342900" indent="-342900"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первым совершил подъём на воздушном </a:t>
            </a:r>
          </a:p>
          <a:p>
            <a:pPr marL="342900" indent="-342900">
              <a:tabLst>
                <a:tab pos="457200" algn="l"/>
              </a:tabLst>
            </a:pPr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шаре с научной целью? 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838200" y="5562600"/>
            <a:ext cx="3990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Д.И. Менделеев.</a:t>
            </a:r>
          </a:p>
        </p:txBody>
      </p:sp>
      <p:sp>
        <p:nvSpPr>
          <p:cNvPr id="3482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4821" name="Rectangle 6"/>
          <p:cNvSpPr>
            <a:spLocks noChangeArrowheads="1"/>
          </p:cNvSpPr>
          <p:nvPr/>
        </p:nvSpPr>
        <p:spPr bwMode="auto">
          <a:xfrm>
            <a:off x="3733800" y="228600"/>
            <a:ext cx="1908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Учёные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533400" y="2427288"/>
            <a:ext cx="74676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2. Назовите автора теории строения органических веществ. 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533400" y="5867400"/>
            <a:ext cx="37830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А.М. Бутлеров.</a:t>
            </a:r>
          </a:p>
        </p:txBody>
      </p:sp>
      <p:sp>
        <p:nvSpPr>
          <p:cNvPr id="3584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029200"/>
            <a:ext cx="14478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3733800" y="228600"/>
            <a:ext cx="1908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Учёные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28600" y="2209800"/>
            <a:ext cx="83820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3. Кто из российских учёных изучал состав нефти, открыл закономерности присоединения галогеноводородов к непредельным органическим соединениям? 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04800" y="5943600"/>
            <a:ext cx="4352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В.В. Марковников.</a:t>
            </a:r>
          </a:p>
        </p:txBody>
      </p:sp>
      <p:sp>
        <p:nvSpPr>
          <p:cNvPr id="3686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295400" cy="1143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6869" name="Rectangle 6"/>
          <p:cNvSpPr>
            <a:spLocks noChangeArrowheads="1"/>
          </p:cNvSpPr>
          <p:nvPr/>
        </p:nvSpPr>
        <p:spPr bwMode="auto">
          <a:xfrm>
            <a:off x="3733800" y="228600"/>
            <a:ext cx="1908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Учёные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257800"/>
            <a:ext cx="14478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28600" y="2163763"/>
            <a:ext cx="86106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4. Кто из величайших учёных сказал: «Широко распростирает химия руки свои в дела человеческие…»?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228600" y="5943600"/>
            <a:ext cx="4073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М.В. Ломоносов.</a:t>
            </a:r>
          </a:p>
        </p:txBody>
      </p:sp>
      <p:sp>
        <p:nvSpPr>
          <p:cNvPr id="37893" name="Rectangle 6"/>
          <p:cNvSpPr>
            <a:spLocks noChangeArrowheads="1"/>
          </p:cNvSpPr>
          <p:nvPr/>
        </p:nvSpPr>
        <p:spPr bwMode="auto">
          <a:xfrm>
            <a:off x="3733800" y="228600"/>
            <a:ext cx="1908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Учёные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381000" y="1830388"/>
            <a:ext cx="86868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5. Книгой «Пчёла, её жизнь и правила толкового пчеловодства» великий учёный-химик, основоположник теории строения </a:t>
            </a:r>
          </a:p>
          <a:p>
            <a:r>
              <a:rPr lang="ru-RU" sz="3200" b="1">
                <a:solidFill>
                  <a:srgbClr val="180DFB"/>
                </a:solidFill>
                <a:latin typeface="Times New Roman" pitchFamily="18" charset="0"/>
              </a:rPr>
              <a:t>органических веществ гордился не меньше, чем научными трудами. Назовите этого учёного.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81000" y="5943600"/>
            <a:ext cx="3724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180DFB"/>
                </a:solidFill>
                <a:latin typeface="Times New Roman" pitchFamily="18" charset="0"/>
                <a:cs typeface="Times New Roman" pitchFamily="18" charset="0"/>
              </a:rPr>
              <a:t>. А.И. Бутлеров.</a:t>
            </a:r>
          </a:p>
        </p:txBody>
      </p:sp>
      <p:sp>
        <p:nvSpPr>
          <p:cNvPr id="3891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334000"/>
            <a:ext cx="1371600" cy="1295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17" name="Rectangle 6"/>
          <p:cNvSpPr>
            <a:spLocks noChangeArrowheads="1"/>
          </p:cNvSpPr>
          <p:nvPr/>
        </p:nvSpPr>
        <p:spPr bwMode="auto">
          <a:xfrm>
            <a:off x="3733800" y="228600"/>
            <a:ext cx="1908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Учёные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81000" y="1225550"/>
            <a:ext cx="84582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588" indent="127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 В теле человека и животных  его сравнительно немного: человеческий организм содержит в среднем 20–30 г, однако некоторые моллюски  концентрируют его значительно больше. Исключительно велика роль этого химического элемента для растений, так как он входит в состав хлорофилла.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533400" y="5715000"/>
            <a:ext cx="3333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Магний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</a:rPr>
              <a:t>Mg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</a:t>
            </a:r>
            <a:endParaRPr lang="en-US" sz="280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39940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334000"/>
            <a:ext cx="1371600" cy="1295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9941" name="Rectangle 6"/>
          <p:cNvSpPr>
            <a:spLocks noChangeArrowheads="1"/>
          </p:cNvSpPr>
          <p:nvPr/>
        </p:nvSpPr>
        <p:spPr bwMode="auto">
          <a:xfrm>
            <a:off x="2514600" y="228600"/>
            <a:ext cx="4297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биология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152400" y="774700"/>
            <a:ext cx="87630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2. Это единственный элемент, образующий газообразное вещество,</a:t>
            </a:r>
            <a:r>
              <a:rPr lang="en-US" sz="3000" b="1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обладающее парамагнетизмом, т. е. способностью намагничиваться во внешнем магнитном поле. Открытие Л. Полинга (1930) об изменениях магнитных свойств гемоглобина при потере или присоединении молекул этого химического элемента в настоящее время позволило составить представление о структуре и внутриатомных</a:t>
            </a:r>
            <a:r>
              <a:rPr lang="en-US" sz="30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взаимодействиях </a:t>
            </a:r>
            <a:r>
              <a:rPr lang="en-US" sz="3000" b="1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en-US" sz="30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в белках.</a:t>
            </a:r>
            <a:endParaRPr lang="en-US" sz="30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28600" y="6096000"/>
            <a:ext cx="3462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Кислород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0964" name="AutoShape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257800"/>
            <a:ext cx="15240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2514600" y="228600"/>
            <a:ext cx="4297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биология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28600" y="838200"/>
            <a:ext cx="88392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3. В этом химическом элементе нуждаются</a:t>
            </a:r>
          </a:p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все растения, а особенно – плодовые деревья.</a:t>
            </a:r>
          </a:p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В большом количестве он содержится в винограде, груше, апельсине; много его в </a:t>
            </a:r>
          </a:p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помидорах, салате, луке, но своеобразными </a:t>
            </a:r>
          </a:p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рекордсменами по его содержанию являются </a:t>
            </a:r>
          </a:p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грибы. При недостатке этого микроэлемента </a:t>
            </a:r>
          </a:p>
          <a:p>
            <a:pPr>
              <a:tabLst>
                <a:tab pos="685800" algn="l"/>
              </a:tabLst>
            </a:pPr>
            <a:r>
              <a:rPr lang="ru-RU" sz="3000" b="1">
                <a:solidFill>
                  <a:srgbClr val="0000FF"/>
                </a:solidFill>
                <a:latin typeface="Times New Roman" pitchFamily="18" charset="0"/>
              </a:rPr>
              <a:t>рост растений задерживается, пшеница может погибнуть, на плодовых деревьях скручиваются и отмирают листья, урожайность снижается.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228600" y="6172200"/>
            <a:ext cx="3040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Цинк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</a:rPr>
              <a:t>Zn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</a:t>
            </a:r>
            <a:r>
              <a:rPr lang="en-US" sz="2800"/>
              <a:t> </a:t>
            </a:r>
          </a:p>
        </p:txBody>
      </p:sp>
      <p:sp>
        <p:nvSpPr>
          <p:cNvPr id="4198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334000"/>
            <a:ext cx="1524000" cy="14478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1989" name="Rectangle 6"/>
          <p:cNvSpPr>
            <a:spLocks noChangeArrowheads="1"/>
          </p:cNvSpPr>
          <p:nvPr/>
        </p:nvSpPr>
        <p:spPr bwMode="auto">
          <a:xfrm>
            <a:off x="2514600" y="228600"/>
            <a:ext cx="4297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биология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228600" y="903288"/>
            <a:ext cx="8975725" cy="501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4. Этот химический элемент необходим не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только для передачи наследственности,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но и для роста, развития и поддержания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жизни всех растений и животных.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Соединения его присутствуют в почве,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костях, зубах, крови и во всех клеточных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организмах, участвуют в процессах передачи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энергии, фотосинтеза, метаболизма, они также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связаны с функцией нервов и действием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мышц.</a:t>
            </a: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304800" y="6096000"/>
            <a:ext cx="3103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Фосфор Р.</a:t>
            </a:r>
          </a:p>
        </p:txBody>
      </p:sp>
      <p:sp>
        <p:nvSpPr>
          <p:cNvPr id="4301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848600" y="5486400"/>
            <a:ext cx="1143000" cy="1143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3013" name="Rectangle 6"/>
          <p:cNvSpPr>
            <a:spLocks noChangeArrowheads="1"/>
          </p:cNvSpPr>
          <p:nvPr/>
        </p:nvSpPr>
        <p:spPr bwMode="auto">
          <a:xfrm>
            <a:off x="2514600" y="228600"/>
            <a:ext cx="4297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биология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228600" y="998538"/>
            <a:ext cx="9144000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5. Полагают, что ещё в начале XVII в. голландский химик-технолог, изобретатель подводной лодки К.Я. Дреббель, экспериментируя, получил некий газ, поддерживающий дыхание. Но результаты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этих исследований не привлекли внимания современников Дреббеля и были забыты.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Какой химический элемент находится в основе этого открытия?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304800" y="6156325"/>
            <a:ext cx="3462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Кислород О.</a:t>
            </a:r>
          </a:p>
        </p:txBody>
      </p:sp>
      <p:sp>
        <p:nvSpPr>
          <p:cNvPr id="4403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43800" y="5486400"/>
            <a:ext cx="1447800" cy="12192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4037" name="Rectangle 6"/>
          <p:cNvSpPr>
            <a:spLocks noChangeArrowheads="1"/>
          </p:cNvSpPr>
          <p:nvPr/>
        </p:nvSpPr>
        <p:spPr bwMode="auto">
          <a:xfrm>
            <a:off x="2514600" y="228600"/>
            <a:ext cx="4297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биология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152400" y="2257425"/>
            <a:ext cx="86868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 Представитель какого класса неорганических соединений называется так же, как и музыкальная нота?</a:t>
            </a: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304800" y="5943600"/>
            <a:ext cx="2298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Соль.</a:t>
            </a:r>
          </a:p>
        </p:txBody>
      </p:sp>
      <p:sp>
        <p:nvSpPr>
          <p:cNvPr id="4506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43800" y="5334000"/>
            <a:ext cx="1447800" cy="1295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5061" name="Rectangle 6"/>
          <p:cNvSpPr>
            <a:spLocks noChangeArrowheads="1"/>
          </p:cNvSpPr>
          <p:nvPr/>
        </p:nvSpPr>
        <p:spPr bwMode="auto">
          <a:xfrm>
            <a:off x="2514600" y="228600"/>
            <a:ext cx="3886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музыка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457200" y="2590800"/>
            <a:ext cx="8382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2. В названии какого химического элемента спрятался смычковый инструмент альт?</a:t>
            </a: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609600" y="5867400"/>
            <a:ext cx="2746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Коб</a:t>
            </a:r>
            <a:r>
              <a:rPr lang="ru-RU" sz="2800" u="sng">
                <a:solidFill>
                  <a:srgbClr val="0000FF"/>
                </a:solidFill>
                <a:latin typeface="Times New Roman" pitchFamily="18" charset="0"/>
              </a:rPr>
              <a:t>альт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4608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257800"/>
            <a:ext cx="15240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085" name="Rectangle 6"/>
          <p:cNvSpPr>
            <a:spLocks noChangeArrowheads="1"/>
          </p:cNvSpPr>
          <p:nvPr/>
        </p:nvSpPr>
        <p:spPr bwMode="auto">
          <a:xfrm>
            <a:off x="2514600" y="228600"/>
            <a:ext cx="3886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музыка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457200" y="1981200"/>
            <a:ext cx="8229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3. Назовите не менее трёх химических элементов, в названиях которых можно найти музыкальные ноты.</a:t>
            </a: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457200" y="5562600"/>
            <a:ext cx="52974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Во</a:t>
            </a:r>
            <a:r>
              <a:rPr lang="ru-RU" sz="2800" u="sng">
                <a:solidFill>
                  <a:srgbClr val="0000FF"/>
                </a:solidFill>
                <a:latin typeface="Times New Roman" pitchFamily="18" charset="0"/>
              </a:rPr>
              <a:t>до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род, се</a:t>
            </a:r>
            <a:r>
              <a:rPr lang="ru-RU" sz="2800" u="sng">
                <a:solidFill>
                  <a:srgbClr val="0000FF"/>
                </a:solidFill>
                <a:latin typeface="Times New Roman" pitchFamily="18" charset="0"/>
              </a:rPr>
              <a:t>ре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бро, </a:t>
            </a:r>
          </a:p>
          <a:p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кад</a:t>
            </a:r>
            <a:r>
              <a:rPr lang="ru-RU" sz="2800" u="sng">
                <a:solidFill>
                  <a:srgbClr val="0000FF"/>
                </a:solidFill>
                <a:latin typeface="Times New Roman" pitchFamily="18" charset="0"/>
              </a:rPr>
              <a:t>ми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й, </a:t>
            </a:r>
            <a:r>
              <a:rPr lang="ru-RU" sz="2800" u="sng">
                <a:solidFill>
                  <a:srgbClr val="0000FF"/>
                </a:solidFill>
                <a:latin typeface="Times New Roman" pitchFamily="18" charset="0"/>
              </a:rPr>
              <a:t>ре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ний, голь</a:t>
            </a:r>
            <a:r>
              <a:rPr lang="ru-RU" sz="2800" u="sng">
                <a:solidFill>
                  <a:srgbClr val="0000FF"/>
                </a:solidFill>
                <a:latin typeface="Times New Roman" pitchFamily="18" charset="0"/>
              </a:rPr>
              <a:t>ми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й, фер</a:t>
            </a:r>
            <a:r>
              <a:rPr lang="ru-RU" sz="2800" u="sng">
                <a:solidFill>
                  <a:srgbClr val="0000FF"/>
                </a:solidFill>
                <a:latin typeface="Times New Roman" pitchFamily="18" charset="0"/>
              </a:rPr>
              <a:t>ми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й.</a:t>
            </a:r>
          </a:p>
        </p:txBody>
      </p:sp>
      <p:sp>
        <p:nvSpPr>
          <p:cNvPr id="4710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43800" y="5181600"/>
            <a:ext cx="1371600" cy="1295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7109" name="Rectangle 6"/>
          <p:cNvSpPr>
            <a:spLocks noChangeArrowheads="1"/>
          </p:cNvSpPr>
          <p:nvPr/>
        </p:nvSpPr>
        <p:spPr bwMode="auto">
          <a:xfrm>
            <a:off x="2514600" y="228600"/>
            <a:ext cx="3886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музыка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  <p:bldP spid="4915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685800" y="2438400"/>
            <a:ext cx="7848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4. Кто из российских учёных-химиков был композитором, автором оперы «Князь Игорь»?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609600" y="6019800"/>
            <a:ext cx="3633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А.П. Бородин.</a:t>
            </a:r>
          </a:p>
        </p:txBody>
      </p:sp>
      <p:sp>
        <p:nvSpPr>
          <p:cNvPr id="4813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96200" y="5410200"/>
            <a:ext cx="1295400" cy="12192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8133" name="Rectangle 6"/>
          <p:cNvSpPr>
            <a:spLocks noChangeArrowheads="1"/>
          </p:cNvSpPr>
          <p:nvPr/>
        </p:nvSpPr>
        <p:spPr bwMode="auto">
          <a:xfrm>
            <a:off x="2514600" y="228600"/>
            <a:ext cx="3886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музыка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381000" y="2438400"/>
            <a:ext cx="8534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5. О каких огурцах идет речь в известной песне Виктора Цоя?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381000" y="5943600"/>
            <a:ext cx="5540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Об алюминиевых огурцах.</a:t>
            </a:r>
          </a:p>
        </p:txBody>
      </p:sp>
      <p:sp>
        <p:nvSpPr>
          <p:cNvPr id="4915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152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2514600" y="228600"/>
            <a:ext cx="3886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музыка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81000" y="2438400"/>
            <a:ext cx="84582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 Сколько атомов входит в состав молекулы воды?</a:t>
            </a: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381000" y="5867400"/>
            <a:ext cx="20304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Три</a:t>
            </a:r>
          </a:p>
        </p:txBody>
      </p:sp>
      <p:sp>
        <p:nvSpPr>
          <p:cNvPr id="5018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0292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0181" name="Rectangle 6"/>
          <p:cNvSpPr>
            <a:spLocks noChangeArrowheads="1"/>
          </p:cNvSpPr>
          <p:nvPr/>
        </p:nvSpPr>
        <p:spPr bwMode="auto">
          <a:xfrm>
            <a:off x="2057400" y="228600"/>
            <a:ext cx="5159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арифметика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533400" y="2514600"/>
            <a:ext cx="80772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Сколько электронов содержится в молекуле воды?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533400" y="5943600"/>
            <a:ext cx="2603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Десять.</a:t>
            </a:r>
          </a:p>
        </p:txBody>
      </p:sp>
      <p:sp>
        <p:nvSpPr>
          <p:cNvPr id="5120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15200" y="4953000"/>
            <a:ext cx="1676400" cy="1676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05" name="Rectangle 6"/>
          <p:cNvSpPr>
            <a:spLocks noChangeArrowheads="1"/>
          </p:cNvSpPr>
          <p:nvPr/>
        </p:nvSpPr>
        <p:spPr bwMode="auto">
          <a:xfrm>
            <a:off x="2057400" y="228600"/>
            <a:ext cx="5159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арифметика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5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228600" y="2514600"/>
            <a:ext cx="8915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Сколько ионов образует при диссоциации молекулы поваренной соли?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381000" y="6019800"/>
            <a:ext cx="2111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Два.</a:t>
            </a:r>
          </a:p>
        </p:txBody>
      </p:sp>
      <p:sp>
        <p:nvSpPr>
          <p:cNvPr id="5222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2229" name="Rectangle 6"/>
          <p:cNvSpPr>
            <a:spLocks noChangeArrowheads="1"/>
          </p:cNvSpPr>
          <p:nvPr/>
        </p:nvSpPr>
        <p:spPr bwMode="auto">
          <a:xfrm>
            <a:off x="2057400" y="228600"/>
            <a:ext cx="5159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арифметика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7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609600" y="2438400"/>
            <a:ext cx="8153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Сколько электронов содержится в атоме водорода?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533400" y="6019800"/>
            <a:ext cx="2365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Один.</a:t>
            </a:r>
          </a:p>
        </p:txBody>
      </p:sp>
      <p:sp>
        <p:nvSpPr>
          <p:cNvPr id="5325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15200" y="5029200"/>
            <a:ext cx="1676400" cy="16002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3253" name="Rectangle 6"/>
          <p:cNvSpPr>
            <a:spLocks noChangeArrowheads="1"/>
          </p:cNvSpPr>
          <p:nvPr/>
        </p:nvSpPr>
        <p:spPr bwMode="auto">
          <a:xfrm>
            <a:off x="2057400" y="228600"/>
            <a:ext cx="5159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арифметика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457200" y="2514600"/>
            <a:ext cx="8153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Сколько химических элементов образуют молекулу углекислого газа?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609600" y="5943600"/>
            <a:ext cx="2111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Два.</a:t>
            </a:r>
          </a:p>
        </p:txBody>
      </p:sp>
      <p:sp>
        <p:nvSpPr>
          <p:cNvPr id="5427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4277" name="Rectangle 6"/>
          <p:cNvSpPr>
            <a:spLocks noChangeArrowheads="1"/>
          </p:cNvSpPr>
          <p:nvPr/>
        </p:nvSpPr>
        <p:spPr bwMode="auto">
          <a:xfrm>
            <a:off x="2057400" y="228600"/>
            <a:ext cx="5159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арифметика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228600" y="2209800"/>
            <a:ext cx="8915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 В названиях каких сказов П.П. Бажова фигурируют химическое соединение (минерал) и химический элемент?</a:t>
            </a: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228600" y="5638800"/>
            <a:ext cx="9144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«Малахитовая шкатулка», </a:t>
            </a:r>
            <a:br>
              <a:rPr lang="ru-RU" sz="280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«Хозяйка Медной горы».</a:t>
            </a:r>
          </a:p>
        </p:txBody>
      </p:sp>
      <p:sp>
        <p:nvSpPr>
          <p:cNvPr id="5530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43800" y="5181600"/>
            <a:ext cx="1447800" cy="14478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5301" name="Rectangle 6"/>
          <p:cNvSpPr>
            <a:spLocks noChangeArrowheads="1"/>
          </p:cNvSpPr>
          <p:nvPr/>
        </p:nvSpPr>
        <p:spPr bwMode="auto">
          <a:xfrm>
            <a:off x="2057400" y="228600"/>
            <a:ext cx="5056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литература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4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457200" y="2316163"/>
            <a:ext cx="83820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2. Из какого металла был сделан один из главных героев сказки Г.Х. Андерсена?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Как называется эта сказка?</a:t>
            </a: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152400" y="6019800"/>
            <a:ext cx="7596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Олово, «Стойкий оловянный солдатик».</a:t>
            </a:r>
          </a:p>
        </p:txBody>
      </p:sp>
      <p:sp>
        <p:nvSpPr>
          <p:cNvPr id="5632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257800"/>
            <a:ext cx="15240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6325" name="Rectangle 6"/>
          <p:cNvSpPr>
            <a:spLocks noChangeArrowheads="1"/>
          </p:cNvSpPr>
          <p:nvPr/>
        </p:nvSpPr>
        <p:spPr bwMode="auto">
          <a:xfrm>
            <a:off x="2057400" y="228600"/>
            <a:ext cx="5056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литература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152400" y="2286000"/>
            <a:ext cx="86868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3. Какой химический элемент использовали И. Ильф и Е. Петров в названии своего знаменитого произведения? </a:t>
            </a:r>
            <a:endParaRPr lang="ru-RU" sz="3200"/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228600" y="6019800"/>
            <a:ext cx="6096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Золото, «Золотой телёнок».</a:t>
            </a:r>
          </a:p>
        </p:txBody>
      </p:sp>
      <p:sp>
        <p:nvSpPr>
          <p:cNvPr id="5734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4953000"/>
            <a:ext cx="1752600" cy="1676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7349" name="Rectangle 6"/>
          <p:cNvSpPr>
            <a:spLocks noChangeArrowheads="1"/>
          </p:cNvSpPr>
          <p:nvPr/>
        </p:nvSpPr>
        <p:spPr bwMode="auto">
          <a:xfrm>
            <a:off x="2057400" y="228600"/>
            <a:ext cx="5056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литература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  <p:bldP spid="5939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381000" y="2052638"/>
            <a:ext cx="85344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Какой благородный металл дал название периоду в русской культуре, к которому относятся поэты: В. Брюсов, А. Блок,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А. Ахматова, А. Белый, И. Северянин,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В. Маяковский, Н. Гумилёв?</a:t>
            </a: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04800" y="6096000"/>
            <a:ext cx="6705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Серебро, «Серебряный век».</a:t>
            </a:r>
          </a:p>
        </p:txBody>
      </p:sp>
      <p:sp>
        <p:nvSpPr>
          <p:cNvPr id="5837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43800" y="5334000"/>
            <a:ext cx="1371600" cy="12192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8373" name="Rectangle 6"/>
          <p:cNvSpPr>
            <a:spLocks noChangeArrowheads="1"/>
          </p:cNvSpPr>
          <p:nvPr/>
        </p:nvSpPr>
        <p:spPr bwMode="auto">
          <a:xfrm>
            <a:off x="2057400" y="228600"/>
            <a:ext cx="5056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литература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/>
      <p:bldP spid="60421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304800" y="2057400"/>
            <a:ext cx="83058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Какое химическое соединение могло послужить основой яда, которым была отравлена Королева Гертруда в трагедии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В. Шекспира «Гамлет»?</a:t>
            </a: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381000" y="5867400"/>
            <a:ext cx="5121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Цианистый калий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KCN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939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9397" name="Rectangle 6"/>
          <p:cNvSpPr>
            <a:spLocks noChangeArrowheads="1"/>
          </p:cNvSpPr>
          <p:nvPr/>
        </p:nvSpPr>
        <p:spPr bwMode="auto">
          <a:xfrm>
            <a:off x="2057400" y="228600"/>
            <a:ext cx="5056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литература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6144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381000" y="2590800"/>
            <a:ext cx="8382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Какой металл является лучшим проводником электрического тока?</a:t>
            </a: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381000" y="6096000"/>
            <a:ext cx="3433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еребро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Ag.</a:t>
            </a:r>
            <a:endParaRPr lang="ru-RU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2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15200" y="5029200"/>
            <a:ext cx="1676400" cy="16002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0421" name="Rectangle 6"/>
          <p:cNvSpPr>
            <a:spLocks noChangeArrowheads="1"/>
          </p:cNvSpPr>
          <p:nvPr/>
        </p:nvSpPr>
        <p:spPr bwMode="auto">
          <a:xfrm>
            <a:off x="2505075" y="228600"/>
            <a:ext cx="389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физика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381000" y="2286000"/>
            <a:ext cx="8382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Какая вода лучше проводит электрический ток: дождевая или речная? Почему?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304800" y="5715000"/>
            <a:ext cx="6858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Лучший проводник – речная вода, т. к. в ней больше ионов.</a:t>
            </a:r>
          </a:p>
        </p:txBody>
      </p:sp>
      <p:sp>
        <p:nvSpPr>
          <p:cNvPr id="6144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181600"/>
            <a:ext cx="1524000" cy="14478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5" name="Rectangle 6"/>
          <p:cNvSpPr>
            <a:spLocks noChangeArrowheads="1"/>
          </p:cNvSpPr>
          <p:nvPr/>
        </p:nvSpPr>
        <p:spPr bwMode="auto">
          <a:xfrm>
            <a:off x="2505075" y="228600"/>
            <a:ext cx="389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физика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49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381000" y="2362200"/>
            <a:ext cx="8229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Взвесили 1 л морской воды, 1 л речной воды и 1 л дистиллированной воды. Будет ли их масса одинаковой? Ответ пояснить.</a:t>
            </a: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228600" y="4876800"/>
            <a:ext cx="87630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Масса морской воды будет наибольшей, </a:t>
            </a:r>
            <a:br>
              <a:rPr lang="ru-RU" sz="280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а масса дистиллированной – наименьшей, </a:t>
            </a:r>
            <a:br>
              <a:rPr lang="ru-RU" sz="280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т. к. в ней практически отсутствуют </a:t>
            </a:r>
            <a:br>
              <a:rPr lang="ru-RU" sz="280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растворенные вещества.</a:t>
            </a:r>
          </a:p>
        </p:txBody>
      </p:sp>
      <p:sp>
        <p:nvSpPr>
          <p:cNvPr id="6246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524000" cy="1447800"/>
          </a:xfrm>
          <a:prstGeom prst="sun">
            <a:avLst>
              <a:gd name="adj" fmla="val 15106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2469" name="Rectangle 6"/>
          <p:cNvSpPr>
            <a:spLocks noChangeArrowheads="1"/>
          </p:cNvSpPr>
          <p:nvPr/>
        </p:nvSpPr>
        <p:spPr bwMode="auto">
          <a:xfrm>
            <a:off x="2505075" y="228600"/>
            <a:ext cx="389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физика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914400" y="2590800"/>
            <a:ext cx="70866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Какие металлы находятся в жидком состоянии при  </a:t>
            </a:r>
            <a:r>
              <a:rPr lang="ru-RU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30 </a:t>
            </a:r>
            <a:r>
              <a:rPr lang="ru-RU" sz="3200" b="1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С?</a:t>
            </a: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609600" y="6019800"/>
            <a:ext cx="4730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Цезий, ртуть, галлий.</a:t>
            </a:r>
          </a:p>
        </p:txBody>
      </p:sp>
      <p:sp>
        <p:nvSpPr>
          <p:cNvPr id="63492" name="AutoShape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334000"/>
            <a:ext cx="1295400" cy="12192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3493" name="Rectangle 6"/>
          <p:cNvSpPr>
            <a:spLocks noChangeArrowheads="1"/>
          </p:cNvSpPr>
          <p:nvPr/>
        </p:nvSpPr>
        <p:spPr bwMode="auto">
          <a:xfrm>
            <a:off x="2505075" y="228600"/>
            <a:ext cx="389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физика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/>
      <p:bldP spid="6554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533400" y="1828800"/>
            <a:ext cx="86106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В химии наиболее известны две температурные шкалы: Кельвина (К) и Цельсия (</a:t>
            </a:r>
            <a:r>
              <a:rPr lang="ru-RU" sz="3200" b="1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С). Как можно перевести температуру  по шкале Цельсия (</a:t>
            </a:r>
            <a:r>
              <a:rPr lang="ru-RU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С) в температуру по шкале Кельвина (</a:t>
            </a:r>
            <a:r>
              <a:rPr lang="ru-RU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К)?</a:t>
            </a: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533400" y="6019800"/>
            <a:ext cx="314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+ 273.</a:t>
            </a:r>
          </a:p>
        </p:txBody>
      </p:sp>
      <p:sp>
        <p:nvSpPr>
          <p:cNvPr id="6451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257800"/>
            <a:ext cx="16002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4517" name="Rectangle 6"/>
          <p:cNvSpPr>
            <a:spLocks noChangeArrowheads="1"/>
          </p:cNvSpPr>
          <p:nvPr/>
        </p:nvSpPr>
        <p:spPr bwMode="auto">
          <a:xfrm>
            <a:off x="2505075" y="228600"/>
            <a:ext cx="389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физика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352425" y="2554288"/>
            <a:ext cx="84867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Какой химический элемент назван в честь </a:t>
            </a:r>
          </a:p>
          <a:p>
            <a:pPr marL="342900" indent="-342900"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мифологических детей богов Земли и Неба?</a:t>
            </a: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381000" y="6019800"/>
            <a:ext cx="2847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Титан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554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181600"/>
            <a:ext cx="1524000" cy="14478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5541" name="Rectangle 6"/>
          <p:cNvSpPr>
            <a:spLocks noChangeArrowheads="1"/>
          </p:cNvSpPr>
          <p:nvPr/>
        </p:nvSpPr>
        <p:spPr bwMode="auto">
          <a:xfrm>
            <a:off x="2209800" y="228600"/>
            <a:ext cx="4759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мифология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9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609600" y="2198688"/>
            <a:ext cx="77724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Как звали дочь Тантала и какой химический элемент назван в её честь?</a:t>
            </a: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457200" y="6096000"/>
            <a:ext cx="4365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Ниоба; ниобий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Nb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656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162800" y="5029200"/>
            <a:ext cx="16764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6565" name="Rectangle 6"/>
          <p:cNvSpPr>
            <a:spLocks noChangeArrowheads="1"/>
          </p:cNvSpPr>
          <p:nvPr/>
        </p:nvSpPr>
        <p:spPr bwMode="auto">
          <a:xfrm>
            <a:off x="2209800" y="228600"/>
            <a:ext cx="4759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мифология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  <p:bldP spid="6861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457200" y="2209800"/>
            <a:ext cx="8153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Какой химический элемент назван в честь мифологического героя, подарившего людям огонь?</a:t>
            </a: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381000" y="6019800"/>
            <a:ext cx="3651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Прометий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Pm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758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6002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7589" name="Rectangle 6"/>
          <p:cNvSpPr>
            <a:spLocks noChangeArrowheads="1"/>
          </p:cNvSpPr>
          <p:nvPr/>
        </p:nvSpPr>
        <p:spPr bwMode="auto">
          <a:xfrm>
            <a:off x="2209800" y="228600"/>
            <a:ext cx="4759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мифология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  <p:bldP spid="6963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533400" y="2286000"/>
            <a:ext cx="7620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Какой химический элемент назван в честь богини скандинавских мифов?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57200" y="5867400"/>
            <a:ext cx="6329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Ванадий (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),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богиня –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Ванад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ис.</a:t>
            </a:r>
          </a:p>
        </p:txBody>
      </p:sp>
      <p:sp>
        <p:nvSpPr>
          <p:cNvPr id="6861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181600"/>
            <a:ext cx="1524000" cy="14478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8613" name="Rectangle 6"/>
          <p:cNvSpPr>
            <a:spLocks noChangeArrowheads="1"/>
          </p:cNvSpPr>
          <p:nvPr/>
        </p:nvSpPr>
        <p:spPr bwMode="auto">
          <a:xfrm>
            <a:off x="2209800" y="228600"/>
            <a:ext cx="4759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мифология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/>
      <p:bldP spid="70661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457200" y="1981200"/>
            <a:ext cx="79248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Какой химический элемент назван в честь героя  мифов Древней Греции, которого боги обрекли на вечные муки страхом, голодом и жаждой?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533400" y="5943600"/>
            <a:ext cx="3065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Тантал Та.</a:t>
            </a:r>
          </a:p>
        </p:txBody>
      </p:sp>
      <p:sp>
        <p:nvSpPr>
          <p:cNvPr id="6963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7526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9637" name="Rectangle 6"/>
          <p:cNvSpPr>
            <a:spLocks noChangeArrowheads="1"/>
          </p:cNvSpPr>
          <p:nvPr/>
        </p:nvSpPr>
        <p:spPr bwMode="auto">
          <a:xfrm>
            <a:off x="2209800" y="228600"/>
            <a:ext cx="4759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мифология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7168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381000" y="2438400"/>
            <a:ext cx="8382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95250" indent="8255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 Назовите химический элемент, название которого переводится как «солнечный»?</a:t>
            </a:r>
          </a:p>
        </p:txBody>
      </p:sp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457200" y="6019800"/>
            <a:ext cx="2954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Гелий Не.</a:t>
            </a:r>
          </a:p>
        </p:txBody>
      </p:sp>
      <p:sp>
        <p:nvSpPr>
          <p:cNvPr id="7066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91400" y="5181600"/>
            <a:ext cx="15240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0661" name="Rectangle 6"/>
          <p:cNvSpPr>
            <a:spLocks noChangeArrowheads="1"/>
          </p:cNvSpPr>
          <p:nvPr/>
        </p:nvSpPr>
        <p:spPr bwMode="auto">
          <a:xfrm>
            <a:off x="2209800" y="228600"/>
            <a:ext cx="5073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астрономия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  <p:bldP spid="7270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381000" y="2286000"/>
            <a:ext cx="83058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Какой химический элемент назван в честь планеты Земля?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381000" y="5943600"/>
            <a:ext cx="31702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 Теллур Те.</a:t>
            </a:r>
          </a:p>
        </p:txBody>
      </p:sp>
      <p:sp>
        <p:nvSpPr>
          <p:cNvPr id="7168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685" name="Rectangle 6"/>
          <p:cNvSpPr>
            <a:spLocks noChangeArrowheads="1"/>
          </p:cNvSpPr>
          <p:nvPr/>
        </p:nvSpPr>
        <p:spPr bwMode="auto">
          <a:xfrm>
            <a:off x="2209800" y="228600"/>
            <a:ext cx="5073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астрономия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685800" y="2667000"/>
            <a:ext cx="79248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Какие химические элементы названы так же, как и астероиды? </a:t>
            </a:r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304800" y="5562600"/>
            <a:ext cx="686593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Палладий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Pd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(астероид – Паллада);</a:t>
            </a:r>
          </a:p>
          <a:p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Церий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Ce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(астероид – Церера).</a:t>
            </a:r>
          </a:p>
        </p:txBody>
      </p:sp>
      <p:sp>
        <p:nvSpPr>
          <p:cNvPr id="7270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2709" name="Rectangle 6"/>
          <p:cNvSpPr>
            <a:spLocks noChangeArrowheads="1"/>
          </p:cNvSpPr>
          <p:nvPr/>
        </p:nvSpPr>
        <p:spPr bwMode="auto">
          <a:xfrm>
            <a:off x="2209800" y="228600"/>
            <a:ext cx="5073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астрономия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  <p:bldP spid="7475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533400" y="2438400"/>
            <a:ext cx="8153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Название какого химического элемента связано со спутником Земли Луной?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581025" y="6019800"/>
            <a:ext cx="2924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Селен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373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3733" name="Rectangle 6"/>
          <p:cNvSpPr>
            <a:spLocks noChangeArrowheads="1"/>
          </p:cNvSpPr>
          <p:nvPr/>
        </p:nvSpPr>
        <p:spPr bwMode="auto">
          <a:xfrm>
            <a:off x="2209800" y="228600"/>
            <a:ext cx="5073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астрономия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533400" y="2057400"/>
            <a:ext cx="80772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Названия каких химических элементов связаны с современными названиями планет Солнечной системы?</a:t>
            </a:r>
          </a:p>
        </p:txBody>
      </p:sp>
      <p:sp>
        <p:nvSpPr>
          <p:cNvPr id="76805" name="Rectangle 5"/>
          <p:cNvSpPr>
            <a:spLocks noChangeArrowheads="1"/>
          </p:cNvSpPr>
          <p:nvPr/>
        </p:nvSpPr>
        <p:spPr bwMode="auto">
          <a:xfrm>
            <a:off x="228600" y="5943600"/>
            <a:ext cx="7580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Уран U; нептуний Np; плутоний Pu.</a:t>
            </a:r>
          </a:p>
        </p:txBody>
      </p:sp>
      <p:sp>
        <p:nvSpPr>
          <p:cNvPr id="7475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638800"/>
            <a:ext cx="1219200" cy="990600"/>
          </a:xfrm>
          <a:prstGeom prst="sun">
            <a:avLst>
              <a:gd name="adj" fmla="val 12889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4757" name="Rectangle 6"/>
          <p:cNvSpPr>
            <a:spLocks noChangeArrowheads="1"/>
          </p:cNvSpPr>
          <p:nvPr/>
        </p:nvSpPr>
        <p:spPr bwMode="auto">
          <a:xfrm>
            <a:off x="2209800" y="228600"/>
            <a:ext cx="5073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Химия и астрономия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/>
      <p:bldP spid="7680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609600" y="2239963"/>
            <a:ext cx="83058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 какого греческого слова происходит название химического элемента хлор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Какой цвет оно обозначает?</a:t>
            </a:r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533400" y="5943600"/>
            <a:ext cx="5157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Chl</a:t>
            </a:r>
            <a:r>
              <a:rPr lang="en-US" sz="2400">
                <a:solidFill>
                  <a:srgbClr val="0000FF"/>
                </a:solidFill>
              </a:rPr>
              <a:t>ō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>
                <a:solidFill>
                  <a:srgbClr val="0000FF"/>
                </a:solidFill>
              </a:rPr>
              <a:t>ó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s, 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жёлто-зелёный.</a:t>
            </a:r>
          </a:p>
        </p:txBody>
      </p:sp>
      <p:sp>
        <p:nvSpPr>
          <p:cNvPr id="7578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5781" name="Rectangle 6"/>
          <p:cNvSpPr>
            <a:spLocks noChangeArrowheads="1"/>
          </p:cNvSpPr>
          <p:nvPr/>
        </p:nvSpPr>
        <p:spPr bwMode="auto">
          <a:xfrm>
            <a:off x="2312988" y="228600"/>
            <a:ext cx="43164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«Цветная» химия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  <p:bldP spid="77829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609600" y="2514600"/>
            <a:ext cx="75438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Йод получил название по цвету своих паров. Какого они цвета?</a:t>
            </a:r>
          </a:p>
        </p:txBody>
      </p:sp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533400" y="5943600"/>
            <a:ext cx="3433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Фиолетовые.</a:t>
            </a:r>
          </a:p>
        </p:txBody>
      </p:sp>
      <p:sp>
        <p:nvSpPr>
          <p:cNvPr id="7680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4468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6805" name="Rectangle 6"/>
          <p:cNvSpPr>
            <a:spLocks noChangeArrowheads="1"/>
          </p:cNvSpPr>
          <p:nvPr/>
        </p:nvSpPr>
        <p:spPr bwMode="auto">
          <a:xfrm>
            <a:off x="2312988" y="228600"/>
            <a:ext cx="43164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«Цветная» химия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/>
      <p:bldP spid="78853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381000" y="2209800"/>
            <a:ext cx="8534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Химический элемент индий получил своё название потому, что яркая линия в его спектре – цвета индиго. Какой это цвет?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457200" y="5715000"/>
            <a:ext cx="60499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Средний между тёмно-синим </a:t>
            </a:r>
            <a:b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фиолетовым.</a:t>
            </a:r>
          </a:p>
        </p:txBody>
      </p:sp>
      <p:sp>
        <p:nvSpPr>
          <p:cNvPr id="7782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3542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7829" name="Rectangle 6"/>
          <p:cNvSpPr>
            <a:spLocks noChangeArrowheads="1"/>
          </p:cNvSpPr>
          <p:nvPr/>
        </p:nvSpPr>
        <p:spPr bwMode="auto">
          <a:xfrm>
            <a:off x="2312988" y="228600"/>
            <a:ext cx="43164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«Цветная» химия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  <p:bldP spid="7987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304800" y="1524000"/>
            <a:ext cx="86106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Химический элемент иридий и цветы ирисы получили свои названия от одного и того же греческого слова: первый – за разнообразие окраски солей, вторые – за разнообразие цветовых оттенков. Что означает это слово в переводе на русский язык?</a:t>
            </a: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304800" y="6096000"/>
            <a:ext cx="25701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Радуга.</a:t>
            </a:r>
          </a:p>
        </p:txBody>
      </p:sp>
      <p:sp>
        <p:nvSpPr>
          <p:cNvPr id="7885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616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8853" name="Rectangle 6"/>
          <p:cNvSpPr>
            <a:spLocks noChangeArrowheads="1"/>
          </p:cNvSpPr>
          <p:nvPr/>
        </p:nvSpPr>
        <p:spPr bwMode="auto">
          <a:xfrm>
            <a:off x="2312988" y="228600"/>
            <a:ext cx="43164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«Цветная» химия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  <p:bldP spid="80901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304800" y="1981200"/>
            <a:ext cx="83820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Название химического элемента рубидия и драгоценного камня рубин происходят от греческих слов, означающих оттенки одного и того же цвета. Какой это цвет?</a:t>
            </a:r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533400" y="5410200"/>
            <a:ext cx="290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Красный.</a:t>
            </a:r>
          </a:p>
        </p:txBody>
      </p:sp>
      <p:sp>
        <p:nvSpPr>
          <p:cNvPr id="7987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9877" name="Rectangle 6"/>
          <p:cNvSpPr>
            <a:spLocks noChangeArrowheads="1"/>
          </p:cNvSpPr>
          <p:nvPr/>
        </p:nvSpPr>
        <p:spPr bwMode="auto">
          <a:xfrm>
            <a:off x="2312988" y="228600"/>
            <a:ext cx="43164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«Цветная» химия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  <p:bldP spid="8192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28600" y="2409825"/>
            <a:ext cx="85344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 Военный клич – начало слова,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Одна плюс буква – и готово,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Любой, кто элементы знает, </a:t>
            </a:r>
          </a:p>
          <a:p>
            <a:pPr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Ответ тотчас же угадает.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609600" y="5943600"/>
            <a:ext cx="2327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Ура-н</a:t>
            </a:r>
          </a:p>
        </p:txBody>
      </p:sp>
      <p:sp>
        <p:nvSpPr>
          <p:cNvPr id="8090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0901" name="Rectangle 6"/>
          <p:cNvSpPr>
            <a:spLocks noChangeArrowheads="1"/>
          </p:cNvSpPr>
          <p:nvPr/>
        </p:nvSpPr>
        <p:spPr bwMode="auto">
          <a:xfrm>
            <a:off x="2312988" y="228600"/>
            <a:ext cx="4873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Химические шарады</a:t>
            </a:r>
          </a:p>
        </p:txBody>
      </p:sp>
      <p:sp>
        <p:nvSpPr>
          <p:cNvPr id="80902" name="Прямоугольник 5"/>
          <p:cNvSpPr>
            <a:spLocks noChangeArrowheads="1"/>
          </p:cNvSpPr>
          <p:nvPr/>
        </p:nvSpPr>
        <p:spPr bwMode="auto">
          <a:xfrm>
            <a:off x="381000" y="1066800"/>
            <a:ext cx="85344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/>
              <a:t>Шарада – это загадка, в которой загаданное слово делится на части, </a:t>
            </a:r>
          </a:p>
          <a:p>
            <a:pPr>
              <a:tabLst>
                <a:tab pos="685800" algn="l"/>
              </a:tabLst>
            </a:pPr>
            <a:r>
              <a:rPr lang="ru-RU"/>
              <a:t>причём каждая из них является самостоятельным словом. Разгадав </a:t>
            </a:r>
          </a:p>
          <a:p>
            <a:pPr>
              <a:tabLst>
                <a:tab pos="685800" algn="l"/>
              </a:tabLst>
            </a:pPr>
            <a:r>
              <a:rPr lang="ru-RU"/>
              <a:t>каждую часть шарады и сложив их вместе, легко узнать загаданное слово.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/>
      <p:bldP spid="82949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685800" y="2057400"/>
            <a:ext cx="51054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Предлог – моё начало,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Цифра – слог второй.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«И краткое» добавьте: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Металл я щелочной.</a:t>
            </a: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533400" y="5943600"/>
            <a:ext cx="2927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На-три-й.</a:t>
            </a:r>
          </a:p>
        </p:txBody>
      </p:sp>
      <p:sp>
        <p:nvSpPr>
          <p:cNvPr id="8192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25" name="Rectangle 6"/>
          <p:cNvSpPr>
            <a:spLocks noChangeArrowheads="1"/>
          </p:cNvSpPr>
          <p:nvPr/>
        </p:nvSpPr>
        <p:spPr bwMode="auto">
          <a:xfrm>
            <a:off x="2312988" y="228600"/>
            <a:ext cx="4873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Химические шарады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  <p:bldP spid="83973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533400" y="1905000"/>
            <a:ext cx="68580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В центре моём – сухая трава,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На флангах моих – согласные.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В целом я – газ, дорогие друзья,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А какой, вероятно, ясно вам.</a:t>
            </a:r>
          </a:p>
        </p:txBody>
      </p:sp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685800" y="5943600"/>
            <a:ext cx="2908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К-сено-н.</a:t>
            </a:r>
          </a:p>
        </p:txBody>
      </p:sp>
      <p:sp>
        <p:nvSpPr>
          <p:cNvPr id="8294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2949" name="Rectangle 6"/>
          <p:cNvSpPr>
            <a:spLocks noChangeArrowheads="1"/>
          </p:cNvSpPr>
          <p:nvPr/>
        </p:nvSpPr>
        <p:spPr bwMode="auto">
          <a:xfrm>
            <a:off x="2312988" y="228600"/>
            <a:ext cx="4873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Химические шарады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  <p:bldP spid="84997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685800" y="1905000"/>
            <a:ext cx="83058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Начало слова – элемент,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Конец – стихотворение.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Ну а целое – растёт,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Хотя и не растение.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609600" y="5943600"/>
            <a:ext cx="2738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Бор-ода.</a:t>
            </a:r>
          </a:p>
        </p:txBody>
      </p:sp>
      <p:sp>
        <p:nvSpPr>
          <p:cNvPr id="8397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3973" name="Rectangle 6"/>
          <p:cNvSpPr>
            <a:spLocks noChangeArrowheads="1"/>
          </p:cNvSpPr>
          <p:nvPr/>
        </p:nvSpPr>
        <p:spPr bwMode="auto">
          <a:xfrm>
            <a:off x="2312988" y="228600"/>
            <a:ext cx="4873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Химические шарады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685800" y="1905000"/>
            <a:ext cx="82296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Перед  именем мужским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Букву напиши – 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И элемент химический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Объявить спеши.</a:t>
            </a:r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609600" y="6019800"/>
            <a:ext cx="2835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К-Юрий.</a:t>
            </a:r>
          </a:p>
        </p:txBody>
      </p:sp>
      <p:sp>
        <p:nvSpPr>
          <p:cNvPr id="8499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3292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4997" name="Rectangle 6"/>
          <p:cNvSpPr>
            <a:spLocks noChangeArrowheads="1"/>
          </p:cNvSpPr>
          <p:nvPr/>
        </p:nvSpPr>
        <p:spPr bwMode="auto">
          <a:xfrm>
            <a:off x="2312988" y="228600"/>
            <a:ext cx="4873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Химические шарады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/>
      <p:bldP spid="8704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304800" y="2386013"/>
            <a:ext cx="85344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Какой химический элемент не имеет постоянного места в периодической таблице?</a:t>
            </a:r>
          </a:p>
          <a:p>
            <a:pPr marL="342900" indent="-342900">
              <a:tabLst>
                <a:tab pos="685800" algn="l"/>
              </a:tabLst>
            </a:pPr>
            <a:endParaRPr lang="ru-RU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533400" y="5943600"/>
            <a:ext cx="3194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Водород Н.</a:t>
            </a:r>
          </a:p>
        </p:txBody>
      </p:sp>
      <p:sp>
        <p:nvSpPr>
          <p:cNvPr id="8602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6021" name="Rectangle 6"/>
          <p:cNvSpPr>
            <a:spLocks noChangeArrowheads="1"/>
          </p:cNvSpPr>
          <p:nvPr/>
        </p:nvSpPr>
        <p:spPr bwMode="auto">
          <a:xfrm>
            <a:off x="296863" y="228600"/>
            <a:ext cx="83899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Периодическая система элементов </a:t>
            </a:r>
            <a:b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Д.И. Менделеева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069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457200" y="2503488"/>
            <a:ext cx="83058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Где расположены в периодической системе благородные (или инертные) газы?</a:t>
            </a:r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457200" y="5943600"/>
            <a:ext cx="3449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VIII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группа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8704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7045" name="Rectangle 6"/>
          <p:cNvSpPr>
            <a:spLocks noChangeArrowheads="1"/>
          </p:cNvSpPr>
          <p:nvPr/>
        </p:nvSpPr>
        <p:spPr bwMode="auto">
          <a:xfrm>
            <a:off x="296863" y="228600"/>
            <a:ext cx="83899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Периодическая система элементов </a:t>
            </a:r>
            <a:b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Д.И. Менделеева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/>
      <p:bldP spid="89093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304800" y="2286000"/>
            <a:ext cx="86106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Какое семейство «проживает» по адресу: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7-й период, 10-й ряд, IIIб группа?</a:t>
            </a:r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228600" y="6019800"/>
            <a:ext cx="5140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Семейство актиноидов.</a:t>
            </a:r>
          </a:p>
        </p:txBody>
      </p:sp>
      <p:sp>
        <p:nvSpPr>
          <p:cNvPr id="8806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43800" y="36576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8069" name="Rectangle 6"/>
          <p:cNvSpPr>
            <a:spLocks noChangeArrowheads="1"/>
          </p:cNvSpPr>
          <p:nvPr/>
        </p:nvSpPr>
        <p:spPr bwMode="auto">
          <a:xfrm>
            <a:off x="296863" y="228600"/>
            <a:ext cx="83899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Периодическая система элементов </a:t>
            </a:r>
            <a:b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Д.И. Менделеева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/>
      <p:bldP spid="90117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457200" y="2133600"/>
            <a:ext cx="8763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Сколько электронов содержится в атоме химического элемента, находящегося в 4-м периоде, в Iб группе?</a:t>
            </a: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533400" y="6096000"/>
            <a:ext cx="1901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29.</a:t>
            </a:r>
          </a:p>
        </p:txBody>
      </p:sp>
      <p:sp>
        <p:nvSpPr>
          <p:cNvPr id="8909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9093" name="Rectangle 6"/>
          <p:cNvSpPr>
            <a:spLocks noChangeArrowheads="1"/>
          </p:cNvSpPr>
          <p:nvPr/>
        </p:nvSpPr>
        <p:spPr bwMode="auto">
          <a:xfrm>
            <a:off x="296863" y="228600"/>
            <a:ext cx="83899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Периодическая система элементов </a:t>
            </a:r>
            <a:b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Д.И. Менделеева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/>
      <p:bldP spid="91141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381000" y="2057400"/>
            <a:ext cx="8534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Сколько протонов в ядре атома химического элемента, стоящего в 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таблице в 5-м периоде,  в IVа группе?</a:t>
            </a: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533400" y="5410200"/>
            <a:ext cx="1901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50.</a:t>
            </a:r>
          </a:p>
        </p:txBody>
      </p:sp>
      <p:sp>
        <p:nvSpPr>
          <p:cNvPr id="90116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239000" y="5105400"/>
            <a:ext cx="1600200" cy="15240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0117" name="Rectangle 6"/>
          <p:cNvSpPr>
            <a:spLocks noChangeArrowheads="1"/>
          </p:cNvSpPr>
          <p:nvPr/>
        </p:nvSpPr>
        <p:spPr bwMode="auto">
          <a:xfrm>
            <a:off x="296863" y="228600"/>
            <a:ext cx="83899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Периодическая система элементов </a:t>
            </a:r>
            <a:b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Д.И. Менделеева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/>
      <p:bldP spid="92165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533400" y="5943600"/>
            <a:ext cx="33829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Полиэтилен.</a:t>
            </a: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146050" y="1652588"/>
            <a:ext cx="89979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Этот полимер широко используется в быту,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в медицине из него изготавливают части пищевода, кости и суставы, детали водителя ритма сердца. Назовите его с помощью структурной формулы: </a:t>
            </a:r>
          </a:p>
          <a:p>
            <a:pPr marL="342900" indent="-342900" algn="ctr">
              <a:tabLst>
                <a:tab pos="685800" algn="l"/>
              </a:tabLst>
            </a:pP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(–СН</a:t>
            </a:r>
            <a:r>
              <a:rPr lang="ru-RU" sz="3200" b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–СН</a:t>
            </a:r>
            <a:r>
              <a:rPr lang="ru-RU" sz="3200" b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–СН</a:t>
            </a:r>
            <a:r>
              <a:rPr lang="ru-RU" sz="3200" b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3200" b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3200" b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3200" b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–)</a:t>
            </a:r>
            <a:r>
              <a:rPr lang="en-US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1140" name="AutoShape 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1141" name="Rectangle 6"/>
          <p:cNvSpPr>
            <a:spLocks noChangeArrowheads="1"/>
          </p:cNvSpPr>
          <p:nvPr/>
        </p:nvSpPr>
        <p:spPr bwMode="auto">
          <a:xfrm>
            <a:off x="2033588" y="228600"/>
            <a:ext cx="49164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Вопросы для финала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/>
      <p:bldP spid="93191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457200" y="1905000"/>
            <a:ext cx="86106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Для наложения гипсовых повязок в медицине используется кристаллогидрат сульфата кальция (природный гипс). Назовите его химическую формулу.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609600" y="5943600"/>
            <a:ext cx="36179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CaSO</a:t>
            </a:r>
            <a:r>
              <a:rPr lang="en-US" sz="28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· 2H</a:t>
            </a:r>
            <a:r>
              <a:rPr lang="en-US" sz="28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2164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165" name="Rectangle 6"/>
          <p:cNvSpPr>
            <a:spLocks noChangeArrowheads="1"/>
          </p:cNvSpPr>
          <p:nvPr/>
        </p:nvSpPr>
        <p:spPr bwMode="auto">
          <a:xfrm>
            <a:off x="2033588" y="228600"/>
            <a:ext cx="49164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Вопросы для финала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/>
      <p:bldP spid="94213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990600" y="1905000"/>
            <a:ext cx="65532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В минеральной воде бурлю,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В топочном газе летаю, 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Растениям пользу несу,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Пожар затухать заставляю.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685800" y="5867400"/>
            <a:ext cx="2160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СО</a:t>
            </a:r>
            <a:r>
              <a:rPr lang="ru-RU" sz="28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3188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2578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3189" name="Rectangle 6"/>
          <p:cNvSpPr>
            <a:spLocks noChangeArrowheads="1"/>
          </p:cNvSpPr>
          <p:nvPr/>
        </p:nvSpPr>
        <p:spPr bwMode="auto">
          <a:xfrm>
            <a:off x="2033588" y="228600"/>
            <a:ext cx="49164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Вопросы для финала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/>
      <p:bldP spid="95237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457200" y="1524000"/>
            <a:ext cx="83058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 В.Я. Брюсов  под впечатлением научных работ Э. Резерфорда о строении атома написал стихотворение со словами: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«Быть может эти электроны –                                                                       Миры, где пять материков…»</a:t>
            </a:r>
          </a:p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 оно называется?</a:t>
            </a:r>
          </a:p>
        </p:txBody>
      </p:sp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457200" y="6019800"/>
            <a:ext cx="4210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«Мир электрона».</a:t>
            </a:r>
          </a:p>
        </p:txBody>
      </p:sp>
      <p:sp>
        <p:nvSpPr>
          <p:cNvPr id="94212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467600" y="51054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4213" name="Rectangle 6"/>
          <p:cNvSpPr>
            <a:spLocks noChangeArrowheads="1"/>
          </p:cNvSpPr>
          <p:nvPr/>
        </p:nvSpPr>
        <p:spPr bwMode="auto">
          <a:xfrm>
            <a:off x="2033588" y="228600"/>
            <a:ext cx="49164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Вопросы для финала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0" grpId="0"/>
      <p:bldP spid="96261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381000" y="2087563"/>
            <a:ext cx="86106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5. Четвёртым агрегатным состоянием вещества является плазма. Из каких частиц она состоит?</a:t>
            </a:r>
          </a:p>
        </p:txBody>
      </p:sp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304800" y="5522913"/>
            <a:ext cx="6988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. Из нейтральных и ионизированных </a:t>
            </a:r>
            <a:br>
              <a:rPr lang="ru-RU" sz="280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2800">
                <a:solidFill>
                  <a:srgbClr val="0000FF"/>
                </a:solidFill>
                <a:latin typeface="Times New Roman" pitchFamily="18" charset="0"/>
              </a:rPr>
              <a:t>частиц и электронов.</a:t>
            </a:r>
          </a:p>
        </p:txBody>
      </p:sp>
      <p:sp>
        <p:nvSpPr>
          <p:cNvPr id="95236" name="AutoShape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0" y="51054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5237" name="Rectangle 6"/>
          <p:cNvSpPr>
            <a:spLocks noChangeArrowheads="1"/>
          </p:cNvSpPr>
          <p:nvPr/>
        </p:nvSpPr>
        <p:spPr bwMode="auto">
          <a:xfrm>
            <a:off x="2033588" y="228600"/>
            <a:ext cx="49164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Вопросы для финала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/>
      <p:bldP spid="97285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609600" y="2133600"/>
            <a:ext cx="79248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6. Перечислите металлы, способные плавать на поверхности воды при </a:t>
            </a:r>
          </a:p>
          <a:p>
            <a:r>
              <a:rPr lang="ru-RU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25 </a:t>
            </a:r>
            <a:r>
              <a:rPr lang="ru-RU" sz="3200" b="1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С?</a:t>
            </a:r>
            <a:endParaRPr lang="en-US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457200" y="6019800"/>
            <a:ext cx="4841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Литий, натрий, калий.</a:t>
            </a:r>
          </a:p>
        </p:txBody>
      </p:sp>
      <p:sp>
        <p:nvSpPr>
          <p:cNvPr id="96260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15200" y="5105400"/>
            <a:ext cx="1371600" cy="13716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6261" name="Rectangle 6"/>
          <p:cNvSpPr>
            <a:spLocks noChangeArrowheads="1"/>
          </p:cNvSpPr>
          <p:nvPr/>
        </p:nvSpPr>
        <p:spPr bwMode="auto">
          <a:xfrm>
            <a:off x="2033588" y="228600"/>
            <a:ext cx="49164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Вопросы для финала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9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533400" y="2133600"/>
            <a:ext cx="8153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7. Какой химический элемент назван в честь острова Кипр?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457200" y="5943600"/>
            <a:ext cx="5081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Медь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лат.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купрум</a:t>
            </a:r>
            <a:r>
              <a:rPr lang="ru-RU" sz="28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7284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315200" y="5334000"/>
            <a:ext cx="1524000" cy="1295400"/>
          </a:xfrm>
          <a:prstGeom prst="sun">
            <a:avLst>
              <a:gd name="adj" fmla="val 12500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7285" name="Rectangle 6"/>
          <p:cNvSpPr>
            <a:spLocks noChangeArrowheads="1"/>
          </p:cNvSpPr>
          <p:nvPr/>
        </p:nvSpPr>
        <p:spPr bwMode="auto">
          <a:xfrm>
            <a:off x="2033588" y="228600"/>
            <a:ext cx="49164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 i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Вопросы для финала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/>
      <p:bldP spid="99333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919</TotalTime>
  <Words>2854</Words>
  <Application>Microsoft Office PowerPoint</Application>
  <PresentationFormat>Экран (4:3)</PresentationFormat>
  <Paragraphs>469</Paragraphs>
  <Slides>94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94</vt:i4>
      </vt:variant>
    </vt:vector>
  </HeadingPairs>
  <TitlesOfParts>
    <vt:vector size="99" baseType="lpstr">
      <vt:lpstr>Arial</vt:lpstr>
      <vt:lpstr>Calibri</vt:lpstr>
      <vt:lpstr>Times New Roman</vt:lpstr>
      <vt:lpstr>Symbol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108</cp:revision>
  <cp:lastPrinted>1601-01-01T00:00:00Z</cp:lastPrinted>
  <dcterms:created xsi:type="dcterms:W3CDTF">1601-01-01T00:00:00Z</dcterms:created>
  <dcterms:modified xsi:type="dcterms:W3CDTF">2013-04-18T06:38:39Z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