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93" r:id="rId2"/>
    <p:sldId id="256" r:id="rId3"/>
    <p:sldId id="274" r:id="rId4"/>
    <p:sldId id="298" r:id="rId5"/>
    <p:sldId id="275" r:id="rId6"/>
    <p:sldId id="300" r:id="rId7"/>
    <p:sldId id="276" r:id="rId8"/>
    <p:sldId id="302" r:id="rId9"/>
    <p:sldId id="277" r:id="rId10"/>
    <p:sldId id="330" r:id="rId11"/>
    <p:sldId id="294" r:id="rId12"/>
    <p:sldId id="331" r:id="rId13"/>
    <p:sldId id="279" r:id="rId14"/>
    <p:sldId id="332" r:id="rId15"/>
    <p:sldId id="280" r:id="rId16"/>
    <p:sldId id="333" r:id="rId17"/>
    <p:sldId id="281" r:id="rId18"/>
    <p:sldId id="334" r:id="rId19"/>
    <p:sldId id="282" r:id="rId20"/>
    <p:sldId id="335" r:id="rId21"/>
    <p:sldId id="295" r:id="rId22"/>
    <p:sldId id="336" r:id="rId23"/>
    <p:sldId id="284" r:id="rId24"/>
    <p:sldId id="337" r:id="rId25"/>
    <p:sldId id="285" r:id="rId26"/>
    <p:sldId id="338" r:id="rId27"/>
    <p:sldId id="286" r:id="rId28"/>
    <p:sldId id="340" r:id="rId29"/>
    <p:sldId id="257" r:id="rId30"/>
    <p:sldId id="341" r:id="rId31"/>
    <p:sldId id="296" r:id="rId32"/>
    <p:sldId id="342" r:id="rId33"/>
    <p:sldId id="259" r:id="rId34"/>
    <p:sldId id="343" r:id="rId35"/>
    <p:sldId id="260" r:id="rId36"/>
    <p:sldId id="344" r:id="rId37"/>
    <p:sldId id="261" r:id="rId38"/>
    <p:sldId id="345" r:id="rId39"/>
    <p:sldId id="262" r:id="rId40"/>
    <p:sldId id="346" r:id="rId41"/>
    <p:sldId id="263" r:id="rId42"/>
    <p:sldId id="347" r:id="rId43"/>
    <p:sldId id="269" r:id="rId44"/>
    <p:sldId id="348" r:id="rId45"/>
    <p:sldId id="270" r:id="rId46"/>
    <p:sldId id="349" r:id="rId47"/>
    <p:sldId id="272" r:id="rId48"/>
    <p:sldId id="350" r:id="rId49"/>
    <p:sldId id="273" r:id="rId50"/>
    <p:sldId id="351" r:id="rId51"/>
    <p:sldId id="287" r:id="rId52"/>
    <p:sldId id="352" r:id="rId53"/>
    <p:sldId id="288" r:id="rId54"/>
    <p:sldId id="353" r:id="rId55"/>
    <p:sldId id="289" r:id="rId56"/>
    <p:sldId id="354" r:id="rId57"/>
    <p:sldId id="290" r:id="rId58"/>
    <p:sldId id="356" r:id="rId59"/>
    <p:sldId id="291" r:id="rId60"/>
    <p:sldId id="355" r:id="rId61"/>
    <p:sldId id="292" r:id="rId6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CC"/>
    <a:srgbClr val="33CC33"/>
    <a:srgbClr val="FF0066"/>
    <a:srgbClr val="921A67"/>
    <a:srgbClr val="17A9D7"/>
    <a:srgbClr val="FCF96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37" autoAdjust="0"/>
    <p:restoredTop sz="94660"/>
  </p:normalViewPr>
  <p:slideViewPr>
    <p:cSldViewPr>
      <p:cViewPr>
        <p:scale>
          <a:sx n="100" d="100"/>
          <a:sy n="100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758113" y="1463675"/>
            <a:ext cx="16902113" cy="10795000"/>
            <a:chOff x="-4887" y="922"/>
            <a:chExt cx="10647" cy="6800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4887" y="922"/>
              <a:ext cx="8474" cy="68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4979 w 43200"/>
                <a:gd name="T3" fmla="*/ 266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4933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493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1295400" y="6365875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>
                <a:latin typeface="+mn-lt"/>
              </a:defRPr>
            </a:lvl2pPr>
          </a:lstStyle>
          <a:p>
            <a:pPr lvl="1">
              <a:defRPr/>
            </a:pPr>
            <a:fld id="{B74ED995-89C0-4F1D-901B-883A76DA4600}" type="slidenum">
              <a:rPr lang="ru-RU"/>
              <a:pPr lvl="1"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497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A935849A-E596-495C-A16A-3EA234EAD4AD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63368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DD15F389-3C32-4146-BDD5-A3CDBC27DEE2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2895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99CB927A-255D-4D50-A84A-AA0654FCE670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1755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F2DF3406-DE3F-444F-AD34-48AD90868F19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523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9599ED31-0E45-4490-83C0-88190CB37156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485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0DE6C26C-7F31-4CE5-9721-721D436F3936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0360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798ABC4B-4399-481B-888A-9B7AA9F1DD1B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419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740F3936-AEC2-4A19-A9FC-0D335E7D58DE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7702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2A514DC8-DB73-490C-9CAF-2A454876401D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40281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3E82DE64-2674-445B-BD47-735673B63EA3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35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8405813" y="4763"/>
            <a:ext cx="17538701" cy="13690600"/>
            <a:chOff x="-5295" y="3"/>
            <a:chExt cx="11048" cy="8624"/>
          </a:xfrm>
        </p:grpSpPr>
        <p:sp>
          <p:nvSpPr>
            <p:cNvPr id="123907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3908" name="Arc 4"/>
            <p:cNvSpPr>
              <a:spLocks/>
            </p:cNvSpPr>
            <p:nvPr/>
          </p:nvSpPr>
          <p:spPr bwMode="auto">
            <a:xfrm>
              <a:off x="-5295" y="3"/>
              <a:ext cx="10596" cy="862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1600 w 43200"/>
                <a:gd name="T3" fmla="*/ 0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390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391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391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0" rIns="92075" bIns="0" numCol="1" anchor="b" anchorCtr="0" compatLnSpc="1">
            <a:prstTxWarp prst="textNoShape">
              <a:avLst/>
            </a:prstTxWarp>
          </a:bodyPr>
          <a:lstStyle>
            <a:lvl2pPr lvl="1" algn="r">
              <a:defRPr kumimoji="0" sz="1400">
                <a:latin typeface="+mj-lt"/>
              </a:defRPr>
            </a:lvl2pPr>
          </a:lstStyle>
          <a:p>
            <a:pPr lvl="1">
              <a:defRPr/>
            </a:pPr>
            <a:fld id="{648060FD-95A6-4EC5-94A4-9B73527B24F8}" type="slidenum">
              <a:rPr lang="ru-RU"/>
              <a:pPr lvl="1"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45.xml"/><Relationship Id="rId18" Type="http://schemas.openxmlformats.org/officeDocument/2006/relationships/slide" Target="slide57.xml"/><Relationship Id="rId26" Type="http://schemas.openxmlformats.org/officeDocument/2006/relationships/slide" Target="slide11.xml"/><Relationship Id="rId3" Type="http://schemas.openxmlformats.org/officeDocument/2006/relationships/slide" Target="slide13.xml"/><Relationship Id="rId21" Type="http://schemas.openxmlformats.org/officeDocument/2006/relationships/slide" Target="slide29.xml"/><Relationship Id="rId7" Type="http://schemas.openxmlformats.org/officeDocument/2006/relationships/slide" Target="slide53.xml"/><Relationship Id="rId12" Type="http://schemas.openxmlformats.org/officeDocument/2006/relationships/slide" Target="slide35.xml"/><Relationship Id="rId17" Type="http://schemas.openxmlformats.org/officeDocument/2006/relationships/slide" Target="slide37.xml"/><Relationship Id="rId25" Type="http://schemas.openxmlformats.org/officeDocument/2006/relationships/slide" Target="slide19.xml"/><Relationship Id="rId2" Type="http://schemas.openxmlformats.org/officeDocument/2006/relationships/slide" Target="slide3.xml"/><Relationship Id="rId16" Type="http://schemas.openxmlformats.org/officeDocument/2006/relationships/slide" Target="slide27.xml"/><Relationship Id="rId20" Type="http://schemas.openxmlformats.org/officeDocument/2006/relationships/slide" Target="slide9.xml"/><Relationship Id="rId29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3.xml"/><Relationship Id="rId11" Type="http://schemas.openxmlformats.org/officeDocument/2006/relationships/slide" Target="slide25.xml"/><Relationship Id="rId24" Type="http://schemas.openxmlformats.org/officeDocument/2006/relationships/slide" Target="slide59.xml"/><Relationship Id="rId32" Type="http://schemas.openxmlformats.org/officeDocument/2006/relationships/slide" Target="slide2.xml"/><Relationship Id="rId5" Type="http://schemas.openxmlformats.org/officeDocument/2006/relationships/slide" Target="slide33.xml"/><Relationship Id="rId15" Type="http://schemas.openxmlformats.org/officeDocument/2006/relationships/slide" Target="slide17.xml"/><Relationship Id="rId23" Type="http://schemas.openxmlformats.org/officeDocument/2006/relationships/slide" Target="slide49.xml"/><Relationship Id="rId28" Type="http://schemas.openxmlformats.org/officeDocument/2006/relationships/slide" Target="slide21.xml"/><Relationship Id="rId10" Type="http://schemas.openxmlformats.org/officeDocument/2006/relationships/slide" Target="slide15.xml"/><Relationship Id="rId19" Type="http://schemas.openxmlformats.org/officeDocument/2006/relationships/slide" Target="slide47.xml"/><Relationship Id="rId31" Type="http://schemas.openxmlformats.org/officeDocument/2006/relationships/slide" Target="slide61.xml"/><Relationship Id="rId4" Type="http://schemas.openxmlformats.org/officeDocument/2006/relationships/slide" Target="slide23.xml"/><Relationship Id="rId9" Type="http://schemas.openxmlformats.org/officeDocument/2006/relationships/slide" Target="slide55.xml"/><Relationship Id="rId14" Type="http://schemas.openxmlformats.org/officeDocument/2006/relationships/slide" Target="slide7.xml"/><Relationship Id="rId22" Type="http://schemas.openxmlformats.org/officeDocument/2006/relationships/slide" Target="slide39.xml"/><Relationship Id="rId27" Type="http://schemas.openxmlformats.org/officeDocument/2006/relationships/slide" Target="slide31.xml"/><Relationship Id="rId30" Type="http://schemas.openxmlformats.org/officeDocument/2006/relationships/slide" Target="slide5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503238" y="2735263"/>
            <a:ext cx="6186487" cy="32131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        </a:t>
            </a:r>
            <a:r>
              <a:rPr lang="ru-RU" sz="6600" b="1" dirty="0" smtClean="0">
                <a:solidFill>
                  <a:schemeClr val="accent2"/>
                </a:solidFill>
                <a:effectLst/>
              </a:rPr>
              <a:t>  </a:t>
            </a:r>
            <a:r>
              <a:rPr lang="ru-RU" sz="6600" b="1" dirty="0" smtClean="0">
                <a:solidFill>
                  <a:schemeClr val="tx1"/>
                </a:solidFill>
                <a:effectLst/>
              </a:rPr>
              <a:t> </a:t>
            </a:r>
            <a:br>
              <a:rPr lang="ru-RU" sz="6600" b="1" dirty="0" smtClean="0">
                <a:solidFill>
                  <a:schemeClr val="tx1"/>
                </a:solidFill>
                <a:effectLst/>
              </a:rPr>
            </a:br>
            <a:r>
              <a:rPr lang="ru-RU" sz="6600" b="1" dirty="0" smtClean="0">
                <a:solidFill>
                  <a:schemeClr val="tx1"/>
                </a:solidFill>
                <a:effectLst/>
              </a:rPr>
              <a:t>   </a:t>
            </a:r>
            <a:endParaRPr lang="ru-RU" sz="6600" b="1" dirty="0" smtClean="0">
              <a:solidFill>
                <a:schemeClr val="accent2"/>
              </a:solidFill>
              <a:effectLst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2625" y="1530350"/>
            <a:ext cx="6080125" cy="186213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6600" u="sng" smtClean="0"/>
              <a:t>ВИКТОРИНА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6600" b="1" i="1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sz="6600" b="1" i="1" smtClean="0"/>
              <a:t>«</a:t>
            </a:r>
            <a:r>
              <a:rPr lang="ru-RU" sz="5400" b="1" i="1" smtClean="0"/>
              <a:t>ХИМИЯ  И</a:t>
            </a:r>
            <a:br>
              <a:rPr lang="ru-RU" sz="5400" b="1" i="1" smtClean="0"/>
            </a:br>
            <a:r>
              <a:rPr lang="ru-RU" sz="5400" b="1" i="1" smtClean="0"/>
              <a:t>ОБЩЕСТВО</a:t>
            </a:r>
            <a:r>
              <a:rPr lang="ru-RU" sz="6600" b="1" i="1" smtClean="0"/>
              <a:t>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224644"/>
            <a:ext cx="824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Средняя общеобразовательная школа при Посольстве России в Польше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932040" y="5949280"/>
            <a:ext cx="3780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Учитель химии: </a:t>
            </a:r>
            <a:r>
              <a:rPr lang="ru-RU" dirty="0" err="1" smtClean="0"/>
              <a:t>Дроковская</a:t>
            </a:r>
            <a:r>
              <a:rPr lang="ru-RU" dirty="0" smtClean="0"/>
              <a:t> М.Б.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3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434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434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4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5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6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7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1437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1437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1437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1437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1437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1437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437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7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7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438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38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81188"/>
            <a:ext cx="7885112" cy="2700337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Кислота, которую применяют в пищевой промышленности для улучшения вкуса продуктов, при консервировании и мариновании фруктов и овощей, при изготовлении слоеного теста.</a:t>
            </a:r>
          </a:p>
        </p:txBody>
      </p:sp>
      <p:sp>
        <p:nvSpPr>
          <p:cNvPr id="29700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431800" y="188913"/>
            <a:ext cx="7956550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пища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10</a:t>
            </a:r>
            <a:endParaRPr lang="ru-RU" sz="4000" b="1" dirty="0" smtClean="0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016125" y="5013325"/>
            <a:ext cx="31527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kumimoji="0" lang="ru-RU" sz="3600">
                <a:solidFill>
                  <a:schemeClr val="accent2"/>
                </a:solidFill>
                <a:latin typeface="Arial Black" pitchFamily="34" charset="0"/>
              </a:rPr>
              <a:t>Уксусная кислота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8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8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8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639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639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9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0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1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1641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1642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1642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1642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1642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1642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642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2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2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2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2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643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43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600325"/>
            <a:ext cx="7772400" cy="219710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Спирт, в небольших количествах обнаружен в кумысе, во многих продуктах ферментации, включая кефир и другие кисломолочные продукты.</a:t>
            </a:r>
          </a:p>
        </p:txBody>
      </p:sp>
      <p:sp>
        <p:nvSpPr>
          <p:cNvPr id="30724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935038" y="260350"/>
            <a:ext cx="7091362" cy="205263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пища.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 20</a:t>
            </a:r>
            <a:endParaRPr lang="ru-RU" sz="4000" b="1" dirty="0" smtClean="0"/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203575" y="5049838"/>
            <a:ext cx="3060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Этанол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843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1844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4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5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6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1846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1846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1846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1847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1847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1847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847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7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848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8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8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8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8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8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420938"/>
            <a:ext cx="7772400" cy="241935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Ароматический альдегид – ценное душистое вещество, придающее кондитерским изделиям неповторимый сладковатый аромат.</a:t>
            </a:r>
          </a:p>
        </p:txBody>
      </p:sp>
      <p:sp>
        <p:nvSpPr>
          <p:cNvPr id="31748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863600" y="260350"/>
            <a:ext cx="6877050" cy="1873250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пища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30</a:t>
            </a:r>
            <a:endParaRPr lang="ru-RU" sz="4000" b="1" dirty="0" smtClean="0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159000" y="5265738"/>
            <a:ext cx="44640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Ванилин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048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048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0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1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1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1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1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1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2051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2051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2051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2051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2051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2052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052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2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2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3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3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3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3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2625" y="2565400"/>
            <a:ext cx="7772400" cy="259238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Консервирующая способность этой ароматической кислоты известна давно: она содержится в ягодах брусники и клюквы, что позволяет долго хранить их без сахара.</a:t>
            </a:r>
          </a:p>
        </p:txBody>
      </p:sp>
      <p:sp>
        <p:nvSpPr>
          <p:cNvPr id="3277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468313" y="296863"/>
            <a:ext cx="7775575" cy="1979612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пища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40</a:t>
            </a:r>
            <a:endParaRPr lang="ru-RU" sz="4000" b="1" dirty="0" smtClean="0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484438" y="5373688"/>
            <a:ext cx="29511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Бензойная кислота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253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253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4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5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6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6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6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2256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2256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2256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2256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2256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2256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256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257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7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8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8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2312988"/>
            <a:ext cx="7772400" cy="2879725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Благодаря высокому содержанию триглицеридов этой кислоты оливковое масло хранится дольше подсолнечного</a:t>
            </a:r>
            <a:r>
              <a:rPr lang="ru-RU" sz="2800" b="1" smtClean="0"/>
              <a:t>.</a:t>
            </a:r>
          </a:p>
        </p:txBody>
      </p:sp>
      <p:sp>
        <p:nvSpPr>
          <p:cNvPr id="130051" name="Text Box 3"/>
          <p:cNvSpPr txBox="1">
            <a:spLocks noGrp="1" noChangeArrowheads="1"/>
          </p:cNvSpPr>
          <p:nvPr>
            <p:ph type="title"/>
          </p:nvPr>
        </p:nvSpPr>
        <p:spPr>
          <a:xfrm>
            <a:off x="1258888" y="296863"/>
            <a:ext cx="6337300" cy="1871662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пища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50</a:t>
            </a:r>
            <a:endParaRPr lang="ru-RU" sz="4000" b="1" dirty="0" smtClean="0"/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3419475" y="5445125"/>
            <a:ext cx="2413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>
                <a:solidFill>
                  <a:schemeClr val="accent2"/>
                </a:solidFill>
                <a:latin typeface="Arial Black" pitchFamily="34" charset="0"/>
              </a:rPr>
              <a:t>Олеиновая кислота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7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458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458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9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0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1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2461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2461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2461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2461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2461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2461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461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1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1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462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62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2241550"/>
            <a:ext cx="6953250" cy="275748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Предельная одноосновная карбоновая кислота, содержится в лекарственном средстве, рекомендуемом при бессоннице, мигрени, гипертонии, повышенной нервной возбудимости. На кошек оно действует возбуждающе.</a:t>
            </a:r>
          </a:p>
        </p:txBody>
      </p:sp>
      <p:sp>
        <p:nvSpPr>
          <p:cNvPr id="34820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187450" y="296863"/>
            <a:ext cx="5794375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медицина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 10</a:t>
            </a:r>
            <a:endParaRPr lang="ru-RU" sz="4000" b="1" dirty="0" smtClean="0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3384550" y="5437188"/>
            <a:ext cx="29035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400">
                <a:solidFill>
                  <a:schemeClr val="accent2"/>
                </a:solidFill>
                <a:latin typeface="Arial Black" pitchFamily="34" charset="0"/>
              </a:rPr>
              <a:t>Валериановая кислота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2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2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2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663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663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4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5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2665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2666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2666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2666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2666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2666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666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6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6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6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6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667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7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6263" y="2168525"/>
            <a:ext cx="7740650" cy="205105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/>
              <a:t>Аминокислота, ее применяют в качестве лекарства, оказывает успокаивающее действие.</a:t>
            </a:r>
          </a:p>
        </p:txBody>
      </p:sp>
      <p:sp>
        <p:nvSpPr>
          <p:cNvPr id="35844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258888" y="368300"/>
            <a:ext cx="5905500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hlinkClick r:id="rId2" action="ppaction://hlinksldjump"/>
              </a:rPr>
              <a:t>Химия и медицина</a:t>
            </a:r>
            <a:br>
              <a:rPr lang="ru-RU" b="1" dirty="0" smtClean="0">
                <a:hlinkClick r:id="rId2" action="ppaction://hlinksldjump"/>
              </a:rPr>
            </a:br>
            <a:r>
              <a:rPr lang="ru-RU" b="1" dirty="0" smtClean="0">
                <a:hlinkClick r:id="rId2" action="ppaction://hlinksldjump"/>
              </a:rPr>
              <a:t> 20</a:t>
            </a:r>
            <a:endParaRPr lang="ru-RU" b="1" dirty="0" smtClean="0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167063" y="4581525"/>
            <a:ext cx="20875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Глицин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7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7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7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867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7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2868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9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0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2870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2870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2870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2871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2871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2871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871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1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872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2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2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2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2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72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41550"/>
            <a:ext cx="7462837" cy="334803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Циклический спирт, входит в состав мятного масла, производит охлаждающее действие на кожные рецепторы. Его применяют в медицине, как противовоспалительное средство.</a:t>
            </a:r>
          </a:p>
        </p:txBody>
      </p:sp>
      <p:sp>
        <p:nvSpPr>
          <p:cNvPr id="36868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584325" y="404813"/>
            <a:ext cx="5614988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медицина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30</a:t>
            </a:r>
            <a:endParaRPr lang="ru-RU" sz="4000" b="1" dirty="0" smtClean="0"/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5364163" y="5765800"/>
            <a:ext cx="2628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Ментол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072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072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4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5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5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5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5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5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3075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3075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3075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3075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3075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3076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076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6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7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7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7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7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420938"/>
            <a:ext cx="7772400" cy="262890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Антибиотик, выделен А. Флеменгом, в СССР получен микробиологами З.В.Ермольевой и Т.И.Балезиной в 1942 году. Производится из гриба.</a:t>
            </a:r>
          </a:p>
        </p:txBody>
      </p:sp>
      <p:sp>
        <p:nvSpPr>
          <p:cNvPr id="3789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619250" y="404813"/>
            <a:ext cx="5434013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медицина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40</a:t>
            </a:r>
            <a:endParaRPr lang="ru-RU" sz="4000" b="1" dirty="0" smtClean="0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095625" y="5481638"/>
            <a:ext cx="33496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Пенициллин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277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277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8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9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0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0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0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3280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3280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3280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3280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3280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3280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280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281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1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2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82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2420938"/>
            <a:ext cx="7794625" cy="2538412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000" b="1" smtClean="0"/>
              <a:t>Крупинка может жизнь спасти, а килограмм – дои разнести.</a:t>
            </a:r>
          </a:p>
        </p:txBody>
      </p:sp>
      <p:sp>
        <p:nvSpPr>
          <p:cNvPr id="131075" name="Text Box 3"/>
          <p:cNvSpPr txBox="1">
            <a:spLocks noGrp="1" noChangeArrowheads="1"/>
          </p:cNvSpPr>
          <p:nvPr>
            <p:ph type="title"/>
          </p:nvPr>
        </p:nvSpPr>
        <p:spPr>
          <a:xfrm>
            <a:off x="884238" y="225425"/>
            <a:ext cx="7156450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hlinkClick r:id="rId2" action="ppaction://hlinksldjump"/>
              </a:rPr>
              <a:t>Химия и медицина</a:t>
            </a:r>
            <a:br>
              <a:rPr lang="ru-RU" sz="4000" b="1" dirty="0" smtClean="0">
                <a:hlinkClick r:id="rId2" action="ppaction://hlinksldjump"/>
              </a:rPr>
            </a:br>
            <a:r>
              <a:rPr lang="ru-RU" sz="4000" b="1" dirty="0" smtClean="0">
                <a:hlinkClick r:id="rId2" action="ppaction://hlinksldjump"/>
              </a:rPr>
              <a:t> 50</a:t>
            </a:r>
            <a:endParaRPr lang="ru-RU" sz="4000" b="1" dirty="0" smtClean="0"/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3095625" y="5265738"/>
            <a:ext cx="4105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Нитроглицерин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1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482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482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3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4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5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3485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3485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3485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3485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3485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3485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485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5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5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486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6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276475"/>
            <a:ext cx="7200900" cy="264953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000" b="1" smtClean="0"/>
              <a:t>Самый древний сплав меди и олова.</a:t>
            </a:r>
          </a:p>
        </p:txBody>
      </p:sp>
      <p:sp>
        <p:nvSpPr>
          <p:cNvPr id="39941" name="Text Box 5"/>
          <p:cNvSpPr txBox="1">
            <a:spLocks noGrp="1" noChangeArrowheads="1"/>
          </p:cNvSpPr>
          <p:nvPr>
            <p:ph type="title"/>
          </p:nvPr>
        </p:nvSpPr>
        <p:spPr>
          <a:xfrm>
            <a:off x="323850" y="296863"/>
            <a:ext cx="7850188" cy="1692275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промышленность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10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008063" y="5546725"/>
            <a:ext cx="28082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Бронза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6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6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6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687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687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8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9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3689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3690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3690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3690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3690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3690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690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0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0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0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0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691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91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457450"/>
            <a:ext cx="7772400" cy="2087563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Русский ученый, предложивший промышленный синтез бутадиенового каучука из этанола.</a:t>
            </a:r>
          </a:p>
        </p:txBody>
      </p:sp>
      <p:sp>
        <p:nvSpPr>
          <p:cNvPr id="40964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395288" y="142875"/>
            <a:ext cx="7524750" cy="18811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промышленность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20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511300" y="4976813"/>
            <a:ext cx="5724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С.В.Лебедев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891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3892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3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4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3894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3894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3894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3895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3895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3895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3895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5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896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6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6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6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6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6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565400"/>
            <a:ext cx="7575550" cy="2303463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Этот металл был получен еще в 1825 году. Организаторы Парижской выставки 1855 года дали ему оригинальное название «серебро из глины».</a:t>
            </a:r>
          </a:p>
        </p:txBody>
      </p:sp>
      <p:sp>
        <p:nvSpPr>
          <p:cNvPr id="41988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685800" y="301625"/>
            <a:ext cx="7199313" cy="1866900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промышленность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30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871663" y="5300663"/>
            <a:ext cx="32845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Алюминий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096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096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8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9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9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9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9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9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4099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4099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4099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4099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4099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4100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100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0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0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312988"/>
            <a:ext cx="7772400" cy="252095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Химический источник тока многоразового действия, служит для накопления энергии, превращаемой по мере необходимости в электрическую.</a:t>
            </a:r>
          </a:p>
        </p:txBody>
      </p:sp>
      <p:sp>
        <p:nvSpPr>
          <p:cNvPr id="1229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576263" y="260350"/>
            <a:ext cx="7704137" cy="1800225"/>
          </a:xfrm>
          <a:solidFill>
            <a:srgbClr val="66FFFF"/>
          </a:solidFill>
          <a:ln w="28575">
            <a:solidFill>
              <a:schemeClr val="folHlink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промышленность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40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3240088" y="5157788"/>
            <a:ext cx="3595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600" b="1">
                <a:solidFill>
                  <a:schemeClr val="accent2"/>
                </a:solidFill>
                <a:latin typeface="Arial" charset="0"/>
              </a:rPr>
              <a:t>Аккумулятор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301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301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2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3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4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4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4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4304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4304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4304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4304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4304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4304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304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305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5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6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6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31800" y="2312988"/>
            <a:ext cx="7772400" cy="2663825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Метод получения толстого слоя металла на поверхности какого-либо предмета посредством электролиза.</a:t>
            </a:r>
          </a:p>
        </p:txBody>
      </p:sp>
      <p:sp>
        <p:nvSpPr>
          <p:cNvPr id="133123" name="Text Box 3"/>
          <p:cNvSpPr txBox="1">
            <a:spLocks noGrp="1" noChangeArrowheads="1"/>
          </p:cNvSpPr>
          <p:nvPr>
            <p:ph type="title"/>
          </p:nvPr>
        </p:nvSpPr>
        <p:spPr>
          <a:xfrm>
            <a:off x="1258888" y="260350"/>
            <a:ext cx="6191250" cy="1795463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промышленность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50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2555875" y="5445125"/>
            <a:ext cx="4681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Гальванопластика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5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506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506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7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8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4509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4509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4509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4509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4509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4509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509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9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510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10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168525"/>
            <a:ext cx="7753350" cy="2976563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400" b="1" smtClean="0"/>
              <a:t> </a:t>
            </a:r>
            <a:r>
              <a:rPr lang="ru-RU" sz="4000" b="1" smtClean="0"/>
              <a:t>Спирт, смягчающий кожу рук, входит в состав кремов, зубной пасты.</a:t>
            </a:r>
          </a:p>
        </p:txBody>
      </p:sp>
      <p:sp>
        <p:nvSpPr>
          <p:cNvPr id="14340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403350" y="296863"/>
            <a:ext cx="6445250" cy="172243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  <a:t>Химия и красота</a:t>
            </a:r>
            <a:b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  <a:t>10</a:t>
            </a:r>
            <a:endParaRPr lang="ru-RU" sz="4000" b="1" dirty="0" smtClean="0">
              <a:solidFill>
                <a:schemeClr val="hlink"/>
              </a:solidFill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819400" y="5729288"/>
            <a:ext cx="4600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Глицерин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0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0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0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711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711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2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3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4713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4714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4714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4714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4714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4714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714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4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4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4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4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715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5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1800" y="1952625"/>
            <a:ext cx="7772400" cy="345598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4000" b="1" smtClean="0"/>
              <a:t>Витамин в составе кремов, антиоксидант, предотвращает старение кожи, способствует заживлению ранок</a:t>
            </a:r>
            <a:r>
              <a:rPr lang="ru-RU" sz="2800" b="1" smtClean="0"/>
              <a:t>.</a:t>
            </a:r>
          </a:p>
        </p:txBody>
      </p:sp>
      <p:sp>
        <p:nvSpPr>
          <p:cNvPr id="15364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295400" y="260350"/>
            <a:ext cx="6478588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  <a:t>Химия и красота</a:t>
            </a:r>
            <a:b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sz="4000" b="1" dirty="0" smtClean="0">
                <a:solidFill>
                  <a:schemeClr val="hlink"/>
                </a:solidFill>
                <a:hlinkClick r:id="rId2" action="ppaction://hlinksldjump"/>
              </a:rPr>
              <a:t>20</a:t>
            </a:r>
            <a:endParaRPr lang="ru-RU" sz="4000" b="1" dirty="0" smtClean="0">
              <a:solidFill>
                <a:schemeClr val="hlink"/>
              </a:solidFill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808288" y="5624513"/>
            <a:ext cx="26289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Витамин 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915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4916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7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8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4918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4918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4918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4919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4919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4919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4919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9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920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20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20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20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20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20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8188" y="2024063"/>
            <a:ext cx="7723187" cy="348615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4400" b="1" smtClean="0"/>
              <a:t>  </a:t>
            </a:r>
            <a:r>
              <a:rPr lang="ru-RU" sz="4000" b="1" smtClean="0"/>
              <a:t>Сложные эфиры высших жирных кислот и высших спиртов, основной компонент помад, туши для ресниц, придают водоотталкивающие свойства</a:t>
            </a:r>
            <a:r>
              <a:rPr lang="ru-RU" sz="2800" b="1" smtClean="0"/>
              <a:t>.</a:t>
            </a:r>
            <a:endParaRPr lang="ru-RU" sz="4400" b="1" smtClean="0"/>
          </a:p>
        </p:txBody>
      </p:sp>
      <p:sp>
        <p:nvSpPr>
          <p:cNvPr id="16388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258888" y="333375"/>
            <a:ext cx="6661150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красота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30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381250" y="5729288"/>
            <a:ext cx="38338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 b="1">
                <a:solidFill>
                  <a:schemeClr val="accent2"/>
                </a:solidFill>
                <a:latin typeface="Arial Black" pitchFamily="34" charset="0"/>
              </a:rPr>
              <a:t>Воски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120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120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2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3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3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3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3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3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5123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5123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5123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5123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5123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5124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5124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4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5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700" y="1808163"/>
            <a:ext cx="7291388" cy="355600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b="1" smtClean="0"/>
              <a:t>Тривиальное название нитрата серебра, применяют для прижигания ранок и удаления бородавок.</a:t>
            </a:r>
          </a:p>
        </p:txBody>
      </p:sp>
      <p:sp>
        <p:nvSpPr>
          <p:cNvPr id="1741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042988" y="188913"/>
            <a:ext cx="6661150" cy="1462087"/>
          </a:xfrm>
          <a:solidFill>
            <a:srgbClr val="66FFFF"/>
          </a:solidFill>
          <a:ln w="28575">
            <a:solidFill>
              <a:schemeClr val="hlink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красота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40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892425" y="5729288"/>
            <a:ext cx="4308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 b="1">
                <a:solidFill>
                  <a:schemeClr val="accent2"/>
                </a:solidFill>
                <a:latin typeface="Arial Black" pitchFamily="34" charset="0"/>
              </a:rPr>
              <a:t>Ляпис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325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325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6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7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8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8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8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5328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5328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5328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5328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5328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5328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5328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329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9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30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30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2276475"/>
            <a:ext cx="8132763" cy="216058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Серосодержащие аминокислот, крайне необходимые для роста волос.</a:t>
            </a:r>
          </a:p>
        </p:txBody>
      </p:sp>
      <p:sp>
        <p:nvSpPr>
          <p:cNvPr id="18436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1187450" y="260350"/>
            <a:ext cx="6657975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красота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50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700338" y="4833938"/>
            <a:ext cx="46815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 b="1">
                <a:solidFill>
                  <a:schemeClr val="accent2"/>
                </a:solidFill>
                <a:latin typeface="Arial Black" pitchFamily="34" charset="0"/>
              </a:rPr>
              <a:t>Метионин, цистин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29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530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530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1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2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3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5533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5533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5533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5533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5533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5533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5533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3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3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534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4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9138" y="2060575"/>
            <a:ext cx="7772400" cy="270033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Элемент, входит в состав гормонов щитовидной железы, недостаток в организме приводит к заболеваниям, в частности базедовой болезни.</a:t>
            </a:r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title"/>
          </p:nvPr>
        </p:nvSpPr>
        <p:spPr>
          <a:xfrm>
            <a:off x="1763713" y="225425"/>
            <a:ext cx="5976937" cy="15636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hlinkClick r:id="rId2" action="ppaction://hlinksldjump"/>
              </a:rPr>
              <a:t>Химия и здоровье  10</a:t>
            </a:r>
            <a:endParaRPr lang="ru-RU" b="1" dirty="0" smtClean="0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403600" y="5049838"/>
            <a:ext cx="27019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5400">
                <a:solidFill>
                  <a:schemeClr val="accent2"/>
                </a:solidFill>
                <a:latin typeface="Arial Black" pitchFamily="34" charset="0"/>
              </a:rPr>
              <a:t>Йод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4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4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4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735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735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6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7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5737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5738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5738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5738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5738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5738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5738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8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8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8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8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739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9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6263" y="2097088"/>
            <a:ext cx="8101012" cy="2519362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600" b="1" smtClean="0"/>
              <a:t>Торговая марка, под которой продают жаропонижающее и обезболивающее средство – ацетилсалициловую кислоту.</a:t>
            </a: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>
          <a:xfrm>
            <a:off x="1763713" y="368300"/>
            <a:ext cx="5976937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здоровье      20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2339975" y="5084763"/>
            <a:ext cx="4032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chemeClr val="accent2"/>
                </a:solidFill>
                <a:latin typeface="Arial Black" pitchFamily="34" charset="0"/>
              </a:rPr>
              <a:t>Аспирин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39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39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39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939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39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5940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1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2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5942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5942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5942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5943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5943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5943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5943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3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944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4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4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4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4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4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097088"/>
            <a:ext cx="7772400" cy="2447925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600" b="1" smtClean="0"/>
              <a:t>Увеличение содержания этого спирта в плазме крови считают фактором риска развития атеросклероза.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title"/>
          </p:nvPr>
        </p:nvSpPr>
        <p:spPr>
          <a:xfrm>
            <a:off x="1187450" y="296863"/>
            <a:ext cx="6046788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Химия и здоровье</a:t>
            </a:r>
            <a:b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30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2268538" y="5121275"/>
            <a:ext cx="46085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0" lang="ru-RU" sz="3600">
                <a:solidFill>
                  <a:schemeClr val="accent2"/>
                </a:solidFill>
                <a:latin typeface="Arial Black" pitchFamily="34" charset="0"/>
              </a:rPr>
              <a:t>Холестерин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144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144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6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7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7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7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7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7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6147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6147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6147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6147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6147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6148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148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8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9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9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9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9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2625" y="1981200"/>
            <a:ext cx="7772400" cy="2527300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600" b="1" smtClean="0"/>
              <a:t>Кетон, известный как растворитель, присутствует в небольших количествах в крови и моче человека.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>
          <a:xfrm>
            <a:off x="1295400" y="225425"/>
            <a:ext cx="6407150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</a:rPr>
              <a:t>Химия и здоровье</a:t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  40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592388" y="5049838"/>
            <a:ext cx="28082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 b="1">
                <a:solidFill>
                  <a:schemeClr val="accent2"/>
                </a:solidFill>
                <a:latin typeface="Arial Black" pitchFamily="34" charset="0"/>
              </a:rPr>
              <a:t>Ацетон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349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349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0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1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2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2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2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6352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6352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6352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6352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6352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6352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352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353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3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4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54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114550"/>
            <a:ext cx="7772400" cy="244633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Анаэробные бактерии естественной микрофлоры человека, нормализуют работу кишечника, участвуют в синтезе витаминов, продуцируют молочную кислоту, регулируют кислотность кишечного содержимого.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863600" y="368300"/>
            <a:ext cx="6623050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rgbClr val="FF0066"/>
                </a:solidFill>
              </a:rPr>
              <a:t>Химия и здоровье</a:t>
            </a:r>
            <a:br>
              <a:rPr lang="ru-RU" b="1" dirty="0" smtClean="0">
                <a:solidFill>
                  <a:srgbClr val="FF0066"/>
                </a:solidFill>
              </a:rPr>
            </a:br>
            <a:r>
              <a:rPr lang="ru-RU" b="1" dirty="0" smtClean="0">
                <a:solidFill>
                  <a:srgbClr val="FF0066"/>
                </a:solidFill>
                <a:hlinkClick r:id="rId2" action="ppaction://hlinksldjump"/>
              </a:rPr>
              <a:t>   50</a:t>
            </a:r>
            <a:endParaRPr lang="ru-RU" b="1" dirty="0" smtClean="0">
              <a:solidFill>
                <a:srgbClr val="FF0066"/>
              </a:solidFill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827088" y="5035550"/>
            <a:ext cx="67325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Бифидобактерии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39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0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1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5542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3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4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5545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6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7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8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9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0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1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2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3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4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5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6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7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8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59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0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1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2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3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4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5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6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7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8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69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70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65571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65572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65573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65574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65575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65576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5577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78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79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0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1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2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3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5584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5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6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7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8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89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097088"/>
            <a:ext cx="7772400" cy="2339975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Тонкая многослойная пленка из мыла и воды, наполненная воздухом, принимает форму сферы с переливчатой поверхностью.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1079500" y="225425"/>
            <a:ext cx="6399213" cy="1492250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</a:rPr>
              <a:t>Химия и быт.</a:t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10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66564" name="Text Box 5"/>
          <p:cNvSpPr txBox="1">
            <a:spLocks noChangeArrowheads="1"/>
          </p:cNvSpPr>
          <p:nvPr/>
        </p:nvSpPr>
        <p:spPr bwMode="auto">
          <a:xfrm>
            <a:off x="2376488" y="5145088"/>
            <a:ext cx="4211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400" b="1">
              <a:solidFill>
                <a:srgbClr val="66FFFF"/>
              </a:solidFill>
              <a:latin typeface="Arial Black" pitchFamily="34" charset="0"/>
            </a:endParaRP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987675" y="4689475"/>
            <a:ext cx="33734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Мыльный пузырь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87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88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89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7590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1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2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7593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4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5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6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7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8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9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0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1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2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3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4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5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6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7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8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09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0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1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2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3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4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5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6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7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18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67619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67620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67621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67622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67623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67624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7625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26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27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28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29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0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1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7632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3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4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5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6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637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238" y="2276475"/>
            <a:ext cx="7683500" cy="2795588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smtClean="0"/>
              <a:t>Разбавленные растворы этого вещества применяют в быту как антисептическое средство. Используют при купании новорожденных, при протравлении семян.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>
          <a:xfrm>
            <a:off x="1511300" y="260350"/>
            <a:ext cx="5973763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sz="4000" b="1" dirty="0" smtClean="0">
                <a:solidFill>
                  <a:schemeClr val="hlink"/>
                </a:solidFill>
              </a:rPr>
              <a:t> Химия и быт.</a:t>
            </a:r>
            <a:r>
              <a:rPr lang="ru-RU" b="1" dirty="0" smtClean="0">
                <a:solidFill>
                  <a:schemeClr val="hlink"/>
                </a:solidFill>
              </a:rPr>
              <a:t/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</a:rPr>
              <a:t> </a:t>
            </a: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20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087563" y="5437188"/>
            <a:ext cx="37258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Перманганат калия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35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36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37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9638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39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0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69641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2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3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4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5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6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7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8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9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0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1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2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3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4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5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6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7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8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59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0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1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2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3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4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5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66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69667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69668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69669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69670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69671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69672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9673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4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5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6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7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8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79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9680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81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82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83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84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85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4238" y="2097088"/>
            <a:ext cx="7827962" cy="2938462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Эта кислота входит в состав чистящих средств для удаления ржавчины с металлических поверхностей, ее соли называются оксалаты.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>
          <a:xfrm>
            <a:off x="1692275" y="333375"/>
            <a:ext cx="5973763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</a:rPr>
              <a:t>Химия и быт. </a:t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30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271713" y="5842000"/>
            <a:ext cx="5768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Щавелевая кислота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3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4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5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71686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7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8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71689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0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1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2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3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4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5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6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7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8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9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0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1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2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3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4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5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6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7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8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09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10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11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12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13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14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71715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71716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71717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71718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71719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71720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71721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2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3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4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5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6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7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71728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29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30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31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32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33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7725" y="1881188"/>
            <a:ext cx="7631113" cy="3527425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600" b="1" smtClean="0"/>
              <a:t>Многочисленная группа веществ, понижающих поверхностное натяжение жидкостей, например воды, входят в состав синтетических моющих средств.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>
          <a:xfrm>
            <a:off x="1368425" y="188913"/>
            <a:ext cx="6081713" cy="1462087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</a:rPr>
              <a:t>Химия и быт </a:t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40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240088" y="5589588"/>
            <a:ext cx="21955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ПАВ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0"/>
          <p:cNvSpPr txBox="1">
            <a:spLocks noChangeArrowheads="1"/>
          </p:cNvSpPr>
          <p:nvPr/>
        </p:nvSpPr>
        <p:spPr bwMode="auto">
          <a:xfrm>
            <a:off x="38163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1" name="Text Box 21"/>
          <p:cNvSpPr txBox="1">
            <a:spLocks noChangeArrowheads="1"/>
          </p:cNvSpPr>
          <p:nvPr/>
        </p:nvSpPr>
        <p:spPr bwMode="auto">
          <a:xfrm>
            <a:off x="3779838" y="1268413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2" name="Text Box 23"/>
          <p:cNvSpPr txBox="1">
            <a:spLocks noChangeArrowheads="1"/>
          </p:cNvSpPr>
          <p:nvPr/>
        </p:nvSpPr>
        <p:spPr bwMode="auto">
          <a:xfrm>
            <a:off x="3743325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4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3" name="Rectangle 24"/>
          <p:cNvSpPr>
            <a:spLocks noChangeArrowheads="1"/>
          </p:cNvSpPr>
          <p:nvPr/>
        </p:nvSpPr>
        <p:spPr bwMode="auto">
          <a:xfrm>
            <a:off x="6948488" y="3284538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73734" name="Text Box 25"/>
          <p:cNvSpPr txBox="1">
            <a:spLocks noChangeArrowheads="1"/>
          </p:cNvSpPr>
          <p:nvPr/>
        </p:nvSpPr>
        <p:spPr bwMode="auto">
          <a:xfrm>
            <a:off x="3708400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5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5" name="Text Box 27"/>
          <p:cNvSpPr txBox="1">
            <a:spLocks noChangeArrowheads="1"/>
          </p:cNvSpPr>
          <p:nvPr/>
        </p:nvSpPr>
        <p:spPr bwMode="auto">
          <a:xfrm>
            <a:off x="3671888" y="3897313"/>
            <a:ext cx="757237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6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6" name="Rectangle 28"/>
          <p:cNvSpPr>
            <a:spLocks noChangeArrowheads="1"/>
          </p:cNvSpPr>
          <p:nvPr/>
        </p:nvSpPr>
        <p:spPr bwMode="auto">
          <a:xfrm>
            <a:off x="4211638" y="1052513"/>
            <a:ext cx="4932362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endParaRPr kumimoji="0" lang="ru-RU" sz="2800"/>
          </a:p>
        </p:txBody>
      </p:sp>
      <p:sp>
        <p:nvSpPr>
          <p:cNvPr id="73737" name="Text Box 29"/>
          <p:cNvSpPr txBox="1">
            <a:spLocks noChangeArrowheads="1"/>
          </p:cNvSpPr>
          <p:nvPr/>
        </p:nvSpPr>
        <p:spPr bwMode="auto">
          <a:xfrm>
            <a:off x="3635375" y="4724400"/>
            <a:ext cx="757238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7" action="ppaction://hlinksldjump"/>
              </a:rPr>
              <a:t>10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8" name="Text Box 30"/>
          <p:cNvSpPr txBox="1">
            <a:spLocks noChangeArrowheads="1"/>
          </p:cNvSpPr>
          <p:nvPr/>
        </p:nvSpPr>
        <p:spPr bwMode="auto">
          <a:xfrm>
            <a:off x="4716463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8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9" name="Text Box 32"/>
          <p:cNvSpPr txBox="1">
            <a:spLocks noChangeArrowheads="1"/>
          </p:cNvSpPr>
          <p:nvPr/>
        </p:nvSpPr>
        <p:spPr bwMode="auto">
          <a:xfrm>
            <a:off x="4500563" y="4689475"/>
            <a:ext cx="792162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9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0" name="Text Box 33"/>
          <p:cNvSpPr txBox="1">
            <a:spLocks noChangeArrowheads="1"/>
          </p:cNvSpPr>
          <p:nvPr/>
        </p:nvSpPr>
        <p:spPr bwMode="auto">
          <a:xfrm>
            <a:off x="4679950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0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1" name="Text Box 34"/>
          <p:cNvSpPr txBox="1">
            <a:spLocks noChangeArrowheads="1"/>
          </p:cNvSpPr>
          <p:nvPr/>
        </p:nvSpPr>
        <p:spPr bwMode="auto">
          <a:xfrm>
            <a:off x="46085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1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2" name="Text Box 35"/>
          <p:cNvSpPr txBox="1">
            <a:spLocks noChangeArrowheads="1"/>
          </p:cNvSpPr>
          <p:nvPr/>
        </p:nvSpPr>
        <p:spPr bwMode="auto">
          <a:xfrm>
            <a:off x="4608513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2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3" name="Text Box 36"/>
          <p:cNvSpPr txBox="1">
            <a:spLocks noChangeArrowheads="1"/>
          </p:cNvSpPr>
          <p:nvPr/>
        </p:nvSpPr>
        <p:spPr bwMode="auto">
          <a:xfrm>
            <a:off x="4572000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3" action="ppaction://hlinksldjump"/>
              </a:rPr>
              <a:t>20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4" name="Text Box 43"/>
          <p:cNvSpPr txBox="1">
            <a:spLocks noChangeArrowheads="1"/>
          </p:cNvSpPr>
          <p:nvPr/>
        </p:nvSpPr>
        <p:spPr bwMode="auto">
          <a:xfrm>
            <a:off x="55435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4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5" name="Text Box 44"/>
          <p:cNvSpPr txBox="1">
            <a:spLocks noChangeArrowheads="1"/>
          </p:cNvSpPr>
          <p:nvPr/>
        </p:nvSpPr>
        <p:spPr bwMode="auto">
          <a:xfrm>
            <a:off x="5508625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5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6" name="Text Box 45"/>
          <p:cNvSpPr txBox="1">
            <a:spLocks noChangeArrowheads="1"/>
          </p:cNvSpPr>
          <p:nvPr/>
        </p:nvSpPr>
        <p:spPr bwMode="auto">
          <a:xfrm>
            <a:off x="5472113" y="21336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6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7" name="Text Box 46"/>
          <p:cNvSpPr txBox="1">
            <a:spLocks noChangeArrowheads="1"/>
          </p:cNvSpPr>
          <p:nvPr/>
        </p:nvSpPr>
        <p:spPr bwMode="auto">
          <a:xfrm>
            <a:off x="5508625" y="29972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7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8" name="Text Box 47"/>
          <p:cNvSpPr txBox="1">
            <a:spLocks noChangeArrowheads="1"/>
          </p:cNvSpPr>
          <p:nvPr/>
        </p:nvSpPr>
        <p:spPr bwMode="auto">
          <a:xfrm>
            <a:off x="54006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8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49" name="Text Box 48"/>
          <p:cNvSpPr txBox="1">
            <a:spLocks noChangeArrowheads="1"/>
          </p:cNvSpPr>
          <p:nvPr/>
        </p:nvSpPr>
        <p:spPr bwMode="auto">
          <a:xfrm>
            <a:off x="5472113" y="38973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19" action="ppaction://hlinksldjump"/>
              </a:rPr>
              <a:t>30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0" name="Text Box 49"/>
          <p:cNvSpPr txBox="1">
            <a:spLocks noChangeArrowheads="1"/>
          </p:cNvSpPr>
          <p:nvPr/>
        </p:nvSpPr>
        <p:spPr bwMode="auto">
          <a:xfrm>
            <a:off x="6408738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0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1" name="Text Box 50"/>
          <p:cNvSpPr txBox="1">
            <a:spLocks noChangeArrowheads="1"/>
          </p:cNvSpPr>
          <p:nvPr/>
        </p:nvSpPr>
        <p:spPr bwMode="auto">
          <a:xfrm>
            <a:off x="6335713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1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2" name="Text Box 51"/>
          <p:cNvSpPr txBox="1">
            <a:spLocks noChangeArrowheads="1"/>
          </p:cNvSpPr>
          <p:nvPr/>
        </p:nvSpPr>
        <p:spPr bwMode="auto">
          <a:xfrm>
            <a:off x="63722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2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3" name="Text Box 52"/>
          <p:cNvSpPr txBox="1">
            <a:spLocks noChangeArrowheads="1"/>
          </p:cNvSpPr>
          <p:nvPr/>
        </p:nvSpPr>
        <p:spPr bwMode="auto">
          <a:xfrm>
            <a:off x="63722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3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4" name="Text Box 53"/>
          <p:cNvSpPr txBox="1">
            <a:spLocks noChangeArrowheads="1"/>
          </p:cNvSpPr>
          <p:nvPr/>
        </p:nvSpPr>
        <p:spPr bwMode="auto">
          <a:xfrm>
            <a:off x="6264275" y="47244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4</a:t>
            </a: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4" action="ppaction://hlinksldjump"/>
              </a:rPr>
              <a:t>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5" name="Text Box 54"/>
          <p:cNvSpPr txBox="1">
            <a:spLocks noChangeArrowheads="1"/>
          </p:cNvSpPr>
          <p:nvPr/>
        </p:nvSpPr>
        <p:spPr bwMode="auto">
          <a:xfrm>
            <a:off x="6408738" y="12684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5" action="ppaction://hlinksldjump"/>
              </a:rPr>
              <a:t>40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6" name="Text Box 55"/>
          <p:cNvSpPr txBox="1">
            <a:spLocks noChangeArrowheads="1"/>
          </p:cNvSpPr>
          <p:nvPr/>
        </p:nvSpPr>
        <p:spPr bwMode="auto">
          <a:xfrm>
            <a:off x="7308850" y="3683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6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7" name="Text Box 56"/>
          <p:cNvSpPr txBox="1">
            <a:spLocks noChangeArrowheads="1"/>
          </p:cNvSpPr>
          <p:nvPr/>
        </p:nvSpPr>
        <p:spPr bwMode="auto">
          <a:xfrm>
            <a:off x="7200900" y="21685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7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8" name="Text Box 57"/>
          <p:cNvSpPr txBox="1">
            <a:spLocks noChangeArrowheads="1"/>
          </p:cNvSpPr>
          <p:nvPr/>
        </p:nvSpPr>
        <p:spPr bwMode="auto">
          <a:xfrm>
            <a:off x="7272338" y="130492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8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59" name="Text Box 58"/>
          <p:cNvSpPr txBox="1">
            <a:spLocks noChangeArrowheads="1"/>
          </p:cNvSpPr>
          <p:nvPr/>
        </p:nvSpPr>
        <p:spPr bwMode="auto">
          <a:xfrm>
            <a:off x="7235825" y="3033713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29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60" name="Text Box 59"/>
          <p:cNvSpPr txBox="1">
            <a:spLocks noChangeArrowheads="1"/>
          </p:cNvSpPr>
          <p:nvPr/>
        </p:nvSpPr>
        <p:spPr bwMode="auto">
          <a:xfrm>
            <a:off x="7235825" y="3860800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0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61" name="Text Box 60"/>
          <p:cNvSpPr txBox="1">
            <a:spLocks noChangeArrowheads="1"/>
          </p:cNvSpPr>
          <p:nvPr/>
        </p:nvSpPr>
        <p:spPr bwMode="auto">
          <a:xfrm>
            <a:off x="7200900" y="4689475"/>
            <a:ext cx="755650" cy="679450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600" b="1">
                <a:solidFill>
                  <a:srgbClr val="000000"/>
                </a:solidFill>
                <a:latin typeface="Arial" charset="0"/>
                <a:hlinkClick r:id="rId31" action="ppaction://hlinksldjump"/>
              </a:rPr>
              <a:t>50</a:t>
            </a: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62" name="Text Box 61"/>
          <p:cNvSpPr txBox="1">
            <a:spLocks noChangeArrowheads="1"/>
          </p:cNvSpPr>
          <p:nvPr/>
        </p:nvSpPr>
        <p:spPr bwMode="auto">
          <a:xfrm>
            <a:off x="142875" y="361950"/>
            <a:ext cx="3565525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пища</a:t>
            </a:r>
          </a:p>
        </p:txBody>
      </p:sp>
      <p:sp>
        <p:nvSpPr>
          <p:cNvPr id="73763" name="Text Box 62"/>
          <p:cNvSpPr txBox="1">
            <a:spLocks noChangeArrowheads="1"/>
          </p:cNvSpPr>
          <p:nvPr/>
        </p:nvSpPr>
        <p:spPr bwMode="auto">
          <a:xfrm>
            <a:off x="107950" y="1019175"/>
            <a:ext cx="3492500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медицина</a:t>
            </a:r>
          </a:p>
        </p:txBody>
      </p:sp>
      <p:sp>
        <p:nvSpPr>
          <p:cNvPr id="73764" name="Text Box 63"/>
          <p:cNvSpPr txBox="1">
            <a:spLocks noChangeArrowheads="1"/>
          </p:cNvSpPr>
          <p:nvPr/>
        </p:nvSpPr>
        <p:spPr bwMode="auto">
          <a:xfrm>
            <a:off x="142875" y="2168525"/>
            <a:ext cx="3421063" cy="954088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промышленность</a:t>
            </a:r>
          </a:p>
        </p:txBody>
      </p:sp>
      <p:sp>
        <p:nvSpPr>
          <p:cNvPr id="73765" name="Text Box 64"/>
          <p:cNvSpPr txBox="1">
            <a:spLocks noChangeArrowheads="1"/>
          </p:cNvSpPr>
          <p:nvPr/>
        </p:nvSpPr>
        <p:spPr bwMode="auto">
          <a:xfrm>
            <a:off x="142875" y="324643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красота</a:t>
            </a:r>
          </a:p>
        </p:txBody>
      </p:sp>
      <p:sp>
        <p:nvSpPr>
          <p:cNvPr id="73766" name="Text Box 65"/>
          <p:cNvSpPr txBox="1">
            <a:spLocks noChangeArrowheads="1"/>
          </p:cNvSpPr>
          <p:nvPr/>
        </p:nvSpPr>
        <p:spPr bwMode="auto">
          <a:xfrm>
            <a:off x="142875" y="3830638"/>
            <a:ext cx="3384550" cy="95408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здоровье</a:t>
            </a:r>
          </a:p>
        </p:txBody>
      </p:sp>
      <p:sp>
        <p:nvSpPr>
          <p:cNvPr id="73767" name="Text Box 66"/>
          <p:cNvSpPr txBox="1">
            <a:spLocks noChangeArrowheads="1"/>
          </p:cNvSpPr>
          <p:nvPr/>
        </p:nvSpPr>
        <p:spPr bwMode="auto">
          <a:xfrm>
            <a:off x="142875" y="4852988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2800" b="1">
                <a:solidFill>
                  <a:schemeClr val="hlink"/>
                </a:solidFill>
                <a:latin typeface="Arial" charset="0"/>
              </a:rPr>
              <a:t>Химия и быт</a:t>
            </a:r>
          </a:p>
        </p:txBody>
      </p:sp>
      <p:sp>
        <p:nvSpPr>
          <p:cNvPr id="73768" name="Rectangle 68"/>
          <p:cNvSpPr>
            <a:spLocks noChangeArrowheads="1"/>
          </p:cNvSpPr>
          <p:nvPr/>
        </p:nvSpPr>
        <p:spPr bwMode="auto">
          <a:xfrm>
            <a:off x="4438650" y="609600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kumimoji="0" lang="ru-RU" sz="2800" b="1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73769" name="Text Box 69">
            <a:hlinkClick r:id="rId32" action="ppaction://hlinksldjump"/>
          </p:cNvPr>
          <p:cNvSpPr txBox="1">
            <a:spLocks noChangeArrowheads="1"/>
          </p:cNvSpPr>
          <p:nvPr/>
        </p:nvSpPr>
        <p:spPr bwMode="auto">
          <a:xfrm>
            <a:off x="8172450" y="368300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0" name="Text Box 71"/>
          <p:cNvSpPr txBox="1">
            <a:spLocks noChangeArrowheads="1"/>
          </p:cNvSpPr>
          <p:nvPr/>
        </p:nvSpPr>
        <p:spPr bwMode="auto">
          <a:xfrm>
            <a:off x="8135938" y="13049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1" name="Text Box 72"/>
          <p:cNvSpPr txBox="1">
            <a:spLocks noChangeArrowheads="1"/>
          </p:cNvSpPr>
          <p:nvPr/>
        </p:nvSpPr>
        <p:spPr bwMode="auto">
          <a:xfrm>
            <a:off x="8101013" y="216852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2" name="Text Box 73"/>
          <p:cNvSpPr txBox="1">
            <a:spLocks noChangeArrowheads="1"/>
          </p:cNvSpPr>
          <p:nvPr/>
        </p:nvSpPr>
        <p:spPr bwMode="auto">
          <a:xfrm>
            <a:off x="8101013" y="303371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3" name="Text Box 74"/>
          <p:cNvSpPr txBox="1">
            <a:spLocks noChangeArrowheads="1"/>
          </p:cNvSpPr>
          <p:nvPr/>
        </p:nvSpPr>
        <p:spPr bwMode="auto">
          <a:xfrm>
            <a:off x="8101013" y="3824288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4" name="Text Box 75"/>
          <p:cNvSpPr txBox="1">
            <a:spLocks noChangeArrowheads="1"/>
          </p:cNvSpPr>
          <p:nvPr/>
        </p:nvSpPr>
        <p:spPr bwMode="auto">
          <a:xfrm>
            <a:off x="8101013" y="46529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5" name="Text Box 76"/>
          <p:cNvSpPr txBox="1">
            <a:spLocks noChangeArrowheads="1"/>
          </p:cNvSpPr>
          <p:nvPr/>
        </p:nvSpPr>
        <p:spPr bwMode="auto">
          <a:xfrm>
            <a:off x="107950" y="5656263"/>
            <a:ext cx="3384550" cy="523875"/>
          </a:xfrm>
          <a:prstGeom prst="rect">
            <a:avLst/>
          </a:prstGeom>
          <a:solidFill>
            <a:schemeClr val="tx1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2800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73776" name="Text Box 77"/>
          <p:cNvSpPr txBox="1">
            <a:spLocks noChangeArrowheads="1"/>
          </p:cNvSpPr>
          <p:nvPr/>
        </p:nvSpPr>
        <p:spPr bwMode="auto">
          <a:xfrm>
            <a:off x="3600450" y="5518150"/>
            <a:ext cx="757238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7" name="Text Box 78"/>
          <p:cNvSpPr txBox="1">
            <a:spLocks noChangeArrowheads="1"/>
          </p:cNvSpPr>
          <p:nvPr/>
        </p:nvSpPr>
        <p:spPr bwMode="auto">
          <a:xfrm>
            <a:off x="4498975" y="5510213"/>
            <a:ext cx="792163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8" name="Text Box 79"/>
          <p:cNvSpPr txBox="1">
            <a:spLocks noChangeArrowheads="1"/>
          </p:cNvSpPr>
          <p:nvPr/>
        </p:nvSpPr>
        <p:spPr bwMode="auto">
          <a:xfrm>
            <a:off x="5364163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79" name="Text Box 80"/>
          <p:cNvSpPr txBox="1">
            <a:spLocks noChangeArrowheads="1"/>
          </p:cNvSpPr>
          <p:nvPr/>
        </p:nvSpPr>
        <p:spPr bwMode="auto">
          <a:xfrm>
            <a:off x="6264275" y="5553075"/>
            <a:ext cx="755650" cy="646113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80" name="Text Box 81"/>
          <p:cNvSpPr txBox="1">
            <a:spLocks noChangeArrowheads="1"/>
          </p:cNvSpPr>
          <p:nvPr/>
        </p:nvSpPr>
        <p:spPr bwMode="auto">
          <a:xfrm>
            <a:off x="7164388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81" name="Text Box 82"/>
          <p:cNvSpPr txBox="1">
            <a:spLocks noChangeArrowheads="1"/>
          </p:cNvSpPr>
          <p:nvPr/>
        </p:nvSpPr>
        <p:spPr bwMode="auto">
          <a:xfrm>
            <a:off x="8064500" y="5516563"/>
            <a:ext cx="755650" cy="646112"/>
          </a:xfrm>
          <a:prstGeom prst="rect">
            <a:avLst/>
          </a:prstGeom>
          <a:solidFill>
            <a:schemeClr val="tx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0" lang="ru-RU" sz="3600" b="1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952625"/>
            <a:ext cx="7031037" cy="3484563"/>
          </a:xfrm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4400" b="1" smtClean="0"/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4400" b="1" smtClean="0"/>
              <a:t>Полимер, впервые из него под маркой «</a:t>
            </a:r>
            <a:r>
              <a:rPr lang="en-US" sz="4400" b="1" smtClean="0"/>
              <a:t>Plexiglas</a:t>
            </a:r>
            <a:r>
              <a:rPr lang="ru-RU" sz="4400" b="1" smtClean="0"/>
              <a:t>»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4400" b="1" smtClean="0"/>
              <a:t>Изготовили закрытую кабину пилота.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1223963" y="260350"/>
            <a:ext cx="6048375" cy="1462088"/>
          </a:xfrm>
          <a:solidFill>
            <a:srgbClr val="66FFFF"/>
          </a:solidFill>
          <a:ln w="28575">
            <a:solidFill>
              <a:srgbClr val="FF0066"/>
            </a:solidFill>
          </a:ln>
        </p:spPr>
        <p:txBody>
          <a:bodyPr lIns="91440" tIns="45720" rIns="91440" bIns="45720"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hlink"/>
                </a:solidFill>
              </a:rPr>
              <a:t>Химия и быт.</a:t>
            </a:r>
            <a:br>
              <a:rPr lang="ru-RU" b="1" dirty="0" smtClean="0">
                <a:solidFill>
                  <a:schemeClr val="hlink"/>
                </a:solidFill>
              </a:rPr>
            </a:br>
            <a:r>
              <a:rPr lang="ru-RU" b="1" dirty="0" smtClean="0">
                <a:solidFill>
                  <a:schemeClr val="hlink"/>
                </a:solidFill>
                <a:hlinkClick r:id="rId2" action="ppaction://hlinksldjump"/>
              </a:rPr>
              <a:t>50</a:t>
            </a:r>
            <a:endParaRPr lang="ru-RU" b="1" dirty="0" smtClean="0">
              <a:solidFill>
                <a:schemeClr val="hlink"/>
              </a:solidFill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651000" y="5729288"/>
            <a:ext cx="584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ru-RU" sz="3200">
                <a:solidFill>
                  <a:schemeClr val="accent2"/>
                </a:solidFill>
                <a:latin typeface="Arial Black" pitchFamily="34" charset="0"/>
              </a:rPr>
              <a:t>Полиметилметакрилат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</p:bldLst>
  </p:timing>
</p:sld>
</file>

<file path=ppt/theme/theme1.xml><?xml version="1.0" encoding="utf-8"?>
<a:theme xmlns:a="http://schemas.openxmlformats.org/drawingml/2006/main" name="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863</TotalTime>
  <Words>2114</Words>
  <Application>Microsoft Office PowerPoint</Application>
  <PresentationFormat>Экран (4:3)</PresentationFormat>
  <Paragraphs>1178</Paragraphs>
  <Slides>61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7" baseType="lpstr">
      <vt:lpstr>Times New Roman</vt:lpstr>
      <vt:lpstr>Arial</vt:lpstr>
      <vt:lpstr>Wingdings</vt:lpstr>
      <vt:lpstr>Calibri</vt:lpstr>
      <vt:lpstr>Arial Black</vt:lpstr>
      <vt:lpstr>Training</vt:lpstr>
      <vt:lpstr>                    </vt:lpstr>
      <vt:lpstr>Презентация PowerPoint</vt:lpstr>
      <vt:lpstr>Химия и пища  10</vt:lpstr>
      <vt:lpstr>Презентация PowerPoint</vt:lpstr>
      <vt:lpstr>Химия и пища.   20</vt:lpstr>
      <vt:lpstr>Презентация PowerPoint</vt:lpstr>
      <vt:lpstr>Химия и пища 30</vt:lpstr>
      <vt:lpstr>Презентация PowerPoint</vt:lpstr>
      <vt:lpstr>Химия и пища  40</vt:lpstr>
      <vt:lpstr>Презентация PowerPoint</vt:lpstr>
      <vt:lpstr>Химия и пища  50</vt:lpstr>
      <vt:lpstr>Презентация PowerPoint</vt:lpstr>
      <vt:lpstr>Химия и медицина   10</vt:lpstr>
      <vt:lpstr>Презентация PowerPoint</vt:lpstr>
      <vt:lpstr>Химия и медицина  20</vt:lpstr>
      <vt:lpstr>Презентация PowerPoint</vt:lpstr>
      <vt:lpstr>Химия и медицина  30</vt:lpstr>
      <vt:lpstr>Презентация PowerPoint</vt:lpstr>
      <vt:lpstr>Химия и медицина 40</vt:lpstr>
      <vt:lpstr>Презентация PowerPoint</vt:lpstr>
      <vt:lpstr>Химия и медицина  50</vt:lpstr>
      <vt:lpstr>Презентация PowerPoint</vt:lpstr>
      <vt:lpstr>Химия и промышленность 10</vt:lpstr>
      <vt:lpstr>Презентация PowerPoint</vt:lpstr>
      <vt:lpstr>Химия и промышленность 20</vt:lpstr>
      <vt:lpstr>Презентация PowerPoint</vt:lpstr>
      <vt:lpstr>Химия и промышленность 30</vt:lpstr>
      <vt:lpstr>Презентация PowerPoint</vt:lpstr>
      <vt:lpstr>Химия и промышленность 40</vt:lpstr>
      <vt:lpstr>Презентация PowerPoint</vt:lpstr>
      <vt:lpstr>Химия и промышленность 50</vt:lpstr>
      <vt:lpstr>Презентация PowerPoint</vt:lpstr>
      <vt:lpstr>Химия и красота 10</vt:lpstr>
      <vt:lpstr>Презентация PowerPoint</vt:lpstr>
      <vt:lpstr>Химия и красота 20</vt:lpstr>
      <vt:lpstr>Презентация PowerPoint</vt:lpstr>
      <vt:lpstr>Химия и красота 30</vt:lpstr>
      <vt:lpstr>Презентация PowerPoint</vt:lpstr>
      <vt:lpstr>Химия и красота 40</vt:lpstr>
      <vt:lpstr>Презентация PowerPoint</vt:lpstr>
      <vt:lpstr>Химия и красота 50</vt:lpstr>
      <vt:lpstr>Презентация PowerPoint</vt:lpstr>
      <vt:lpstr>Химия и здоровье  10</vt:lpstr>
      <vt:lpstr>Презентация PowerPoint</vt:lpstr>
      <vt:lpstr>Химия и здоровье      20</vt:lpstr>
      <vt:lpstr>Презентация PowerPoint</vt:lpstr>
      <vt:lpstr>Химия и здоровье 30</vt:lpstr>
      <vt:lpstr>Презентация PowerPoint</vt:lpstr>
      <vt:lpstr>Химия и здоровье   40</vt:lpstr>
      <vt:lpstr>Презентация PowerPoint</vt:lpstr>
      <vt:lpstr>Химия и здоровье    50</vt:lpstr>
      <vt:lpstr>Презентация PowerPoint</vt:lpstr>
      <vt:lpstr>Химия и быт. 10</vt:lpstr>
      <vt:lpstr>Презентация PowerPoint</vt:lpstr>
      <vt:lpstr> Химия и быт.  20</vt:lpstr>
      <vt:lpstr>Презентация PowerPoint</vt:lpstr>
      <vt:lpstr>Химия и быт.  30</vt:lpstr>
      <vt:lpstr>Презентация PowerPoint</vt:lpstr>
      <vt:lpstr>Химия и быт  40</vt:lpstr>
      <vt:lpstr>Презентация PowerPoint</vt:lpstr>
      <vt:lpstr>Химия и быт. 50</vt:lpstr>
    </vt:vector>
  </TitlesOfParts>
  <Company>Tycoon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грибы</dc:title>
  <dc:creator>ольга</dc:creator>
  <cp:lastModifiedBy>admin</cp:lastModifiedBy>
  <cp:revision>45</cp:revision>
  <dcterms:created xsi:type="dcterms:W3CDTF">2009-05-04T14:43:57Z</dcterms:created>
  <dcterms:modified xsi:type="dcterms:W3CDTF">2013-04-18T06:37:21Z</dcterms:modified>
</cp:coreProperties>
</file>