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4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8095AB6-440A-4B65-8D99-8FE54374AE7B}" type="datetimeFigureOut">
              <a:rPr lang="ru-RU" smtClean="0"/>
              <a:pPr/>
              <a:t>15.02.2012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55A01C7-7B5E-4671-9DB3-700102E7D96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image" Target="../media/image15.wmf"/><Relationship Id="rId3" Type="http://schemas.openxmlformats.org/officeDocument/2006/relationships/image" Target="../media/image14.wmf"/><Relationship Id="rId7" Type="http://schemas.openxmlformats.org/officeDocument/2006/relationships/image" Target="../media/image20.gif"/><Relationship Id="rId12" Type="http://schemas.openxmlformats.org/officeDocument/2006/relationships/image" Target="../media/image25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11" Type="http://schemas.openxmlformats.org/officeDocument/2006/relationships/image" Target="../media/image24.wmf"/><Relationship Id="rId5" Type="http://schemas.openxmlformats.org/officeDocument/2006/relationships/image" Target="../media/image18.gif"/><Relationship Id="rId15" Type="http://schemas.openxmlformats.org/officeDocument/2006/relationships/image" Target="../media/image27.wmf"/><Relationship Id="rId10" Type="http://schemas.openxmlformats.org/officeDocument/2006/relationships/image" Target="../media/image23.gif"/><Relationship Id="rId4" Type="http://schemas.openxmlformats.org/officeDocument/2006/relationships/image" Target="../media/image17.gif"/><Relationship Id="rId9" Type="http://schemas.openxmlformats.org/officeDocument/2006/relationships/image" Target="../media/image22.gif"/><Relationship Id="rId1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16024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МАТЕМАТИЧЕСКИЙ ЕРАЛАШ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3573016"/>
            <a:ext cx="6696744" cy="2592288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</a:t>
            </a:r>
            <a:r>
              <a:rPr lang="ru-RU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В гостях у   </a:t>
            </a:r>
            <a:r>
              <a:rPr lang="ru-RU" sz="8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Золушкии</a:t>
            </a:r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»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blesk_princes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2852936"/>
            <a:ext cx="2535238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548680"/>
            <a:ext cx="3421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«УТРО ЗОЛУШКИ»</a:t>
            </a:r>
            <a:endParaRPr lang="ru-RU" sz="3600" dirty="0"/>
          </a:p>
        </p:txBody>
      </p:sp>
      <p:pic>
        <p:nvPicPr>
          <p:cNvPr id="4" name="Picture 2" descr="C:\Documents and Settings\Администратор\Local Settings\Temporary Internet Files\Content.IE5\M5BX4FQP\MCj0281161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844824"/>
            <a:ext cx="2500312" cy="388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851920" y="69269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400" b="1" dirty="0">
                <a:latin typeface="Constantia" pitchFamily="18" charset="0"/>
              </a:rPr>
              <a:t>Сколько петухов требуется для замка, где спят мачеха и две ее дочки, чтобы их разбудить?</a:t>
            </a:r>
          </a:p>
        </p:txBody>
      </p:sp>
      <p:pic>
        <p:nvPicPr>
          <p:cNvPr id="6" name="Picture 4" descr="C:\Documents and Settings\Администратор\Local Settings\Temporary Internet Files\Content.IE5\NMBXZWIC\MCj029582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750" y="1857375"/>
            <a:ext cx="153035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C:\Documents and Settings\Администратор\Local Settings\Temporary Internet Files\Content.IE5\NMBXZWIC\MCj0250868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3709988"/>
            <a:ext cx="1857375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Documents and Settings\Администратор\Local Settings\Temporary Internet Files\Content.IE5\3F05QOV1\MCj0192397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509120"/>
            <a:ext cx="1376362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851920" y="29969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400" b="1" dirty="0">
                <a:latin typeface="Constantia" pitchFamily="18" charset="0"/>
              </a:rPr>
              <a:t>Керосиновая лампа, очаг, печка… Что Золушка зажжет в первую очередь?</a:t>
            </a:r>
          </a:p>
        </p:txBody>
      </p:sp>
      <p:pic>
        <p:nvPicPr>
          <p:cNvPr id="10" name="Picture 4" descr="C:\Documents and Settings\Администратор\Local Settings\Temporary Internet Files\Content.IE5\GUS7GTVK\MCj0232559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437112"/>
            <a:ext cx="296703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995936" y="472514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400" b="1" dirty="0">
                <a:latin typeface="Constantia" pitchFamily="18" charset="0"/>
              </a:rPr>
              <a:t>Как тремя прямыми разрезами разделить головку сыра на 8  частей?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548680"/>
            <a:ext cx="8229600" cy="778098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j-ea"/>
                <a:cs typeface="+mj-cs"/>
              </a:rPr>
              <a:t>ЗОЛУШКА РЕЖЕТ СЫР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3" name="Цилиндр 2"/>
          <p:cNvSpPr/>
          <p:nvPr/>
        </p:nvSpPr>
        <p:spPr>
          <a:xfrm>
            <a:off x="1115616" y="2924944"/>
            <a:ext cx="7358062" cy="2928937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" name="Picture 2" descr="C:\Documents and Settings\Администратор\Local Settings\Temporary Internet Files\Content.IE5\6GQEY038\MCj0250823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043189">
            <a:off x="4714875" y="5056188"/>
            <a:ext cx="4056063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Дуга 6"/>
          <p:cNvSpPr/>
          <p:nvPr/>
        </p:nvSpPr>
        <p:spPr>
          <a:xfrm rot="10800000">
            <a:off x="1115613" y="3645024"/>
            <a:ext cx="7416823" cy="1296144"/>
          </a:xfrm>
          <a:prstGeom prst="arc">
            <a:avLst>
              <a:gd name="adj1" fmla="val 10942593"/>
              <a:gd name="adj2" fmla="val 2150225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755576" y="2780928"/>
            <a:ext cx="7572375" cy="9286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Documents and Settings\Администратор\Local Settings\Temporary Internet Files\Content.IE5\6GQEY038\MCj0250823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32376">
            <a:off x="3757613" y="1408113"/>
            <a:ext cx="4064000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143000" y="2786063"/>
            <a:ext cx="7000875" cy="107156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C:\Documents and Settings\Администратор\Local Settings\Temporary Internet Files\Content.IE5\6GQEY038\MCj0250823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50477">
            <a:off x="1289050" y="1857375"/>
            <a:ext cx="4108450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« ХОЗЯЙСТВенные заботы»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988840"/>
            <a:ext cx="51125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200" b="1" dirty="0" smtClean="0">
                <a:solidFill>
                  <a:srgbClr val="FF0000"/>
                </a:solidFill>
                <a:latin typeface="Constantia" pitchFamily="18" charset="0"/>
              </a:rPr>
              <a:t>Накормив всех завтраком, Золушка принялась за хозяйственные дела, которых у нее было, прямо скажем, видимо- невидимо…</a:t>
            </a:r>
          </a:p>
        </p:txBody>
      </p:sp>
      <p:pic>
        <p:nvPicPr>
          <p:cNvPr id="4" name="Picture 2" descr="C:\Documents and Settings\Администратор\Мои документы\золушка\золуш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356992"/>
            <a:ext cx="2928938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548680"/>
            <a:ext cx="53766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ПРОПОЛКА ОГОРОДА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340768"/>
            <a:ext cx="59046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200" b="1" dirty="0" smtClean="0">
                <a:latin typeface="Constantia" pitchFamily="18" charset="0"/>
              </a:rPr>
              <a:t>Количество сорняков каждый день удваивается. Если грядку не полоть, она полностью зарастет сорняками на 1 0 -</a:t>
            </a:r>
            <a:r>
              <a:rPr lang="ru-RU" sz="3200" b="1" dirty="0" err="1" smtClean="0">
                <a:latin typeface="Constantia" pitchFamily="18" charset="0"/>
              </a:rPr>
              <a:t>й</a:t>
            </a:r>
            <a:r>
              <a:rPr lang="ru-RU" sz="3200" b="1" dirty="0" smtClean="0">
                <a:latin typeface="Constantia" pitchFamily="18" charset="0"/>
              </a:rPr>
              <a:t> день. </a:t>
            </a:r>
            <a:r>
              <a:rPr lang="ru-RU" sz="3200" b="1" dirty="0" smtClean="0">
                <a:solidFill>
                  <a:srgbClr val="FF0000"/>
                </a:solidFill>
                <a:latin typeface="Constantia" pitchFamily="18" charset="0"/>
              </a:rPr>
              <a:t>НА КАКОЙ ДЕНЬ СОРНЯКАМИ ЗАРАСТЕТ ПОЛОВИНА ГРЯДКИ?</a:t>
            </a:r>
          </a:p>
        </p:txBody>
      </p:sp>
      <p:pic>
        <p:nvPicPr>
          <p:cNvPr id="4" name="Picture 3" descr="C:\Documents and Settings\Администратор\Local Settings\Temporary Internet Files\Content.IE5\GUS7GTVK\MCj0335889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90307"/>
            <a:ext cx="2376264" cy="2067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Администратор\Local Settings\Temporary Internet Files\Content.IE5\M5BX4FQP\MCj041064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104" y="3356992"/>
            <a:ext cx="2158681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20688"/>
            <a:ext cx="53766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ПРОПОЛКА ОГОРОДА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41277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Constantia" pitchFamily="18" charset="0"/>
              </a:rPr>
              <a:t>Огород зарос полностью</a:t>
            </a:r>
          </a:p>
          <a:p>
            <a:r>
              <a:rPr lang="ru-RU" sz="2800" dirty="0" smtClean="0">
                <a:latin typeface="Constantia" pitchFamily="18" charset="0"/>
              </a:rPr>
              <a:t> на 10-й день…</a:t>
            </a:r>
          </a:p>
        </p:txBody>
      </p:sp>
      <p:pic>
        <p:nvPicPr>
          <p:cNvPr id="4" name="Picture 15" descr="C:\Documents and Settings\Администратор\Local Settings\Temporary Internet Files\Content.IE5\IJG9AN7Q\MPj0402207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2420888"/>
            <a:ext cx="3714750" cy="4013200"/>
          </a:xfrm>
          <a:prstGeom prst="rect">
            <a:avLst/>
          </a:prstGeom>
        </p:spPr>
      </p:pic>
      <p:pic>
        <p:nvPicPr>
          <p:cNvPr id="5" name="Picture 15" descr="C:\Documents and Settings\Администратор\Local Settings\Temporary Internet Files\Content.IE5\IJG9AN7Q\MPj0402207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365104"/>
            <a:ext cx="40005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932040" y="1412776"/>
            <a:ext cx="4211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>
                <a:latin typeface="Constantia" pitchFamily="18" charset="0"/>
              </a:rPr>
              <a:t>Значит, </a:t>
            </a:r>
            <a:r>
              <a:rPr lang="ru-RU" sz="2800" dirty="0" smtClean="0">
                <a:latin typeface="Constantia" pitchFamily="18" charset="0"/>
              </a:rPr>
              <a:t>вчера</a:t>
            </a:r>
          </a:p>
          <a:p>
            <a:pPr>
              <a:defRPr/>
            </a:pPr>
            <a:r>
              <a:rPr lang="ru-RU" sz="2800" dirty="0" smtClean="0">
                <a:latin typeface="Constantia" pitchFamily="18" charset="0"/>
              </a:rPr>
              <a:t>заросло </a:t>
            </a:r>
            <a:r>
              <a:rPr lang="ru-RU" sz="2800" dirty="0">
                <a:latin typeface="Constantia" pitchFamily="18" charset="0"/>
              </a:rPr>
              <a:t>пол-огорода</a:t>
            </a:r>
            <a:r>
              <a:rPr lang="ru-RU" sz="2800" dirty="0" smtClean="0">
                <a:latin typeface="Constantia" pitchFamily="18" charset="0"/>
              </a:rPr>
              <a:t>.</a:t>
            </a:r>
          </a:p>
          <a:p>
            <a:pPr>
              <a:defRPr/>
            </a:pPr>
            <a:r>
              <a:rPr lang="ru-RU" sz="2800" dirty="0" smtClean="0"/>
              <a:t> </a:t>
            </a:r>
          </a:p>
          <a:p>
            <a:pPr>
              <a:defRPr/>
            </a:pPr>
            <a:r>
              <a:rPr lang="ru-RU" sz="2800" dirty="0" smtClean="0">
                <a:solidFill>
                  <a:srgbClr val="FF0000"/>
                </a:solidFill>
                <a:latin typeface="Constantia" pitchFamily="18" charset="0"/>
              </a:rPr>
              <a:t>Ответ:  НА </a:t>
            </a:r>
            <a:r>
              <a:rPr lang="ru-RU" sz="2800" dirty="0">
                <a:solidFill>
                  <a:srgbClr val="FF0000"/>
                </a:solidFill>
                <a:latin typeface="Constantia" pitchFamily="18" charset="0"/>
              </a:rPr>
              <a:t>9-й ДЕНЬ!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822353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ПРОГУЛКА  В  ДУБОВОЙ  АЛЛЕЕ</a:t>
            </a:r>
          </a:p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С любимой собачкой мачехи</a:t>
            </a:r>
            <a:endParaRPr lang="ru-RU" sz="3600" dirty="0"/>
          </a:p>
        </p:txBody>
      </p:sp>
      <p:pic>
        <p:nvPicPr>
          <p:cNvPr id="3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4824"/>
            <a:ext cx="3494088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708920"/>
            <a:ext cx="2058987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732240" y="2780928"/>
            <a:ext cx="1058863" cy="121285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 rot="20375277">
            <a:off x="2718367" y="4773833"/>
            <a:ext cx="6129338" cy="384175"/>
          </a:xfrm>
          <a:prstGeom prst="rightArrow">
            <a:avLst>
              <a:gd name="adj1" fmla="val 50000"/>
              <a:gd name="adj2" fmla="val 61152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Левая фигурная скобка 6"/>
          <p:cNvSpPr/>
          <p:nvPr/>
        </p:nvSpPr>
        <p:spPr>
          <a:xfrm rot="15005795">
            <a:off x="5524464" y="2492812"/>
            <a:ext cx="687388" cy="6030912"/>
          </a:xfrm>
          <a:prstGeom prst="leftBrace">
            <a:avLst>
              <a:gd name="adj1" fmla="val 8333"/>
              <a:gd name="adj2" fmla="val 5061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444208" y="5445224"/>
            <a:ext cx="5052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atin typeface="Calibri" pitchFamily="34" charset="0"/>
              </a:rPr>
              <a:t>?</a:t>
            </a:r>
            <a:endParaRPr lang="ru-RU" sz="5400" dirty="0">
              <a:latin typeface="Calibri" pitchFamily="34" charset="0"/>
            </a:endParaRPr>
          </a:p>
        </p:txBody>
      </p:sp>
      <p:pic>
        <p:nvPicPr>
          <p:cNvPr id="9" name="Picture 13" descr="C:\Documents and Settings\Администратор\Мои документы\Мои рисунки\Организатор клипов (Microsoft)\j042411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2852936"/>
            <a:ext cx="909638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Администратор\Local Settings\Temporary Internet Files\Content.IE5\NMBXZWIC\MCj0429815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16700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лако 2"/>
          <p:cNvSpPr/>
          <p:nvPr/>
        </p:nvSpPr>
        <p:spPr>
          <a:xfrm>
            <a:off x="7429500" y="214313"/>
            <a:ext cx="1143000" cy="714375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3500" y="1357313"/>
            <a:ext cx="1066800" cy="2078037"/>
          </a:xfrm>
          <a:prstGeom prst="rect">
            <a:avLst/>
          </a:prstGeom>
        </p:spPr>
      </p:pic>
      <p:pic>
        <p:nvPicPr>
          <p:cNvPr id="5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5063" y="1571625"/>
            <a:ext cx="1138237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4088" y="1571625"/>
            <a:ext cx="1263650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1063" y="1714500"/>
            <a:ext cx="1066800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8" y="1438275"/>
            <a:ext cx="1143000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88" y="1279525"/>
            <a:ext cx="1071562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3825" y="1571625"/>
            <a:ext cx="1309688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Администратор\Local Settings\Temporary Internet Files\Content.IE5\NMBXZWIC\MCj042399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1311275"/>
            <a:ext cx="120173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трелка вправо 11"/>
          <p:cNvSpPr/>
          <p:nvPr/>
        </p:nvSpPr>
        <p:spPr>
          <a:xfrm>
            <a:off x="571500" y="3571875"/>
            <a:ext cx="107156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1714500" y="3571875"/>
            <a:ext cx="107156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928938" y="3571875"/>
            <a:ext cx="1071562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4143375" y="3571875"/>
            <a:ext cx="928688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5214938" y="3571875"/>
            <a:ext cx="1000125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flipV="1">
            <a:off x="6357938" y="3571875"/>
            <a:ext cx="1000125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7429500" y="3571875"/>
            <a:ext cx="107156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авая фигурная скобка 20"/>
          <p:cNvSpPr/>
          <p:nvPr/>
        </p:nvSpPr>
        <p:spPr>
          <a:xfrm rot="16200000">
            <a:off x="3643313" y="-2571750"/>
            <a:ext cx="1500188" cy="7215187"/>
          </a:xfrm>
          <a:prstGeom prst="rightBrace">
            <a:avLst>
              <a:gd name="adj1" fmla="val 70803"/>
              <a:gd name="adj2" fmla="val 49999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2" name="Picture 14" descr="C:\Documents and Settings\Администратор\Local Settings\Temporary Internet Files\Content.IE5\3NTWUTNP\MMj017829700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50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5" descr="C:\Documents and Settings\Администратор\Local Settings\Temporary Internet Files\Content.IE5\IJG9AN7Q\MMj017829800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813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6" descr="C:\Documents and Settings\Администратор\Local Settings\Temporary Internet Files\Content.IE5\OZB0GUMD\MMj0178299000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8" y="2857500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7" descr="C:\Documents and Settings\Администратор\Local Settings\Temporary Internet Files\Content.IE5\PKLE0WYK\MMj0178300000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3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8" descr="C:\Documents and Settings\Администратор\Local Settings\Temporary Internet Files\Content.IE5\3NTWUTNP\MMj0178301000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75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9" descr="C:\Documents and Settings\Администратор\Local Settings\Temporary Internet Files\Content.IE5\IJG9AN7Q\MMj01783020000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7938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0" descr="C:\Documents and Settings\Администратор\Local Settings\Temporary Internet Files\Content.IE5\OZB0GUMD\MMj01783030000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29500" y="2928938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6" descr="C:\Documents and Settings\Администратор\Local Settings\Temporary Internet Files\Content.IE5\IJG9AN7Q\MCj0428157000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5157192"/>
            <a:ext cx="835025" cy="131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2" descr="C:\Documents and Settings\Администратор\Local Settings\Temporary Internet Files\Content.IE5\OZB0GUMD\MCj04281690000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5733256"/>
            <a:ext cx="45561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3" descr="C:\Documents and Settings\Администратор\Мои документы\Мои рисунки\Организатор клипов (Microsoft)\j0424114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19672" y="5445224"/>
            <a:ext cx="909637" cy="87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1" descr="C:\Documents and Settings\Администратор\Local Settings\Temporary Internet Files\Content.IE5\IJG9AN7Q\MCj04281530000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4368" y="5157192"/>
            <a:ext cx="8604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8" descr="C:\Documents and Settings\Администратор\Local Settings\Temporary Internet Files\Content.IE5\PKLE0WYK\MCj04281470000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308304" y="5661248"/>
            <a:ext cx="638175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Выноска со стрелкой вниз 34"/>
          <p:cNvSpPr/>
          <p:nvPr/>
        </p:nvSpPr>
        <p:spPr>
          <a:xfrm>
            <a:off x="500063" y="4221088"/>
            <a:ext cx="1479649" cy="1065287"/>
          </a:xfrm>
          <a:prstGeom prst="downArrowCallout">
            <a:avLst>
              <a:gd name="adj1" fmla="val 0"/>
              <a:gd name="adj2" fmla="val 25000"/>
              <a:gd name="adj3" fmla="val 25000"/>
              <a:gd name="adj4" fmla="val 6497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Constantia" pitchFamily="18" charset="0"/>
              </a:rPr>
              <a:t>5 шагов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3491880" y="4509120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itchFamily="18" charset="0"/>
              </a:rPr>
              <a:t>5 шагов*7 раз =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itchFamily="18" charset="0"/>
              </a:rPr>
              <a:t>35 шагов</a:t>
            </a:r>
          </a:p>
        </p:txBody>
      </p:sp>
      <p:sp>
        <p:nvSpPr>
          <p:cNvPr id="37" name="Выноска-облако 36"/>
          <p:cNvSpPr/>
          <p:nvPr/>
        </p:nvSpPr>
        <p:spPr>
          <a:xfrm rot="274747">
            <a:off x="2068513" y="344488"/>
            <a:ext cx="6272212" cy="2428875"/>
          </a:xfrm>
          <a:prstGeom prst="cloudCallout">
            <a:avLst>
              <a:gd name="adj1" fmla="val -64572"/>
              <a:gd name="adj2" fmla="val -22701"/>
            </a:avLst>
          </a:prstGeo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latin typeface="Constantia" pitchFamily="18" charset="0"/>
              </a:rPr>
              <a:t>БУДЕТ ЛИ СОЛНЦЕ СВЕТИТЬ ТАКЖЕ  ЧЕРЕЗ  60  ЧАСОВ?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5" grpId="0" animBg="1"/>
      <p:bldP spid="37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Собираясь на бал, мачеха загрузила золушку работой…</a:t>
            </a:r>
            <a:endParaRPr lang="ru-RU" sz="3600" dirty="0"/>
          </a:p>
        </p:txBody>
      </p:sp>
      <p:pic>
        <p:nvPicPr>
          <p:cNvPr id="3" name="Picture 10" descr="Золушк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5857875" y="4286250"/>
            <a:ext cx="27622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11560" y="1772816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>
                <a:latin typeface="Constantia" pitchFamily="18" charset="0"/>
              </a:rPr>
              <a:t>От куска ткани длиной 16 м каждый час отрезается 2 м. </a:t>
            </a:r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Через сколько часов отрежется последний кусок?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3717032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>
                <a:latin typeface="Constantia" pitchFamily="18" charset="0"/>
              </a:rPr>
              <a:t>3-х литровый кувшин полон воды, а 2-х и 1-литровые пусты. </a:t>
            </a:r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Как разлить воду по кувшинам, чтобы во всех </a:t>
            </a:r>
          </a:p>
          <a:p>
            <a:r>
              <a:rPr lang="ru-RU" sz="2800" b="1" dirty="0">
                <a:solidFill>
                  <a:srgbClr val="FF0000"/>
                </a:solidFill>
                <a:latin typeface="Constantia" pitchFamily="18" charset="0"/>
              </a:rPr>
              <a:t>с</a:t>
            </a:r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осудах воды было поровну?</a:t>
            </a:r>
          </a:p>
        </p:txBody>
      </p:sp>
      <p:pic>
        <p:nvPicPr>
          <p:cNvPr id="6" name="Picture 2" descr="C:\Documents and Settings\Администратор\Local Settings\Temporary Internet Files\Content.IE5\EMH1ML9A\MCj0413274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348880"/>
            <a:ext cx="2080789" cy="18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C:\Documents and Settings\Администратор\Local Settings\Temporary Internet Files\Content.IE5\GUS7GTVK\MCj0196064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796136" y="1700808"/>
            <a:ext cx="3097213" cy="1793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1763688" y="1124744"/>
            <a:ext cx="1785937" cy="1714500"/>
          </a:xfrm>
          <a:prstGeom prst="cloudCallout">
            <a:avLst>
              <a:gd name="adj1" fmla="val 48139"/>
              <a:gd name="adj2" fmla="val 9159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3литра</a:t>
            </a: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6588224" y="2636912"/>
            <a:ext cx="1133475" cy="1071562"/>
          </a:xfrm>
          <a:prstGeom prst="wedgeRoundRectCallout">
            <a:avLst>
              <a:gd name="adj1" fmla="val -91981"/>
              <a:gd name="adj2" fmla="val 13385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2литра</a:t>
            </a:r>
          </a:p>
        </p:txBody>
      </p:sp>
      <p:sp>
        <p:nvSpPr>
          <p:cNvPr id="4" name="Овальная выноска 3"/>
          <p:cNvSpPr/>
          <p:nvPr/>
        </p:nvSpPr>
        <p:spPr>
          <a:xfrm>
            <a:off x="2339752" y="4581128"/>
            <a:ext cx="1292225" cy="1247775"/>
          </a:xfrm>
          <a:prstGeom prst="wedgeEllipseCallout">
            <a:avLst>
              <a:gd name="adj1" fmla="val -26026"/>
              <a:gd name="adj2" fmla="val 7346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1литр</a:t>
            </a:r>
          </a:p>
        </p:txBody>
      </p:sp>
      <p:sp>
        <p:nvSpPr>
          <p:cNvPr id="7" name="Стрелка влево 6"/>
          <p:cNvSpPr/>
          <p:nvPr/>
        </p:nvSpPr>
        <p:spPr>
          <a:xfrm>
            <a:off x="3923928" y="4437112"/>
            <a:ext cx="2214563" cy="1357313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Constantia" pitchFamily="18" charset="0"/>
              </a:rPr>
              <a:t>1 литр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3779912" y="1628800"/>
            <a:ext cx="1857375" cy="2214562"/>
          </a:xfrm>
          <a:prstGeom prst="rightArrow">
            <a:avLst>
              <a:gd name="adj1" fmla="val 35874"/>
              <a:gd name="adj2" fmla="val 305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Constantia" pitchFamily="18" charset="0"/>
              </a:rPr>
              <a:t>2  литра</a:t>
            </a:r>
          </a:p>
        </p:txBody>
      </p:sp>
      <p:pic>
        <p:nvPicPr>
          <p:cNvPr id="11" name="Picture 2" descr="C:\Documents and Settings\Администратор\Local Settings\Temporary Internet Files\Content.IE5\EMH1ML9A\MCj0413274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548680"/>
            <a:ext cx="2080789" cy="18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492896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800" b="1" dirty="0">
                <a:solidFill>
                  <a:srgbClr val="FF0000"/>
                </a:solidFill>
                <a:latin typeface="Constantia" pitchFamily="18" charset="0"/>
              </a:rPr>
              <a:t>Почему </a:t>
            </a:r>
            <a:r>
              <a:rPr lang="ru-RU" sz="2800" dirty="0">
                <a:latin typeface="Constantia" pitchFamily="18" charset="0"/>
              </a:rPr>
              <a:t> </a:t>
            </a:r>
            <a:r>
              <a:rPr lang="ru-RU" sz="2800" b="1" dirty="0">
                <a:latin typeface="Constantia" pitchFamily="18" charset="0"/>
              </a:rPr>
              <a:t>летом Золушка гладит мачехино платье всего 70 минут, а зимой – целый час да еще 10 минут?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620688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Собираясь на бал, мачеха загрузила золушку работой…</a:t>
            </a:r>
            <a:endParaRPr lang="ru-RU" sz="3600" dirty="0"/>
          </a:p>
        </p:txBody>
      </p:sp>
      <p:pic>
        <p:nvPicPr>
          <p:cNvPr id="4" name="Picture 2" descr="C:\Documents and Settings\Администратор\Local Settings\Temporary Internet Files\Content.IE5\M5BX4FQP\MCj0411988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412776"/>
            <a:ext cx="1368003" cy="23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Золушка"/>
          <p:cNvPicPr>
            <a:picLocks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6228184" y="3861048"/>
            <a:ext cx="2424311" cy="26357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НА ПОМОЩЬ ЗОЛУШКЕ ПРИШЛА ФЕЯ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16832"/>
            <a:ext cx="47525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latin typeface="Constantia" pitchFamily="18" charset="0"/>
              </a:rPr>
              <a:t>Чтобы волшебная палочка Феи заработала</a:t>
            </a:r>
            <a:r>
              <a:rPr lang="ru-RU" sz="2800" b="1" dirty="0">
                <a:latin typeface="Constantia" pitchFamily="18" charset="0"/>
              </a:rPr>
              <a:t>, необходимо, чтобы уравнение, записанное римскими цифрами, было верным.                                               </a:t>
            </a:r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Как сделать это уравнение правильным, ничего в нем не меняя?</a:t>
            </a:r>
          </a:p>
        </p:txBody>
      </p:sp>
      <p:pic>
        <p:nvPicPr>
          <p:cNvPr id="4" name="Picture 5" descr="C:\Documents and Settings\Администратор\Local Settings\Temporary Internet Files\Content.IE5\M5BX4FQP\MCj0412426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04310">
            <a:off x="4263581" y="3613361"/>
            <a:ext cx="1512887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Горизонтальный свиток 4"/>
          <p:cNvSpPr/>
          <p:nvPr/>
        </p:nvSpPr>
        <p:spPr>
          <a:xfrm>
            <a:off x="4932040" y="980728"/>
            <a:ext cx="3857625" cy="2357437"/>
          </a:xfrm>
          <a:prstGeom prst="horizontalScroll">
            <a:avLst>
              <a:gd name="adj" fmla="val 25000"/>
            </a:avLst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atin typeface="Cooper Black" pitchFamily="18" charset="0"/>
              </a:rPr>
              <a:t>XI+I=X</a:t>
            </a:r>
            <a:endParaRPr lang="ru-RU" sz="5400" dirty="0"/>
          </a:p>
        </p:txBody>
      </p:sp>
      <p:pic>
        <p:nvPicPr>
          <p:cNvPr id="7" name="Picture 4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221089"/>
            <a:ext cx="178593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Администратор\Мои документы\золушка\злд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149080"/>
            <a:ext cx="2667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80583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ЗОЛУШКА спешит во дворец…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84482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>
                <a:latin typeface="Constantia" pitchFamily="18" charset="0"/>
              </a:rPr>
              <a:t>От дворца до дома Золушки тройка лошадей проскакала 15 км.</a:t>
            </a:r>
            <a:r>
              <a:rPr lang="ru-RU" sz="2800" b="1" dirty="0" smtClean="0">
                <a:latin typeface="Constantia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Сколько км проскакала каждая лошадь?</a:t>
            </a:r>
          </a:p>
        </p:txBody>
      </p:sp>
      <p:pic>
        <p:nvPicPr>
          <p:cNvPr id="4" name="Содержимое 8" descr="зол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356992"/>
            <a:ext cx="3387080" cy="254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Администратор\Local Settings\Temporary Internet Files\Content.IE5\3F05QOV1\MCj041236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581128"/>
            <a:ext cx="19399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548680"/>
            <a:ext cx="7568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А тем временем во дворце…</a:t>
            </a:r>
            <a:endParaRPr lang="ru-RU" sz="3600" dirty="0"/>
          </a:p>
        </p:txBody>
      </p:sp>
      <p:pic>
        <p:nvPicPr>
          <p:cNvPr id="4" name="Picture 2" descr="C:\Documents and Settings\Администратор\Мои документы\золушка\карг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797152"/>
            <a:ext cx="2524125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1340768"/>
            <a:ext cx="42484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latin typeface="Constantia" pitchFamily="18" charset="0"/>
              </a:rPr>
              <a:t>«</a:t>
            </a:r>
            <a:r>
              <a:rPr lang="ru-RU" sz="2400" b="1" dirty="0" smtClean="0">
                <a:latin typeface="Constantia" pitchFamily="18" charset="0"/>
              </a:rPr>
              <a:t>Все суета сует- и слава, и богатство…Что в них толку, если бег времени не остановить! Еще позавчера мне было 54, а уже в следующем году стукнет 57!»                           </a:t>
            </a:r>
            <a:r>
              <a:rPr lang="ru-RU" sz="2400" b="1" dirty="0" smtClean="0">
                <a:solidFill>
                  <a:srgbClr val="FF0000"/>
                </a:solidFill>
                <a:latin typeface="Constantia" pitchFamily="18" charset="0"/>
              </a:rPr>
              <a:t>ПОСТАРАЙТЕСЬ СООБРАЗИТЬ, КОГДА ЖЕ У МАЧЕХИ ДЕНЬ РОЖДЕНИЯ</a:t>
            </a:r>
            <a:r>
              <a:rPr lang="ru-RU" sz="2400" dirty="0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6096" y="1484784"/>
            <a:ext cx="34071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Позавчера (30 декабря) – 54 года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Вчера (31 декабря) –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55 лет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В наступившем году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(1 января) – 56 лет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В следующем году – 57 лет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onstantia" pitchFamily="18" charset="0"/>
              </a:rPr>
              <a:t>День рождения  –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onstantia" pitchFamily="18" charset="0"/>
              </a:rPr>
              <a:t> 31 декабря</a:t>
            </a:r>
            <a:endParaRPr lang="ru-RU" sz="2000" b="1" dirty="0">
              <a:solidFill>
                <a:srgbClr val="FF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54868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 smtClean="0">
                <a:ln/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ПОМОГИТЕ  ПРИНЦУ!</a:t>
            </a:r>
            <a:endParaRPr lang="ru-RU" sz="3600" dirty="0"/>
          </a:p>
        </p:txBody>
      </p:sp>
      <p:pic>
        <p:nvPicPr>
          <p:cNvPr id="3" name="Picture 3" descr="C:\Documents and Settings\Администратор\Local Settings\Temporary Internet Files\Content.IE5\NMBXZWIC\MCj0360792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1566862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63888" y="1412776"/>
            <a:ext cx="51845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onstantia" pitchFamily="18" charset="0"/>
              </a:rPr>
              <a:t>Прекрасная незнакомка убежала, потеряв туфельку…</a:t>
            </a:r>
            <a:endParaRPr lang="ru-RU" sz="2800" b="1" dirty="0">
              <a:solidFill>
                <a:srgbClr val="FF0000"/>
              </a:solidFill>
              <a:latin typeface="Constantia" pitchFamily="18" charset="0"/>
            </a:endParaRPr>
          </a:p>
        </p:txBody>
      </p:sp>
      <p:pic>
        <p:nvPicPr>
          <p:cNvPr id="5" name="Содержимое 3" descr="чей туфля.bmp"/>
          <p:cNvPicPr>
            <a:picLocks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0" y="2708920"/>
            <a:ext cx="4932040" cy="4149080"/>
          </a:xfrm>
          <a:prstGeom prst="rect">
            <a:avLst/>
          </a:prstGeom>
        </p:spPr>
      </p:pic>
      <p:pic>
        <p:nvPicPr>
          <p:cNvPr id="6" name="Picture 8" descr="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725144"/>
            <a:ext cx="1775479" cy="194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779912" y="2780928"/>
            <a:ext cx="5040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nstantia" pitchFamily="18" charset="0"/>
              </a:rPr>
              <a:t>Помогите принцу, расшифруйте  математический портрет башмака-скорохода!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 </a:t>
            </a:r>
            <a:r>
              <a:rPr lang="ru-RU" sz="3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«Сказка-ложь, да в ней намек…»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44824"/>
            <a:ext cx="60304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РУССКИЕ НАРОДНЫЕ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ГАНС ХРИСТИАН АНДЕРСЕН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ЭДУАРД УСПЕНСКИЙ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АЛЕКСАНДР СЕРГЕЕВИЧ ПУШКИН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ШАРЛЬ ПЕРРО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НИКОЛАЙ НОСОВ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latin typeface="Constantia" pitchFamily="18" charset="0"/>
              </a:rPr>
              <a:t>КОРНЕЙ ИВАНОВИЧ ЧУКОВСКИЙ</a:t>
            </a:r>
          </a:p>
        </p:txBody>
      </p:sp>
      <p:pic>
        <p:nvPicPr>
          <p:cNvPr id="4" name="Picture 2" descr="C:\Documents and Settings\Администратор\Local Settings\Temporary Internet Files\Content.IE5\3NTWUTNP\MCj0432165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725144"/>
            <a:ext cx="682625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Администратор\Local Settings\Temporary Internet Files\Content.IE5\NMBXZWIC\MCj042644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085184"/>
            <a:ext cx="1398587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Администратор\Local Settings\Temporary Internet Files\Content.IE5\M5BX4FQP\MCj042644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301208"/>
            <a:ext cx="13128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Администратор\Local Settings\Temporary Internet Files\Content.IE5\3F05QOV1\MCj0426382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725144"/>
            <a:ext cx="1828800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Администратор\Local Settings\Temporary Internet Files\Content.IE5\PKLE0WYK\MCj0423984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1412776"/>
            <a:ext cx="156527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628800"/>
            <a:ext cx="47525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400" b="1" cap="all" dirty="0" smtClean="0">
                <a:ln/>
                <a:solidFill>
                  <a:srgbClr val="C00000"/>
                </a:solidFill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Подведение </a:t>
            </a:r>
          </a:p>
          <a:p>
            <a:pPr algn="r"/>
            <a:r>
              <a:rPr lang="ru-RU" sz="4400" b="1" cap="all" dirty="0" smtClean="0">
                <a:ln/>
                <a:solidFill>
                  <a:srgbClr val="C00000"/>
                </a:solidFill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итогов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3" name="Picture 5" descr="C:\Documents and Settings\Администратор\Local Settings\Temporary Internet Files\Content.IE5\3F05QOV1\MCj0391462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77564">
            <a:off x="7045325" y="1317625"/>
            <a:ext cx="1822450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Администратор\Local Settings\Temporary Internet Files\Content.IE5\3F05QOV1\MCj041236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4786313"/>
            <a:ext cx="19399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Администратор\Local Settings\Temporary Internet Files\Content.IE5\M5BX4FQP\MCj0361658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653136"/>
            <a:ext cx="145256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Администратор\Local Settings\Temporary Internet Files\Content.IE5\GUS7GTVK\MCj036166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933056"/>
            <a:ext cx="133032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7992888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 smtClean="0">
                <a:ln/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            ЗАДАНИЕ НА ДОМ</a:t>
            </a:r>
          </a:p>
          <a:p>
            <a:endParaRPr lang="ru-RU" sz="3600" b="1" cap="all" dirty="0">
              <a:ln/>
              <a:effectLst>
                <a:reflection blurRad="10000" stA="55000" endPos="48000" dist="500" dir="5400000" sy="-100000" algn="bl" rotWithShape="0"/>
              </a:effectLst>
              <a:latin typeface="Constantia" pitchFamily="18" charset="0"/>
            </a:endParaRPr>
          </a:p>
          <a:p>
            <a:r>
              <a:rPr lang="ru-RU" sz="2800" b="1" cap="all" dirty="0" smtClean="0">
                <a:ln/>
                <a:solidFill>
                  <a:srgbClr val="002060"/>
                </a:solidFill>
                <a:effectLst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cap="all" dirty="0" smtClean="0">
                <a:ln/>
                <a:solidFill>
                  <a:srgbClr val="002060"/>
                </a:solidFill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. Нарисовать математический портрет Золушки</a:t>
            </a:r>
          </a:p>
          <a:p>
            <a:endParaRPr lang="ru-RU" sz="2800" b="1" cap="all" dirty="0" smtClean="0">
              <a:ln/>
              <a:solidFill>
                <a:srgbClr val="002060"/>
              </a:solidFill>
              <a:effectLst>
                <a:reflection blurRad="10000" stA="55000" endPos="48000" dist="500" dir="5400000" sy="-100000" algn="bl" rotWithShape="0"/>
              </a:effectLst>
              <a:latin typeface="Constantia" pitchFamily="18" charset="0"/>
            </a:endParaRPr>
          </a:p>
          <a:p>
            <a:r>
              <a:rPr lang="ru-RU" sz="2800" b="1" cap="all" dirty="0" smtClean="0">
                <a:ln/>
                <a:solidFill>
                  <a:srgbClr val="C00000"/>
                </a:solidFill>
                <a:effectLst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cap="all" dirty="0" smtClean="0">
                <a:ln/>
                <a:solidFill>
                  <a:srgbClr val="C00000"/>
                </a:solidFill>
                <a:effectLst>
                  <a:reflection blurRad="10000" stA="55000" endPos="48000" dist="500" dir="5400000" sy="-100000" algn="bl" rotWithShape="0"/>
                </a:effectLst>
                <a:latin typeface="Constantia" pitchFamily="18" charset="0"/>
              </a:rPr>
              <a:t>Решите задачу.</a:t>
            </a:r>
          </a:p>
          <a:p>
            <a:r>
              <a:rPr lang="ru-RU" sz="3200" b="1" dirty="0" smtClean="0">
                <a:latin typeface="Constantia" pitchFamily="18" charset="0"/>
              </a:rPr>
              <a:t>Мачеха и две ее дочки станцевали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14  </a:t>
            </a:r>
            <a:r>
              <a:rPr lang="ru-RU" sz="3200" b="1" dirty="0" smtClean="0">
                <a:latin typeface="Constantia" pitchFamily="18" charset="0"/>
              </a:rPr>
              <a:t>танцев. Мачеха станцевала на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b="1" dirty="0" smtClean="0">
                <a:latin typeface="Constantia" pitchFamily="18" charset="0"/>
              </a:rPr>
              <a:t> танец больше старшей дочки, а вместе они станцевали </a:t>
            </a:r>
            <a:r>
              <a:rPr lang="ru-RU" sz="3200" b="1" smtClean="0">
                <a:latin typeface="Constantia" pitchFamily="18" charset="0"/>
              </a:rPr>
              <a:t>на</a:t>
            </a: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ru-RU" sz="3200" b="1" dirty="0" smtClean="0">
                <a:latin typeface="Constantia" pitchFamily="18" charset="0"/>
              </a:rPr>
              <a:t>танцев больше младшей дочки. 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Constantia" pitchFamily="18" charset="0"/>
              </a:rPr>
              <a:t>КТО СКОЛЬКО СТАНЦЕВАЛ ТАНЦЕВ?</a:t>
            </a:r>
          </a:p>
          <a:p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548680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dirty="0"/>
          </a:p>
        </p:txBody>
      </p:sp>
      <p:pic>
        <p:nvPicPr>
          <p:cNvPr id="3" name="Picture 5" descr="C:\Documents and Settings\Администратор\Local Settings\Temporary Internet Files\Content.IE5\3F05QOV1\MCj0391462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77564">
            <a:off x="7045325" y="1317625"/>
            <a:ext cx="1822450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Администратор\Local Settings\Temporary Internet Files\Content.IE5\3F05QOV1\MCj041236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4786313"/>
            <a:ext cx="19399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Администратор\Local Settings\Temporary Internet Files\Content.IE5\M5BX4FQP\MCj0361658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653136"/>
            <a:ext cx="145256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Администратор\Local Settings\Temporary Internet Files\Content.IE5\GUS7GTVK\MCj036166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933056"/>
            <a:ext cx="133032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15616" y="1844824"/>
            <a:ext cx="48030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Всем спасибо за хорошую игру!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304</TotalTime>
  <Words>498</Words>
  <Application>Microsoft Office PowerPoint</Application>
  <PresentationFormat>Экран (4:3)</PresentationFormat>
  <Paragraphs>72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 МАТЕМАТИЧЕСКИЙ ЕРАЛАШ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ЕРАЛАШ</dc:title>
  <dc:creator>саша</dc:creator>
  <cp:lastModifiedBy>adm</cp:lastModifiedBy>
  <cp:revision>77</cp:revision>
  <dcterms:created xsi:type="dcterms:W3CDTF">2011-12-04T21:13:24Z</dcterms:created>
  <dcterms:modified xsi:type="dcterms:W3CDTF">2012-02-15T13:00:05Z</dcterms:modified>
</cp:coreProperties>
</file>