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00" r:id="rId1"/>
  </p:sldMasterIdLst>
  <p:notesMasterIdLst>
    <p:notesMasterId r:id="rId17"/>
  </p:notesMasterIdLst>
  <p:sldIdLst>
    <p:sldId id="256" r:id="rId2"/>
    <p:sldId id="263" r:id="rId3"/>
    <p:sldId id="257" r:id="rId4"/>
    <p:sldId id="264" r:id="rId5"/>
    <p:sldId id="265" r:id="rId6"/>
    <p:sldId id="270" r:id="rId7"/>
    <p:sldId id="271" r:id="rId8"/>
    <p:sldId id="272" r:id="rId9"/>
    <p:sldId id="269" r:id="rId10"/>
    <p:sldId id="273" r:id="rId11"/>
    <p:sldId id="259" r:id="rId12"/>
    <p:sldId id="260" r:id="rId13"/>
    <p:sldId id="261" r:id="rId14"/>
    <p:sldId id="262" r:id="rId15"/>
    <p:sldId id="274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AFD9FB-793A-472C-A1CA-54C0283791DA}" type="datetimeFigureOut">
              <a:rPr lang="ru-RU" smtClean="0"/>
              <a:pPr/>
              <a:t>12.02.2012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89E051-875C-498C-90E1-DEE3D2E9286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9E051-875C-498C-90E1-DEE3D2E9286D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FC84FE-C042-475E-A25E-C076A2810318}" type="datetimeFigureOut">
              <a:rPr lang="ru-RU" smtClean="0"/>
              <a:pPr/>
              <a:t>12.02.2012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D01274-72B4-4874-B3BF-19E7C28341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FC84FE-C042-475E-A25E-C076A2810318}" type="datetimeFigureOut">
              <a:rPr lang="ru-RU" smtClean="0"/>
              <a:pPr/>
              <a:t>12.02.2012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D01274-72B4-4874-B3BF-19E7C28341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FC84FE-C042-475E-A25E-C076A2810318}" type="datetimeFigureOut">
              <a:rPr lang="ru-RU" smtClean="0"/>
              <a:pPr/>
              <a:t>12.02.2012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D01274-72B4-4874-B3BF-19E7C28341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FC84FE-C042-475E-A25E-C076A2810318}" type="datetimeFigureOut">
              <a:rPr lang="ru-RU" smtClean="0"/>
              <a:pPr/>
              <a:t>12.02.2012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D01274-72B4-4874-B3BF-19E7C28341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FC84FE-C042-475E-A25E-C076A2810318}" type="datetimeFigureOut">
              <a:rPr lang="ru-RU" smtClean="0"/>
              <a:pPr/>
              <a:t>12.02.2012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D01274-72B4-4874-B3BF-19E7C28341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FC84FE-C042-475E-A25E-C076A2810318}" type="datetimeFigureOut">
              <a:rPr lang="ru-RU" smtClean="0"/>
              <a:pPr/>
              <a:t>12.02.2012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D01274-72B4-4874-B3BF-19E7C28341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FC84FE-C042-475E-A25E-C076A2810318}" type="datetimeFigureOut">
              <a:rPr lang="ru-RU" smtClean="0"/>
              <a:pPr/>
              <a:t>12.02.2012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D01274-72B4-4874-B3BF-19E7C28341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FC84FE-C042-475E-A25E-C076A2810318}" type="datetimeFigureOut">
              <a:rPr lang="ru-RU" smtClean="0"/>
              <a:pPr/>
              <a:t>12.02.2012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D01274-72B4-4874-B3BF-19E7C28341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FC84FE-C042-475E-A25E-C076A2810318}" type="datetimeFigureOut">
              <a:rPr lang="ru-RU" smtClean="0"/>
              <a:pPr/>
              <a:t>12.02.2012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D01274-72B4-4874-B3BF-19E7C28341D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FC84FE-C042-475E-A25E-C076A2810318}" type="datetimeFigureOut">
              <a:rPr lang="ru-RU" smtClean="0"/>
              <a:pPr/>
              <a:t>12.02.2012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D01274-72B4-4874-B3BF-19E7C28341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FC84FE-C042-475E-A25E-C076A2810318}" type="datetimeFigureOut">
              <a:rPr lang="ru-RU" smtClean="0"/>
              <a:pPr/>
              <a:t>12.02.2012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D01274-72B4-4874-B3BF-19E7C28341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2FC84FE-C042-475E-A25E-C076A2810318}" type="datetimeFigureOut">
              <a:rPr lang="ru-RU" smtClean="0"/>
              <a:pPr/>
              <a:t>12.02.2012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FD01274-72B4-4874-B3BF-19E7C28341D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01" r:id="rId1"/>
    <p:sldLayoutId id="2147484202" r:id="rId2"/>
    <p:sldLayoutId id="2147484203" r:id="rId3"/>
    <p:sldLayoutId id="2147484204" r:id="rId4"/>
    <p:sldLayoutId id="2147484205" r:id="rId5"/>
    <p:sldLayoutId id="2147484206" r:id="rId6"/>
    <p:sldLayoutId id="2147484207" r:id="rId7"/>
    <p:sldLayoutId id="2147484208" r:id="rId8"/>
    <p:sldLayoutId id="2147484209" r:id="rId9"/>
    <p:sldLayoutId id="2147484210" r:id="rId10"/>
    <p:sldLayoutId id="214748421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2376" y="428604"/>
            <a:ext cx="7772400" cy="3006088"/>
          </a:xfrm>
        </p:spPr>
        <p:txBody>
          <a:bodyPr>
            <a:noAutofit/>
          </a:bodyPr>
          <a:lstStyle/>
          <a:p>
            <a:r>
              <a:rPr lang="ru-RU" sz="5400" dirty="0" smtClean="0">
                <a:solidFill>
                  <a:srgbClr val="C00000"/>
                </a:solidFill>
              </a:rPr>
              <a:t>Математическая викторина</a:t>
            </a:r>
            <a:br>
              <a:rPr lang="ru-RU" sz="5400" dirty="0" smtClean="0">
                <a:solidFill>
                  <a:srgbClr val="C00000"/>
                </a:solidFill>
              </a:rPr>
            </a:br>
            <a:r>
              <a:rPr lang="ru-RU" sz="5400" dirty="0" smtClean="0">
                <a:solidFill>
                  <a:srgbClr val="C00000"/>
                </a:solidFill>
              </a:rPr>
              <a:t>«</a:t>
            </a:r>
            <a:r>
              <a:rPr lang="ru-RU" sz="5400" dirty="0" err="1" smtClean="0">
                <a:solidFill>
                  <a:srgbClr val="C00000"/>
                </a:solidFill>
              </a:rPr>
              <a:t>Семерочка</a:t>
            </a:r>
            <a:r>
              <a:rPr lang="ru-RU" sz="5400" dirty="0" smtClean="0">
                <a:solidFill>
                  <a:srgbClr val="C00000"/>
                </a:solidFill>
              </a:rPr>
              <a:t>»</a:t>
            </a:r>
            <a:endParaRPr lang="ru-RU" sz="5400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Конечно, будем учиться доказывать, </a:t>
            </a:r>
          </a:p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 будем так же учиться догадываться.</a:t>
            </a:r>
          </a:p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Д. 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Пойя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55976" y="0"/>
            <a:ext cx="45365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</a:rPr>
              <a:t>Школа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</a:rPr>
              <a:t>при Посольстве </a:t>
            </a:r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</a:rPr>
              <a:t>России в Республике Польша</a:t>
            </a:r>
            <a:endParaRPr lang="ru-RU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52120" y="5733256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</a:rPr>
              <a:t>11 класс</a:t>
            </a:r>
          </a:p>
          <a:p>
            <a:pPr algn="r"/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</a:rPr>
              <a:t>Учитель: Бовин Г.В.</a:t>
            </a:r>
            <a:endParaRPr lang="ru-RU" sz="12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449274"/>
            <a:ext cx="8183880" cy="1051560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rgbClr val="C00000"/>
                </a:solidFill>
              </a:rPr>
              <a:t>Конкурс 1</a:t>
            </a:r>
            <a:br>
              <a:rPr lang="ru-RU" sz="4000" dirty="0" smtClean="0">
                <a:solidFill>
                  <a:srgbClr val="C00000"/>
                </a:solidFill>
              </a:rPr>
            </a:br>
            <a:r>
              <a:rPr lang="ru-RU" sz="4000" dirty="0" smtClean="0">
                <a:solidFill>
                  <a:srgbClr val="C00000"/>
                </a:solidFill>
              </a:rPr>
              <a:t>«Великие математики»</a:t>
            </a: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502920" y="530352"/>
            <a:ext cx="8141046" cy="4113094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642918"/>
            <a:ext cx="2928958" cy="367747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Picture 2" descr="C:\Users\Александр\Documents\Галя в Польше\Пифагор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642918"/>
            <a:ext cx="3285710" cy="364333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571480"/>
            <a:ext cx="2152751" cy="250033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7" name="TextBox 6"/>
          <p:cNvSpPr txBox="1"/>
          <p:nvPr/>
        </p:nvSpPr>
        <p:spPr>
          <a:xfrm>
            <a:off x="785786" y="3286124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К. Гаусс</a:t>
            </a:r>
            <a:endParaRPr lang="ru-RU" dirty="0"/>
          </a:p>
        </p:txBody>
      </p:sp>
      <p:pic>
        <p:nvPicPr>
          <p:cNvPr id="1026" name="Picture 2" descr="C:\Users\Александр\Documents\Галя в Польше\Галу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3214686"/>
            <a:ext cx="2143140" cy="259855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0" name="TextBox 9"/>
          <p:cNvSpPr txBox="1"/>
          <p:nvPr/>
        </p:nvSpPr>
        <p:spPr>
          <a:xfrm>
            <a:off x="7000892" y="6000768"/>
            <a:ext cx="12858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Э. Галуа</a:t>
            </a:r>
            <a:endParaRPr lang="ru-RU" sz="1600" dirty="0"/>
          </a:p>
        </p:txBody>
      </p:sp>
      <p:pic>
        <p:nvPicPr>
          <p:cNvPr id="1027" name="Picture 3" descr="C:\Users\Александр\Documents\Галя в Польше\Декарт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571480"/>
            <a:ext cx="1857388" cy="243909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2" name="TextBox 11"/>
          <p:cNvSpPr txBox="1"/>
          <p:nvPr/>
        </p:nvSpPr>
        <p:spPr>
          <a:xfrm>
            <a:off x="5000628" y="3214686"/>
            <a:ext cx="16430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Р. Декарт</a:t>
            </a:r>
            <a:endParaRPr lang="ru-RU" sz="1600" dirty="0"/>
          </a:p>
        </p:txBody>
      </p:sp>
      <p:pic>
        <p:nvPicPr>
          <p:cNvPr id="1028" name="Picture 4" descr="C:\Users\Александр\Documents\Галя в Польше\ф. Виет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43174" y="3214686"/>
            <a:ext cx="2143140" cy="264179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4" name="TextBox 13"/>
          <p:cNvSpPr txBox="1"/>
          <p:nvPr/>
        </p:nvSpPr>
        <p:spPr>
          <a:xfrm>
            <a:off x="3000364" y="6072206"/>
            <a:ext cx="13573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Ф. Виет</a:t>
            </a:r>
            <a:endParaRPr lang="ru-RU" sz="16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571480"/>
            <a:ext cx="1857388" cy="221457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Рисунок 4" descr="Чебышев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571480"/>
            <a:ext cx="1857388" cy="214314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Рисунок 6" descr="Архимед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3357562"/>
            <a:ext cx="2000264" cy="228601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Рисунок 7" descr="Ломоносов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642918"/>
            <a:ext cx="1785950" cy="207170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Рисунок 8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57422" y="3357562"/>
            <a:ext cx="2071702" cy="235745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0" name="TextBox 9"/>
          <p:cNvSpPr txBox="1"/>
          <p:nvPr/>
        </p:nvSpPr>
        <p:spPr>
          <a:xfrm>
            <a:off x="1142976" y="2866249"/>
            <a:ext cx="1714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Лобачевский Н.И.</a:t>
            </a:r>
            <a:endParaRPr lang="ru-RU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3786182" y="2794811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Чебышев П. Л.</a:t>
            </a:r>
            <a:endParaRPr lang="ru-RU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6500826" y="2794811"/>
            <a:ext cx="1714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М.В. Ломоносов</a:t>
            </a:r>
            <a:endParaRPr lang="ru-RU" sz="1200" dirty="0"/>
          </a:p>
        </p:txBody>
      </p:sp>
      <p:sp>
        <p:nvSpPr>
          <p:cNvPr id="15" name="TextBox 14"/>
          <p:cNvSpPr txBox="1"/>
          <p:nvPr/>
        </p:nvSpPr>
        <p:spPr>
          <a:xfrm>
            <a:off x="2928926" y="5929330"/>
            <a:ext cx="11430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К. Гаусс</a:t>
            </a:r>
            <a:endParaRPr lang="ru-RU" sz="1200" dirty="0"/>
          </a:p>
        </p:txBody>
      </p:sp>
      <p:sp>
        <p:nvSpPr>
          <p:cNvPr id="16" name="TextBox 15"/>
          <p:cNvSpPr txBox="1"/>
          <p:nvPr/>
        </p:nvSpPr>
        <p:spPr>
          <a:xfrm>
            <a:off x="5715008" y="5857892"/>
            <a:ext cx="12858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Архимед</a:t>
            </a:r>
            <a:endParaRPr lang="ru-RU" sz="12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5500702"/>
            <a:ext cx="8183880" cy="1051560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rgbClr val="C00000"/>
                </a:solidFill>
              </a:rPr>
              <a:t>Конкурс 2 «Перевертыши»</a:t>
            </a:r>
            <a:endParaRPr lang="ru-RU" sz="4000" dirty="0">
              <a:solidFill>
                <a:srgbClr val="C0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28794" y="3786190"/>
            <a:ext cx="206375" cy="258763"/>
          </a:xfrm>
          <a:prstGeom prst="rect">
            <a:avLst/>
          </a:prstGeom>
          <a:noFill/>
        </p:spPr>
      </p:pic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0298" y="3786190"/>
            <a:ext cx="168275" cy="244475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500034" y="901843"/>
            <a:ext cx="7643866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Вы должны вернуть первоначальный вид известным формулам, которые перевернуты с точностью до наоборот,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т. е. предлагаются выражения, в которых сумма заменяется разностью, разность — суммой, произведение — частным, частное— произведением, возведение в степень — корнем, корень — степенью, тригонометрические функции —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кофункциями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. Буквенные обозначения и числовые коэффициенты сохранены. В качестве ответа принимается название формулы.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Schoolbook" pitchFamily="18" charset="0"/>
                <a:ea typeface="Century Schoolbook" pitchFamily="18" charset="0"/>
                <a:cs typeface="Century Schoolbook" pitchFamily="18" charset="0"/>
              </a:rPr>
              <a:t>Пример: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Schoolbook" pitchFamily="18" charset="0"/>
                <a:ea typeface="Century Schoolbook" pitchFamily="18" charset="0"/>
                <a:cs typeface="Century Schoolbook" pitchFamily="18" charset="0"/>
              </a:rPr>
              <a:t>         -      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Schoolbook" pitchFamily="18" charset="0"/>
                <a:ea typeface="Century Schoolbook" pitchFamily="18" charset="0"/>
                <a:cs typeface="Century Schoolbook" pitchFamily="18" charset="0"/>
              </a:rPr>
              <a:t>площадь квадрата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715963"/>
            <a:ext cx="38343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Schoolbook" pitchFamily="18" charset="0"/>
                <a:ea typeface="Century Schoolbook" pitchFamily="18" charset="0"/>
                <a:cs typeface="Century Schoolbook" pitchFamily="18" charset="0"/>
              </a:rPr>
              <a:t> 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9604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377836"/>
            <a:ext cx="8183880" cy="1051560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rgbClr val="C00000"/>
                </a:solidFill>
              </a:rPr>
              <a:t>Конкурс 3</a:t>
            </a:r>
            <a:br>
              <a:rPr lang="ru-RU" sz="4000" dirty="0" smtClean="0">
                <a:solidFill>
                  <a:srgbClr val="C00000"/>
                </a:solidFill>
              </a:rPr>
            </a:br>
            <a:r>
              <a:rPr lang="ru-RU" sz="4000" dirty="0" smtClean="0">
                <a:solidFill>
                  <a:srgbClr val="C00000"/>
                </a:solidFill>
              </a:rPr>
              <a:t> «Подсказки»</a:t>
            </a: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357298"/>
            <a:ext cx="8183880" cy="4187952"/>
          </a:xfrm>
        </p:spPr>
        <p:txBody>
          <a:bodyPr>
            <a:normAutofit/>
          </a:bodyPr>
          <a:lstStyle/>
          <a:p>
            <a:pPr marL="539496" indent="-457200">
              <a:lnSpc>
                <a:spcPct val="120000"/>
              </a:lnSpc>
              <a:buNone/>
            </a:pPr>
            <a:r>
              <a:rPr lang="ru-RU" sz="2400" dirty="0" smtClean="0">
                <a:latin typeface="Arial" pitchFamily="34" charset="0"/>
                <a:ea typeface="Calibri" pitchFamily="34" charset="0"/>
                <a:cs typeface="Times New Roman" pitchFamily="18" charset="0"/>
              </a:rPr>
              <a:t>	Первоначально определяли как длину трех ячменных зернышек.</a:t>
            </a:r>
          </a:p>
          <a:p>
            <a:pPr marL="539496" indent="-457200">
              <a:lnSpc>
                <a:spcPct val="120000"/>
              </a:lnSpc>
              <a:buFont typeface="+mj-lt"/>
              <a:buAutoNum type="arabicPeriod"/>
            </a:pPr>
            <a:r>
              <a:rPr lang="ru-RU" sz="2400" dirty="0" smtClean="0">
                <a:latin typeface="Arial" pitchFamily="34" charset="0"/>
                <a:ea typeface="Calibri" pitchFamily="34" charset="0"/>
                <a:cs typeface="Times New Roman" pitchFamily="18" charset="0"/>
              </a:rPr>
              <a:t>Означает первую фалангу большого пальца рук.</a:t>
            </a:r>
          </a:p>
          <a:p>
            <a:pPr marL="539496" indent="-457200">
              <a:lnSpc>
                <a:spcPct val="120000"/>
              </a:lnSpc>
              <a:buFont typeface="+mj-lt"/>
              <a:buAutoNum type="arabicPeriod"/>
            </a:pPr>
            <a:r>
              <a:rPr lang="ru-RU" sz="2400" dirty="0" smtClean="0">
                <a:latin typeface="Arial" pitchFamily="34" charset="0"/>
                <a:ea typeface="Calibri" pitchFamily="34" charset="0"/>
                <a:cs typeface="Times New Roman" pitchFamily="18" charset="0"/>
              </a:rPr>
              <a:t>Одна из основных английских мер длины.</a:t>
            </a:r>
          </a:p>
          <a:p>
            <a:pPr marL="539496" indent="-457200">
              <a:lnSpc>
                <a:spcPct val="120000"/>
              </a:lnSpc>
              <a:buFont typeface="+mj-lt"/>
              <a:buAutoNum type="arabicPeriod"/>
            </a:pPr>
            <a:r>
              <a:rPr lang="ru-RU" sz="2400" dirty="0" smtClean="0">
                <a:latin typeface="Arial" pitchFamily="34" charset="0"/>
                <a:ea typeface="Calibri" pitchFamily="34" charset="0"/>
                <a:cs typeface="Times New Roman" pitchFamily="18" charset="0"/>
              </a:rPr>
              <a:t>Равна 25,4 мм.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539496" indent="-457200">
              <a:lnSpc>
                <a:spcPct val="120000"/>
              </a:lnSpc>
              <a:buFont typeface="+mj-lt"/>
              <a:buAutoNum type="arabicPeriod"/>
            </a:pPr>
            <a:r>
              <a:rPr lang="ru-RU" sz="2400" dirty="0" smtClean="0">
                <a:latin typeface="Arial" pitchFamily="34" charset="0"/>
                <a:ea typeface="Calibri" pitchFamily="34" charset="0"/>
                <a:cs typeface="Times New Roman" pitchFamily="18" charset="0"/>
              </a:rPr>
              <a:t>Имя одной из героинь сказок Андерсена произошло от названия   этой меры длины.</a:t>
            </a:r>
          </a:p>
          <a:p>
            <a:pPr marL="1440180" lvl="4" indent="-342900">
              <a:lnSpc>
                <a:spcPct val="120000"/>
              </a:lnSpc>
              <a:buNone/>
            </a:pPr>
            <a:r>
              <a:rPr lang="ru-RU" sz="2400" i="1" dirty="0" smtClean="0">
                <a:latin typeface="Century Schoolbook" pitchFamily="18" charset="0"/>
                <a:ea typeface="Century Schoolbook" pitchFamily="18" charset="0"/>
                <a:cs typeface="Century Schoolbook" pitchFamily="18" charset="0"/>
              </a:rPr>
              <a:t>Ответ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: дюйм.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lvl="4"/>
            <a:endParaRPr lang="ru-RU" dirty="0" smtClean="0"/>
          </a:p>
          <a:p>
            <a:pPr lvl="4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857224" y="571480"/>
            <a:ext cx="7643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4"/>
            <a:r>
              <a:rPr lang="ru-RU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Times New Roman" pitchFamily="18" charset="0"/>
              </a:rPr>
              <a:t>Единица измерения длины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5429264"/>
            <a:ext cx="8183880" cy="1051560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rgbClr val="C00000"/>
                </a:solidFill>
              </a:rPr>
              <a:t>Конкурс 3 </a:t>
            </a:r>
            <a:br>
              <a:rPr lang="ru-RU" sz="4000" dirty="0" smtClean="0">
                <a:solidFill>
                  <a:srgbClr val="C00000"/>
                </a:solidFill>
              </a:rPr>
            </a:br>
            <a:r>
              <a:rPr lang="ru-RU" sz="4000" dirty="0" smtClean="0">
                <a:solidFill>
                  <a:srgbClr val="C00000"/>
                </a:solidFill>
              </a:rPr>
              <a:t>«Подсказки»</a:t>
            </a: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357298"/>
            <a:ext cx="8183880" cy="4187952"/>
          </a:xfrm>
        </p:spPr>
        <p:txBody>
          <a:bodyPr>
            <a:normAutofit/>
          </a:bodyPr>
          <a:lstStyle/>
          <a:p>
            <a:pPr marL="457200" lvl="0" indent="-457200">
              <a:buNone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	Это есть у правильного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n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-угольника. Может быть внутри и вне фигуры.</a:t>
            </a:r>
            <a:endParaRPr lang="ru-RU" sz="2400" dirty="0" smtClean="0"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400" dirty="0" smtClean="0">
                <a:latin typeface="Arial" pitchFamily="34" charset="0"/>
                <a:ea typeface="Calibri" pitchFamily="34" charset="0"/>
                <a:cs typeface="Times New Roman" pitchFamily="18" charset="0"/>
              </a:rPr>
              <a:t>Их не может быть меньше двух.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ru-RU" sz="2400" dirty="0" smtClean="0">
                <a:latin typeface="Arial" pitchFamily="34" charset="0"/>
                <a:ea typeface="Calibri" pitchFamily="34" charset="0"/>
                <a:cs typeface="Times New Roman" pitchFamily="18" charset="0"/>
              </a:rPr>
              <a:t>Может использоваться для нахождения площади.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400" dirty="0" smtClean="0">
                <a:latin typeface="Arial" pitchFamily="34" charset="0"/>
                <a:ea typeface="Calibri" pitchFamily="34" charset="0"/>
                <a:cs typeface="Times New Roman" pitchFamily="18" charset="0"/>
              </a:rPr>
              <a:t>Может являться осью симметрии.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 smtClean="0">
                <a:latin typeface="Arial" pitchFamily="34" charset="0"/>
                <a:ea typeface="Calibri" pitchFamily="34" charset="0"/>
                <a:cs typeface="Times New Roman" pitchFamily="18" charset="0"/>
              </a:rPr>
              <a:t>У параллелограмма пересекаются и точкой пересечения делятся пополам.</a:t>
            </a:r>
          </a:p>
          <a:p>
            <a:pPr lvl="0">
              <a:buNone/>
            </a:pPr>
            <a:r>
              <a:rPr lang="ru-RU" sz="2400" i="1" dirty="0" smtClean="0">
                <a:latin typeface="Century Schoolbook" pitchFamily="18" charset="0"/>
                <a:ea typeface="Century Schoolbook" pitchFamily="18" charset="0"/>
                <a:cs typeface="Century Schoolbook" pitchFamily="18" charset="0"/>
              </a:rPr>
              <a:t>Ответ: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диагональ.</a:t>
            </a:r>
          </a:p>
          <a:p>
            <a:endParaRPr lang="ru-RU" dirty="0" smtClean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479425" algn="l"/>
              </a:tabLst>
            </a:pPr>
            <a:endParaRPr lang="ru-RU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ru-RU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85786" y="571480"/>
            <a:ext cx="7572428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Times New Roman" pitchFamily="18" charset="0"/>
              </a:rPr>
              <a:t>Этого нет у окружности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500702"/>
            <a:ext cx="8183880" cy="1051560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rgbClr val="C00000"/>
                </a:solidFill>
              </a:rPr>
              <a:t>Конкурс 3 </a:t>
            </a:r>
            <a:br>
              <a:rPr lang="ru-RU" sz="4000" dirty="0" smtClean="0">
                <a:solidFill>
                  <a:srgbClr val="C00000"/>
                </a:solidFill>
              </a:rPr>
            </a:br>
            <a:r>
              <a:rPr lang="ru-RU" sz="4000" dirty="0" smtClean="0">
                <a:solidFill>
                  <a:srgbClr val="C00000"/>
                </a:solidFill>
              </a:rPr>
              <a:t>«Подсказки»</a:t>
            </a: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500174"/>
            <a:ext cx="8183880" cy="2714644"/>
          </a:xfrm>
        </p:spPr>
        <p:txBody>
          <a:bodyPr>
            <a:noAutofit/>
          </a:bodyPr>
          <a:lstStyle/>
          <a:p>
            <a:pPr marL="514350" indent="-360000">
              <a:lnSpc>
                <a:spcPct val="130000"/>
              </a:lnSpc>
              <a:buNone/>
            </a:pPr>
            <a:r>
              <a:rPr lang="ru-RU" sz="2000" dirty="0" smtClean="0"/>
              <a:t>	Область определения — множество    действительных чисел.</a:t>
            </a:r>
          </a:p>
          <a:p>
            <a:pPr marL="514350" indent="-360000">
              <a:lnSpc>
                <a:spcPct val="130000"/>
              </a:lnSpc>
              <a:buFont typeface="+mj-lt"/>
              <a:buAutoNum type="arabicPeriod"/>
            </a:pPr>
            <a:r>
              <a:rPr lang="ru-RU" sz="2000" dirty="0" smtClean="0"/>
              <a:t>Область значений — множество действительных чисел.</a:t>
            </a:r>
          </a:p>
          <a:p>
            <a:pPr marL="514350" indent="-360000">
              <a:lnSpc>
                <a:spcPct val="130000"/>
              </a:lnSpc>
              <a:buFont typeface="+mj-lt"/>
              <a:buAutoNum type="arabicPeriod"/>
            </a:pPr>
            <a:r>
              <a:rPr lang="ru-RU" sz="2000" dirty="0" smtClean="0"/>
              <a:t>Для построения графика достаточно двух точек.</a:t>
            </a:r>
          </a:p>
          <a:p>
            <a:pPr marL="514350" indent="-360000">
              <a:lnSpc>
                <a:spcPct val="130000"/>
              </a:lnSpc>
              <a:buFont typeface="+mj-lt"/>
              <a:buAutoNum type="arabicPeriod"/>
            </a:pPr>
            <a:r>
              <a:rPr lang="ru-RU" sz="2000" dirty="0" smtClean="0"/>
              <a:t>Графиком является прямая.</a:t>
            </a:r>
          </a:p>
          <a:p>
            <a:pPr marL="514350" indent="-360000">
              <a:lnSpc>
                <a:spcPct val="130000"/>
              </a:lnSpc>
              <a:buFont typeface="+mj-lt"/>
              <a:buAutoNum type="arabicPeriod"/>
            </a:pPr>
            <a:r>
              <a:rPr lang="ru-RU" sz="2000" dirty="0" smtClean="0"/>
              <a:t>Функция задается формулой</a:t>
            </a:r>
            <a:r>
              <a:rPr lang="ru-RU" sz="2000" i="1" dirty="0" smtClean="0"/>
              <a:t> у = </a:t>
            </a:r>
            <a:r>
              <a:rPr lang="en-US" sz="2000" i="1" dirty="0" err="1" smtClean="0"/>
              <a:t>kx</a:t>
            </a:r>
            <a:r>
              <a:rPr lang="ru-RU" sz="2000" i="1" dirty="0" smtClean="0"/>
              <a:t> + Ь.</a:t>
            </a:r>
          </a:p>
          <a:p>
            <a:pPr lvl="0">
              <a:lnSpc>
                <a:spcPct val="130000"/>
              </a:lnSpc>
              <a:buNone/>
            </a:pPr>
            <a:r>
              <a:rPr lang="ru-RU" sz="2000" i="1" dirty="0" smtClean="0"/>
              <a:t>Ответ: линейная функция</a:t>
            </a:r>
            <a:endParaRPr lang="ru-RU" sz="20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928662" y="1357298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714348" y="571480"/>
            <a:ext cx="4572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Функция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520712"/>
            <a:ext cx="8183880" cy="1051560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chemeClr val="accent2"/>
                </a:solidFill>
              </a:rPr>
              <a:t>Конкурс 3 </a:t>
            </a:r>
            <a:br>
              <a:rPr lang="ru-RU" sz="4000" dirty="0" smtClean="0">
                <a:solidFill>
                  <a:schemeClr val="accent2"/>
                </a:solidFill>
              </a:rPr>
            </a:br>
            <a:r>
              <a:rPr lang="ru-RU" sz="4000" dirty="0" smtClean="0">
                <a:solidFill>
                  <a:schemeClr val="accent2"/>
                </a:solidFill>
              </a:rPr>
              <a:t>«Подсказки»</a:t>
            </a:r>
            <a:endParaRPr lang="ru-RU" sz="4000" dirty="0">
              <a:solidFill>
                <a:schemeClr val="accent2"/>
              </a:solidFill>
            </a:endParaRPr>
          </a:p>
        </p:txBody>
      </p:sp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857224" y="1357298"/>
            <a:ext cx="7572396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51435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	Современник Птолемея I, который царствовал с 306 по 283 г. до н. э.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51435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Последователь древнегреческого философа Платона.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51435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Его великий труд называется «Начала».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51435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Его именем назван способ нахождения НОД дв</a:t>
            </a:r>
            <a:r>
              <a:rPr lang="ru-RU" sz="2400" dirty="0" smtClean="0">
                <a:latin typeface="Arial" pitchFamily="34" charset="0"/>
                <a:ea typeface="Calibri" pitchFamily="34" charset="0"/>
                <a:cs typeface="Times New Roman" pitchFamily="18" charset="0"/>
              </a:rPr>
              <a:t>узначных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 целых чисел.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51435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Геометрия на плоскости называется его геометрией.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Schoolbook" pitchFamily="18" charset="0"/>
                <a:ea typeface="Century Schoolbook" pitchFamily="18" charset="0"/>
                <a:cs typeface="Century Schoolbook" pitchFamily="18" charset="0"/>
              </a:rPr>
              <a:t>Ответ: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Евклид.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7224" y="571480"/>
            <a:ext cx="76438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Times New Roman" pitchFamily="18" charset="0"/>
              </a:rPr>
              <a:t>Ученый-математик</a:t>
            </a:r>
            <a:endParaRPr lang="ru-RU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86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86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86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86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520712"/>
            <a:ext cx="8183880" cy="1051560"/>
          </a:xfrm>
        </p:spPr>
        <p:txBody>
          <a:bodyPr>
            <a:noAutofit/>
          </a:bodyPr>
          <a:lstStyle/>
          <a:p>
            <a:pPr algn="ctr"/>
            <a:r>
              <a:rPr lang="ru-RU" sz="4800" dirty="0" smtClean="0">
                <a:solidFill>
                  <a:schemeClr val="accent2"/>
                </a:solidFill>
              </a:rPr>
              <a:t>Конкурс 4 «Переводчики»</a:t>
            </a:r>
            <a:endParaRPr lang="ru-RU" sz="4800" dirty="0">
              <a:solidFill>
                <a:schemeClr val="accent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785794"/>
            <a:ext cx="8183880" cy="4187952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ru-RU" dirty="0" smtClean="0"/>
              <a:t>Землемерие 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Сосновая шишка («</a:t>
            </a:r>
            <a:r>
              <a:rPr lang="ru-RU" dirty="0" err="1" smtClean="0"/>
              <a:t>конос</a:t>
            </a:r>
            <a:r>
              <a:rPr lang="ru-RU" dirty="0" smtClean="0"/>
              <a:t>»)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Валик («</a:t>
            </a:r>
            <a:r>
              <a:rPr lang="ru-RU" dirty="0" err="1" smtClean="0"/>
              <a:t>цилиндрус</a:t>
            </a:r>
            <a:r>
              <a:rPr lang="ru-RU" dirty="0" smtClean="0"/>
              <a:t>») 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Мяч («</a:t>
            </a:r>
            <a:r>
              <a:rPr lang="ru-RU" dirty="0" err="1" smtClean="0"/>
              <a:t>сфайра</a:t>
            </a:r>
            <a:r>
              <a:rPr lang="ru-RU" dirty="0" smtClean="0"/>
              <a:t>») 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Бубен («</a:t>
            </a:r>
            <a:r>
              <a:rPr lang="ru-RU" dirty="0" err="1" smtClean="0"/>
              <a:t>ромбос</a:t>
            </a:r>
            <a:r>
              <a:rPr lang="ru-RU" dirty="0" smtClean="0"/>
              <a:t>») 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Воздушный, несущий 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Измерение вокруг («пери»)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Струна, стягивающая что-то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Рядом идущий («пара», «</a:t>
            </a:r>
            <a:r>
              <a:rPr lang="ru-RU" dirty="0" err="1" smtClean="0"/>
              <a:t>аллелос</a:t>
            </a:r>
            <a:r>
              <a:rPr lang="ru-RU" dirty="0" smtClean="0"/>
              <a:t>»)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Отвесный («</a:t>
            </a:r>
            <a:r>
              <a:rPr lang="ru-RU" dirty="0" err="1" smtClean="0"/>
              <a:t>пендере</a:t>
            </a:r>
            <a:r>
              <a:rPr lang="ru-RU" dirty="0" smtClean="0"/>
              <a:t>» – висеть, «пер»-верх)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520712"/>
            <a:ext cx="8183880" cy="1051560"/>
          </a:xfrm>
        </p:spPr>
        <p:txBody>
          <a:bodyPr>
            <a:noAutofit/>
          </a:bodyPr>
          <a:lstStyle/>
          <a:p>
            <a:pPr algn="ctr"/>
            <a:r>
              <a:rPr lang="ru-RU" sz="4800" dirty="0" smtClean="0">
                <a:solidFill>
                  <a:schemeClr val="accent2"/>
                </a:solidFill>
              </a:rPr>
              <a:t>Конкурс 4 «переводчики»</a:t>
            </a:r>
            <a:endParaRPr lang="ru-RU" sz="4800" dirty="0">
              <a:solidFill>
                <a:schemeClr val="accent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785794"/>
            <a:ext cx="8183880" cy="4187952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ru-RU" dirty="0" smtClean="0"/>
              <a:t>Землемерие – </a:t>
            </a:r>
            <a:r>
              <a:rPr lang="ru-RU" dirty="0" smtClean="0">
                <a:solidFill>
                  <a:srgbClr val="00B050"/>
                </a:solidFill>
              </a:rPr>
              <a:t>геометрия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Сосновая шишка («</a:t>
            </a:r>
            <a:r>
              <a:rPr lang="ru-RU" dirty="0" err="1" smtClean="0"/>
              <a:t>конос</a:t>
            </a:r>
            <a:r>
              <a:rPr lang="ru-RU" dirty="0" smtClean="0"/>
              <a:t>») – </a:t>
            </a:r>
            <a:r>
              <a:rPr lang="ru-RU" dirty="0" smtClean="0">
                <a:solidFill>
                  <a:srgbClr val="00B050"/>
                </a:solidFill>
              </a:rPr>
              <a:t>конус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Валик («</a:t>
            </a:r>
            <a:r>
              <a:rPr lang="ru-RU" dirty="0" err="1" smtClean="0"/>
              <a:t>цилиндрус</a:t>
            </a:r>
            <a:r>
              <a:rPr lang="ru-RU" dirty="0" smtClean="0"/>
              <a:t>») – </a:t>
            </a:r>
            <a:r>
              <a:rPr lang="ru-RU" dirty="0" smtClean="0">
                <a:solidFill>
                  <a:srgbClr val="00B050"/>
                </a:solidFill>
              </a:rPr>
              <a:t>цилиндр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Мяч («</a:t>
            </a:r>
            <a:r>
              <a:rPr lang="ru-RU" dirty="0" err="1" smtClean="0"/>
              <a:t>сфайра</a:t>
            </a:r>
            <a:r>
              <a:rPr lang="ru-RU" dirty="0" smtClean="0"/>
              <a:t>») – </a:t>
            </a:r>
            <a:r>
              <a:rPr lang="ru-RU" dirty="0" smtClean="0">
                <a:solidFill>
                  <a:srgbClr val="00B050"/>
                </a:solidFill>
              </a:rPr>
              <a:t>сфера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Бубен («</a:t>
            </a:r>
            <a:r>
              <a:rPr lang="ru-RU" dirty="0" err="1" smtClean="0"/>
              <a:t>ромбос</a:t>
            </a:r>
            <a:r>
              <a:rPr lang="ru-RU" dirty="0" smtClean="0"/>
              <a:t>») – </a:t>
            </a:r>
            <a:r>
              <a:rPr lang="ru-RU" dirty="0" smtClean="0">
                <a:solidFill>
                  <a:srgbClr val="00B050"/>
                </a:solidFill>
              </a:rPr>
              <a:t>ромб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Воздушный, несущий – </a:t>
            </a:r>
            <a:r>
              <a:rPr lang="ru-RU" dirty="0" smtClean="0">
                <a:solidFill>
                  <a:srgbClr val="00B050"/>
                </a:solidFill>
              </a:rPr>
              <a:t>вектор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Измерение вокруг («пери») – </a:t>
            </a:r>
            <a:r>
              <a:rPr lang="ru-RU" dirty="0" smtClean="0">
                <a:solidFill>
                  <a:srgbClr val="00B050"/>
                </a:solidFill>
              </a:rPr>
              <a:t>периметр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Струна, стягивающая что-то – </a:t>
            </a:r>
            <a:r>
              <a:rPr lang="ru-RU" dirty="0" smtClean="0">
                <a:solidFill>
                  <a:srgbClr val="00B050"/>
                </a:solidFill>
              </a:rPr>
              <a:t>хорда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Рядом идущий («пара», «</a:t>
            </a:r>
            <a:r>
              <a:rPr lang="ru-RU" dirty="0" err="1" smtClean="0"/>
              <a:t>аллелос</a:t>
            </a:r>
            <a:r>
              <a:rPr lang="ru-RU" dirty="0" smtClean="0"/>
              <a:t>»)-							</a:t>
            </a:r>
            <a:r>
              <a:rPr lang="ru-RU" dirty="0" smtClean="0">
                <a:solidFill>
                  <a:srgbClr val="00B050"/>
                </a:solidFill>
              </a:rPr>
              <a:t>параллельность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Отвесный («</a:t>
            </a:r>
            <a:r>
              <a:rPr lang="ru-RU" dirty="0" err="1" smtClean="0"/>
              <a:t>пендере</a:t>
            </a:r>
            <a:r>
              <a:rPr lang="ru-RU" dirty="0" smtClean="0"/>
              <a:t>» – висеть, «пер»-</a:t>
            </a:r>
            <a:r>
              <a:rPr lang="ru-RU" smtClean="0"/>
              <a:t>верх)-					</a:t>
            </a:r>
            <a:r>
              <a:rPr lang="ru-RU" smtClean="0">
                <a:solidFill>
                  <a:srgbClr val="00B050"/>
                </a:solidFill>
              </a:rPr>
              <a:t>перпендикуляр</a:t>
            </a:r>
            <a:endParaRPr lang="ru-RU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466298"/>
            <a:ext cx="8183880" cy="2034536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rgbClr val="C00000"/>
                </a:solidFill>
              </a:rPr>
              <a:t>Конкурс 5</a:t>
            </a:r>
            <a:br>
              <a:rPr lang="ru-RU" sz="4000" dirty="0" smtClean="0">
                <a:solidFill>
                  <a:srgbClr val="C00000"/>
                </a:solidFill>
              </a:rPr>
            </a:br>
            <a:r>
              <a:rPr lang="ru-RU" sz="4000" dirty="0" smtClean="0">
                <a:solidFill>
                  <a:srgbClr val="C00000"/>
                </a:solidFill>
              </a:rPr>
              <a:t>«Буквоеды»</a:t>
            </a: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 ОР+ТАНК</a:t>
            </a:r>
          </a:p>
          <a:p>
            <a:r>
              <a:rPr lang="ru-RU" dirty="0" smtClean="0"/>
              <a:t>2. СКАЛЬП+А</a:t>
            </a:r>
          </a:p>
          <a:p>
            <a:r>
              <a:rPr lang="ru-RU" dirty="0" smtClean="0"/>
              <a:t>3.КИЙ+ЧЕЛО+БАС+В</a:t>
            </a:r>
          </a:p>
          <a:p>
            <a:r>
              <a:rPr lang="ru-RU" dirty="0" smtClean="0"/>
              <a:t>4. ХИМЕРА+Д</a:t>
            </a:r>
          </a:p>
          <a:p>
            <a:r>
              <a:rPr lang="ru-RU" dirty="0" smtClean="0"/>
              <a:t>5. ОДИН+ФАТ</a:t>
            </a:r>
            <a:endParaRPr lang="ru-RU" dirty="0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449274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rgbClr val="C00000"/>
                </a:solidFill>
              </a:rPr>
              <a:t>С.В. Ковалевская</a:t>
            </a:r>
            <a:endParaRPr lang="ru-RU" sz="4000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Александр\Pictures\image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642918"/>
            <a:ext cx="3429023" cy="486994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449274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rgbClr val="C00000"/>
                </a:solidFill>
              </a:rPr>
              <a:t>Архимед</a:t>
            </a:r>
            <a:endParaRPr lang="ru-RU" sz="4000" dirty="0">
              <a:solidFill>
                <a:srgbClr val="C00000"/>
              </a:solidFill>
            </a:endParaRPr>
          </a:p>
        </p:txBody>
      </p:sp>
      <p:pic>
        <p:nvPicPr>
          <p:cNvPr id="4098" name="Picture 2" descr="C:\Users\Александр\Documents\Галя в Польше\Архимед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714356"/>
            <a:ext cx="3885629" cy="436216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>
                <a:solidFill>
                  <a:srgbClr val="C00000"/>
                </a:solidFill>
              </a:rPr>
              <a:t>Финал</a:t>
            </a:r>
            <a:endParaRPr lang="ru-RU" sz="54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000240"/>
            <a:ext cx="7786742" cy="2687754"/>
          </a:xfrm>
        </p:spPr>
        <p:txBody>
          <a:bodyPr>
            <a:normAutofit/>
          </a:bodyPr>
          <a:lstStyle/>
          <a:p>
            <a:pPr algn="ctr"/>
            <a:r>
              <a:rPr lang="ru-RU" sz="7900" dirty="0" smtClean="0"/>
              <a:t>Арифметика</a:t>
            </a:r>
            <a:endParaRPr lang="ru-RU" sz="7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707</TotalTime>
  <Words>295</Words>
  <Application>Microsoft Office PowerPoint</Application>
  <PresentationFormat>Экран (4:3)</PresentationFormat>
  <Paragraphs>89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Аспект</vt:lpstr>
      <vt:lpstr>Математическая викторина «Семерочка»</vt:lpstr>
      <vt:lpstr>Конкурс 1 «Великие математики»</vt:lpstr>
      <vt:lpstr>Слайд 3</vt:lpstr>
      <vt:lpstr>Слайд 4</vt:lpstr>
      <vt:lpstr>Конкурс 2 «Перевертыши»</vt:lpstr>
      <vt:lpstr>Конкурс 3  «Подсказки»</vt:lpstr>
      <vt:lpstr>Конкурс 3  «Подсказки»</vt:lpstr>
      <vt:lpstr>Конкурс 3  «Подсказки»</vt:lpstr>
      <vt:lpstr>Конкурс 3  «Подсказки»</vt:lpstr>
      <vt:lpstr>Конкурс 4 «Переводчики»</vt:lpstr>
      <vt:lpstr>Конкурс 4 «переводчики»</vt:lpstr>
      <vt:lpstr>Конкурс 5 «Буквоеды»</vt:lpstr>
      <vt:lpstr>С.В. Ковалевская</vt:lpstr>
      <vt:lpstr>Архимед</vt:lpstr>
      <vt:lpstr>Финал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Интеллектуальный конкурс «Семерочка»</dc:title>
  <dc:creator>Александр</dc:creator>
  <cp:lastModifiedBy>adm</cp:lastModifiedBy>
  <cp:revision>93</cp:revision>
  <dcterms:created xsi:type="dcterms:W3CDTF">2011-11-30T17:44:15Z</dcterms:created>
  <dcterms:modified xsi:type="dcterms:W3CDTF">2012-02-12T15:35:49Z</dcterms:modified>
</cp:coreProperties>
</file>