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398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1078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355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07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826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729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401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606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17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804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890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2A1E9-E815-4CEB-BC54-B4944F73CF57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96B29-7063-4BC1-83A7-73943053DE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13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5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0" Type="http://schemas.openxmlformats.org/officeDocument/2006/relationships/image" Target="../media/image15.png"/><Relationship Id="rId4" Type="http://schemas.openxmlformats.org/officeDocument/2006/relationships/image" Target="../media/image27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50.jpe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jpe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78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6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0.png"/><Relationship Id="rId10" Type="http://schemas.openxmlformats.org/officeDocument/2006/relationships/image" Target="../media/image76.png"/><Relationship Id="rId4" Type="http://schemas.openxmlformats.org/officeDocument/2006/relationships/image" Target="../media/image70.jpeg"/><Relationship Id="rId9" Type="http://schemas.openxmlformats.org/officeDocument/2006/relationships/image" Target="../media/image75.png"/><Relationship Id="rId14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jpeg"/><Relationship Id="rId9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ownloads\pngwing.com (91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90" t="17659" r="25152" b="16782"/>
          <a:stretch/>
        </p:blipFill>
        <p:spPr bwMode="auto">
          <a:xfrm>
            <a:off x="-94595" y="-176269"/>
            <a:ext cx="12566723" cy="754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7"/>
          <p:cNvSpPr txBox="1">
            <a:spLocks/>
          </p:cNvSpPr>
          <p:nvPr/>
        </p:nvSpPr>
        <p:spPr>
          <a:xfrm>
            <a:off x="838200" y="5530850"/>
            <a:ext cx="10515600" cy="122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67508" y="156669"/>
            <a:ext cx="88569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ru-RU" sz="1400" b="1" dirty="0">
              <a:solidFill>
                <a:srgbClr val="C00000"/>
              </a:solidFill>
              <a:latin typeface="+mn-lt"/>
              <a:ea typeface="Cambria"/>
              <a:cs typeface="Times New Roman"/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C00000"/>
                </a:solidFill>
                <a:latin typeface="+mn-lt"/>
                <a:ea typeface="Cambria"/>
                <a:cs typeface="Times New Roman"/>
              </a:rPr>
              <a:t>Общеобразовательная школа при Посольстве России в Греции</a:t>
            </a:r>
          </a:p>
          <a:p>
            <a:pPr lvl="0" algn="ctr">
              <a:defRPr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Cambria"/>
              <a:ea typeface="Cambria"/>
              <a:cs typeface="Times New Roman"/>
            </a:endParaRPr>
          </a:p>
          <a:p>
            <a:pPr lvl="0" algn="ctr">
              <a:defRPr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Cambria"/>
                <a:ea typeface="Cambria"/>
                <a:cs typeface="Times New Roman"/>
              </a:rPr>
              <a:t>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"/>
                <a:cs typeface="Times New Roman"/>
              </a:rPr>
              <a:t>Конкурсная работа </a:t>
            </a:r>
          </a:p>
          <a:p>
            <a:pPr lvl="0" algn="ctr">
              <a:defRPr/>
            </a:pPr>
            <a:r>
              <a:rPr lang="ru-RU" sz="1400" b="1" i="1" dirty="0">
                <a:solidFill>
                  <a:srgbClr val="FF0000"/>
                </a:solidFill>
                <a:latin typeface="+mn-lt"/>
                <a:ea typeface="Cambria"/>
                <a:cs typeface="Times New Roman"/>
              </a:rPr>
              <a:t>«</a:t>
            </a:r>
            <a:r>
              <a:rPr lang="ru-RU" sz="1400" b="1" i="1" dirty="0">
                <a:solidFill>
                  <a:srgbClr val="FF0000"/>
                </a:solidFill>
                <a:ea typeface="Cambria"/>
                <a:cs typeface="Times New Roman"/>
              </a:rPr>
              <a:t>Я, ты, он, она – вместе целая семья! </a:t>
            </a:r>
            <a:r>
              <a:rPr lang="ru-RU" sz="1400" b="1" i="1" dirty="0">
                <a:solidFill>
                  <a:srgbClr val="FF0000"/>
                </a:solidFill>
                <a:latin typeface="+mn-lt"/>
                <a:ea typeface="Cambria"/>
                <a:cs typeface="Times New Roman"/>
              </a:rPr>
              <a:t>»</a:t>
            </a:r>
          </a:p>
          <a:p>
            <a:pPr lvl="0" algn="ctr">
              <a:defRPr/>
            </a:pP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"/>
                <a:cs typeface="Times New Roman"/>
              </a:rPr>
              <a:t>        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"/>
                <a:cs typeface="Times New Roman"/>
              </a:rPr>
              <a:t>в рамках проведения конкурса сетевых проектов образовательных школ при загранучреждениях </a:t>
            </a:r>
          </a:p>
          <a:p>
            <a:pPr lvl="0" algn="ctr"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"/>
                <a:cs typeface="Times New Roman"/>
              </a:rPr>
              <a:t>МИД России «Обучаясь-творим» в 2024-2025 учебном году в номинации </a:t>
            </a:r>
          </a:p>
          <a:p>
            <a:pPr lvl="0" algn="ctr"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"/>
                <a:cs typeface="Times New Roman"/>
              </a:rPr>
              <a:t>«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a typeface="Cambria"/>
                <a:cs typeface="Times New Roman"/>
              </a:rPr>
              <a:t>И опыт, сын ошибок трудных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Cambria"/>
                <a:cs typeface="Times New Roman"/>
              </a:rPr>
              <a:t>»</a:t>
            </a:r>
          </a:p>
        </p:txBody>
      </p:sp>
      <p:sp>
        <p:nvSpPr>
          <p:cNvPr id="11" name="Подзаголовок 1"/>
          <p:cNvSpPr txBox="1">
            <a:spLocks/>
          </p:cNvSpPr>
          <p:nvPr/>
        </p:nvSpPr>
        <p:spPr>
          <a:xfrm>
            <a:off x="1274295" y="1972551"/>
            <a:ext cx="9643409" cy="464896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ru-RU" sz="2800" b="1" dirty="0">
              <a:solidFill>
                <a:srgbClr val="FF0000"/>
              </a:solidFill>
              <a:ea typeface="Cambria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sz="2400" b="1" dirty="0">
                <a:solidFill>
                  <a:srgbClr val="FF0000"/>
                </a:solidFill>
                <a:ea typeface="Cambria"/>
                <a:cs typeface="Times New Roman"/>
              </a:rPr>
              <a:t>«Готовим классическую пиццу»</a:t>
            </a:r>
          </a:p>
          <a:p>
            <a:pPr marL="0" indent="0" algn="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Авторы работы</a:t>
            </a:r>
            <a:r>
              <a:rPr lang="en-US" alt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:</a:t>
            </a:r>
          </a:p>
          <a:p>
            <a:pPr marL="0" indent="0" algn="r">
              <a:buNone/>
              <a:defRPr/>
            </a:pPr>
            <a:r>
              <a:rPr lang="ru-RU" alt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Абаев </a:t>
            </a:r>
            <a:r>
              <a:rPr lang="ru-RU" altLang="ru-RU" sz="1400" b="1" dirty="0" smtClean="0">
                <a:solidFill>
                  <a:srgbClr val="C00000"/>
                </a:solidFill>
                <a:ea typeface="Cambria"/>
                <a:cs typeface="Times New Roman"/>
              </a:rPr>
              <a:t>Максим,</a:t>
            </a:r>
            <a:r>
              <a:rPr lang="ru-RU" alt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ea typeface="Cambria"/>
                <a:cs typeface="Times New Roman"/>
              </a:rPr>
              <a:t>обучающийся </a:t>
            </a: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2 класса</a:t>
            </a:r>
          </a:p>
          <a:p>
            <a:pPr marL="0" indent="0" algn="r">
              <a:buNone/>
              <a:defRPr/>
            </a:pPr>
            <a:r>
              <a:rPr lang="ru-RU" altLang="en-US" sz="1400" b="1" dirty="0">
                <a:solidFill>
                  <a:srgbClr val="C00000"/>
                </a:solidFill>
                <a:ea typeface="Cambria"/>
                <a:cs typeface="Times New Roman"/>
              </a:rPr>
              <a:t>о</a:t>
            </a: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бщеобразовательной школы</a:t>
            </a:r>
          </a:p>
          <a:p>
            <a:pPr marL="0" indent="0" algn="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 при Посольстве России в </a:t>
            </a:r>
            <a:r>
              <a:rPr lang="ru-RU" sz="1400" b="1" dirty="0" smtClean="0">
                <a:solidFill>
                  <a:srgbClr val="C00000"/>
                </a:solidFill>
                <a:ea typeface="Cambria"/>
                <a:cs typeface="Times New Roman"/>
              </a:rPr>
              <a:t>Греции,</a:t>
            </a:r>
          </a:p>
          <a:p>
            <a:pPr marL="0" indent="0" algn="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Савельева Мария Николаевна – мама ученика</a:t>
            </a:r>
            <a:r>
              <a:rPr lang="ru-RU" sz="1400" b="1" dirty="0" smtClean="0">
                <a:solidFill>
                  <a:srgbClr val="C00000"/>
                </a:solidFill>
                <a:ea typeface="Cambria"/>
                <a:cs typeface="Times New Roman"/>
              </a:rPr>
              <a:t>;</a:t>
            </a:r>
          </a:p>
          <a:p>
            <a:pPr marL="0" indent="0" algn="r">
              <a:buNone/>
              <a:defRPr/>
            </a:pPr>
            <a:r>
              <a:rPr lang="ru-RU" sz="1400" b="1" dirty="0" err="1">
                <a:solidFill>
                  <a:srgbClr val="C00000"/>
                </a:solidFill>
                <a:ea typeface="Cambria"/>
                <a:cs typeface="Times New Roman"/>
              </a:rPr>
              <a:t>Абаева</a:t>
            </a: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 Ксения – сестра ученика.</a:t>
            </a:r>
          </a:p>
          <a:p>
            <a:pPr marL="0" indent="0" algn="r">
              <a:buNone/>
              <a:defRPr/>
            </a:pPr>
            <a:endParaRPr lang="ru-RU" sz="1400" b="1" dirty="0">
              <a:solidFill>
                <a:srgbClr val="C00000"/>
              </a:solidFill>
              <a:ea typeface="Cambria"/>
              <a:cs typeface="Times New Roman"/>
            </a:endParaRPr>
          </a:p>
          <a:p>
            <a:pPr marL="0" indent="0" algn="r">
              <a:buNone/>
              <a:defRPr/>
            </a:pPr>
            <a:endParaRPr lang="ru-RU" sz="1400" b="1" dirty="0" smtClean="0">
              <a:solidFill>
                <a:srgbClr val="C00000"/>
              </a:solidFill>
              <a:ea typeface="Cambria"/>
              <a:cs typeface="Times New Roman"/>
            </a:endParaRPr>
          </a:p>
          <a:p>
            <a:pPr marL="0" indent="0" algn="r">
              <a:buNone/>
              <a:defRPr/>
            </a:pPr>
            <a:endParaRPr lang="ru-RU" sz="1400" b="1" dirty="0">
              <a:solidFill>
                <a:srgbClr val="C00000"/>
              </a:solidFill>
              <a:ea typeface="Cambria"/>
              <a:cs typeface="Times New Roman"/>
            </a:endParaRPr>
          </a:p>
          <a:p>
            <a:pPr marL="0" indent="0" algn="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Руководитель</a:t>
            </a:r>
            <a:r>
              <a:rPr lang="en-US" alt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:</a:t>
            </a:r>
          </a:p>
          <a:p>
            <a:pPr marL="0" indent="0" algn="r">
              <a:buNone/>
              <a:defRPr/>
            </a:pPr>
            <a:r>
              <a:rPr lang="ru-RU" alt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Автухова Людмила Николаевна</a:t>
            </a:r>
            <a:r>
              <a:rPr lang="en-US" alt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,</a:t>
            </a:r>
          </a:p>
          <a:p>
            <a:pPr marL="0" indent="0" algn="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  <a:cs typeface="Times New Roman"/>
              </a:rPr>
              <a:t>учитель начальных классов</a:t>
            </a:r>
          </a:p>
          <a:p>
            <a:pPr marL="0" indent="0" algn="ctr">
              <a:buNone/>
              <a:defRPr/>
            </a:pPr>
            <a:endParaRPr lang="ru-RU" sz="1400" dirty="0">
              <a:solidFill>
                <a:srgbClr val="C00000"/>
              </a:solidFill>
              <a:ea typeface="Cambria"/>
            </a:endParaRPr>
          </a:p>
          <a:p>
            <a:pPr marL="0" indent="0" algn="ct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</a:rPr>
              <a:t>февраль 2025 г.  </a:t>
            </a:r>
          </a:p>
          <a:p>
            <a:pPr marL="0" indent="0" algn="ctr">
              <a:buNone/>
              <a:defRPr/>
            </a:pPr>
            <a:r>
              <a:rPr lang="ru-RU" sz="1400" b="1" dirty="0">
                <a:solidFill>
                  <a:srgbClr val="C00000"/>
                </a:solidFill>
                <a:ea typeface="Cambria"/>
              </a:rPr>
              <a:t>г. Афины</a:t>
            </a:r>
          </a:p>
        </p:txBody>
      </p:sp>
      <p:pic>
        <p:nvPicPr>
          <p:cNvPr id="1026" name="Picture 2" descr="C:\Users\User\Downloads\pngwing.com (90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29116"/>
            <a:ext cx="4908331" cy="512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2203_detskiy_sad_ryb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049000" y="56791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7451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pngwing.com (84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6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User\Downloads\pngwing.com (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86040" y="1975945"/>
            <a:ext cx="4121503" cy="439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носка-облако 6"/>
          <p:cNvSpPr/>
          <p:nvPr/>
        </p:nvSpPr>
        <p:spPr>
          <a:xfrm>
            <a:off x="5960953" y="147146"/>
            <a:ext cx="5285838" cy="2333295"/>
          </a:xfrm>
          <a:prstGeom prst="cloudCallout">
            <a:avLst>
              <a:gd name="adj1" fmla="val 39569"/>
              <a:gd name="adj2" fmla="val 5490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400801" y="435066"/>
            <a:ext cx="46560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Здравствуйте!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репортер местной газеты. Мне дали сложное задание -  подготовить репортаж о семейном счастье и о любимом блюде… Я даже не знаю,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это можно объединить…</a:t>
            </a:r>
          </a:p>
        </p:txBody>
      </p:sp>
      <p:pic>
        <p:nvPicPr>
          <p:cNvPr id="1030" name="Picture 6" descr="C:\Users\User\Downloads\pngwing.com (85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38700"/>
            <a:ext cx="121920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20250131_1751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3623">
            <a:off x="5118537" y="3806716"/>
            <a:ext cx="4263587" cy="28918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ownloads\pngwing.com (86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23441">
            <a:off x="433752" y="-730071"/>
            <a:ext cx="5725410" cy="642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wnloads\pngwing.com (87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85393" y="-789665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WhatsApp_Image_2025-02-04_at_09.03.38-removebg-preview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73813" y="1325180"/>
            <a:ext cx="4124325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2811515" y="2396360"/>
            <a:ext cx="3683877" cy="1445824"/>
          </a:xfrm>
          <a:prstGeom prst="cloudCallout">
            <a:avLst>
              <a:gd name="adj1" fmla="val -68385"/>
              <a:gd name="adj2" fmla="val 158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938198" y="2703773"/>
            <a:ext cx="3557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думаю, что могу Вам помочь. Мы покажем наш семейный альбом и расскажем о себе.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617076" y="683174"/>
            <a:ext cx="3615557" cy="1460936"/>
          </a:xfrm>
          <a:prstGeom prst="cloudCallout">
            <a:avLst>
              <a:gd name="adj1" fmla="val -56586"/>
              <a:gd name="adj2" fmla="val 8378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17076" y="875033"/>
            <a:ext cx="3478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Здравствуйте!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Меня зовут Максим. Я ученик 2 класса школы при Посольстве России в Греции.</a:t>
            </a:r>
          </a:p>
        </p:txBody>
      </p:sp>
      <p:sp>
        <p:nvSpPr>
          <p:cNvPr id="19" name="Выноска-облако 18"/>
          <p:cNvSpPr/>
          <p:nvPr/>
        </p:nvSpPr>
        <p:spPr>
          <a:xfrm>
            <a:off x="2716924" y="3951889"/>
            <a:ext cx="2559269" cy="886811"/>
          </a:xfrm>
          <a:prstGeom prst="cloudCallout">
            <a:avLst>
              <a:gd name="adj1" fmla="val -65486"/>
              <a:gd name="adj2" fmla="val -6097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3474" y="4210628"/>
            <a:ext cx="1881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Знакомьтесь…</a:t>
            </a:r>
          </a:p>
        </p:txBody>
      </p:sp>
      <p:sp>
        <p:nvSpPr>
          <p:cNvPr id="5" name="Стрелка вправо 4"/>
          <p:cNvSpPr/>
          <p:nvPr/>
        </p:nvSpPr>
        <p:spPr>
          <a:xfrm rot="9601644">
            <a:off x="7525231" y="2982268"/>
            <a:ext cx="2157284" cy="847946"/>
          </a:xfrm>
          <a:prstGeom prst="rightArrow">
            <a:avLst>
              <a:gd name="adj1" fmla="val 50000"/>
              <a:gd name="adj2" fmla="val 3238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20364405">
            <a:off x="7514224" y="3097048"/>
            <a:ext cx="2179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Мария Николаевна  </a:t>
            </a:r>
          </a:p>
        </p:txBody>
      </p:sp>
      <p:sp>
        <p:nvSpPr>
          <p:cNvPr id="23" name="Стрелка вправо 22"/>
          <p:cNvSpPr/>
          <p:nvPr/>
        </p:nvSpPr>
        <p:spPr>
          <a:xfrm rot="688475">
            <a:off x="3425958" y="5143709"/>
            <a:ext cx="1930058" cy="847946"/>
          </a:xfrm>
          <a:prstGeom prst="rightArrow">
            <a:avLst>
              <a:gd name="adj1" fmla="val 50000"/>
              <a:gd name="adj2" fmla="val 32384"/>
            </a:avLst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654200">
            <a:off x="3231672" y="5391192"/>
            <a:ext cx="217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Сестренка Ксения  </a:t>
            </a:r>
          </a:p>
        </p:txBody>
      </p:sp>
      <p:sp>
        <p:nvSpPr>
          <p:cNvPr id="25" name="Стрелка вправо 24"/>
          <p:cNvSpPr/>
          <p:nvPr/>
        </p:nvSpPr>
        <p:spPr>
          <a:xfrm rot="11305181">
            <a:off x="9227729" y="5562832"/>
            <a:ext cx="1487855" cy="678941"/>
          </a:xfrm>
          <a:prstGeom prst="rightArrow">
            <a:avLst>
              <a:gd name="adj1" fmla="val 50000"/>
              <a:gd name="adj2" fmla="val 32384"/>
            </a:avLst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 rot="549337">
            <a:off x="9382880" y="5804829"/>
            <a:ext cx="16600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я…  </a:t>
            </a:r>
          </a:p>
        </p:txBody>
      </p:sp>
    </p:spTree>
    <p:extLst>
      <p:ext uri="{BB962C8B-B14F-4D97-AF65-F5344CB8AC3E}">
        <p14:creationId xmlns:p14="http://schemas.microsoft.com/office/powerpoint/2010/main" xmlns="" val="34331397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Кухня – одно из мест силы нашей семьи</a:t>
            </a:r>
          </a:p>
        </p:txBody>
      </p:sp>
      <p:pic>
        <p:nvPicPr>
          <p:cNvPr id="4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230112" y="0"/>
            <a:ext cx="4154109" cy="1225906"/>
          </a:xfrm>
          <a:prstGeom prst="cloudCallout">
            <a:avLst>
              <a:gd name="adj1" fmla="val 51552"/>
              <a:gd name="adj2" fmla="val 7676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32028" y="293000"/>
            <a:ext cx="3478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Каков ваш рецепт семейного счастья?</a:t>
            </a:r>
          </a:p>
        </p:txBody>
      </p:sp>
      <p:pic>
        <p:nvPicPr>
          <p:cNvPr id="2053" name="Picture 5" descr="C:\Users\User\Downloads\pngwing.com (1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606149">
            <a:off x="7649340" y="3010527"/>
            <a:ext cx="5301595" cy="373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5985642" y="1702675"/>
            <a:ext cx="4771696" cy="1208690"/>
          </a:xfrm>
          <a:prstGeom prst="wedgeRoundRectCallout">
            <a:avLst>
              <a:gd name="adj1" fmla="val -56496"/>
              <a:gd name="adj2" fmla="val 19022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Однажды мы заметили, что кухня – место объединения нашей семьи. Здесь мы не только принимаем пищу, но и общаемся. С тех пор нашей ежемесячной традицией стало совместное приготовление пищи. </a:t>
            </a: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5985642" y="3123986"/>
            <a:ext cx="4771696" cy="972207"/>
          </a:xfrm>
          <a:prstGeom prst="wedgeRoundRectCallout">
            <a:avLst>
              <a:gd name="adj1" fmla="val -56496"/>
              <a:gd name="adj2" fmla="val 19022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время существования нашей маленькой кулинарной традиции мы готовили разные блюда не только классической русской кухни, но и национальной кухни других стран.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6046181" y="4243553"/>
            <a:ext cx="4771696" cy="1208690"/>
          </a:xfrm>
          <a:prstGeom prst="wedgeRoundRectCallout">
            <a:avLst>
              <a:gd name="adj1" fmla="val -56496"/>
              <a:gd name="adj2" fmla="val 19022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нам хочется почувствовать себя в Италии, мы готовим ПИЦЦУ. Пицца - одно из самых популярных блюд в мире, которое узнаваемо практически в каждом уголке планеты уже по одному своему внешнему виду.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6075189" y="5612524"/>
            <a:ext cx="4771696" cy="681044"/>
          </a:xfrm>
          <a:prstGeom prst="wedgeRoundRectCallout">
            <a:avLst>
              <a:gd name="adj1" fmla="val -56496"/>
              <a:gd name="adj2" fmla="val 19022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не только вкусное и простое в приготовлении блюдо, но и блюдо с богатой историей!</a:t>
            </a:r>
          </a:p>
        </p:txBody>
      </p:sp>
      <p:pic>
        <p:nvPicPr>
          <p:cNvPr id="9" name="Picture 4" descr="C:\Users\User\Downloads\pngwing.com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4324" y="281811"/>
            <a:ext cx="3116528" cy="332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Новая папка\20250131_1751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2355" y="1048087"/>
            <a:ext cx="3701433" cy="493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pngwing.com (10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1494" y="939331"/>
            <a:ext cx="4294991" cy="535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ыноска-облако 6"/>
          <p:cNvSpPr/>
          <p:nvPr/>
        </p:nvSpPr>
        <p:spPr>
          <a:xfrm>
            <a:off x="5116015" y="1086792"/>
            <a:ext cx="2017986" cy="816938"/>
          </a:xfrm>
          <a:prstGeom prst="cloudCallout">
            <a:avLst>
              <a:gd name="adj1" fmla="val -70312"/>
              <a:gd name="adj2" fmla="val 154002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Мы вместе готовим</a:t>
            </a:r>
          </a:p>
        </p:txBody>
      </p:sp>
      <p:sp>
        <p:nvSpPr>
          <p:cNvPr id="10" name="Выноска-облако 9"/>
          <p:cNvSpPr/>
          <p:nvPr/>
        </p:nvSpPr>
        <p:spPr>
          <a:xfrm>
            <a:off x="105103" y="815286"/>
            <a:ext cx="2091559" cy="821241"/>
          </a:xfrm>
          <a:prstGeom prst="cloudCallout">
            <a:avLst>
              <a:gd name="adj1" fmla="val 63863"/>
              <a:gd name="adj2" fmla="val 16104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Мы всегда вместе</a:t>
            </a:r>
          </a:p>
        </p:txBody>
      </p:sp>
      <p:sp>
        <p:nvSpPr>
          <p:cNvPr id="8" name="Выноска-облако 7"/>
          <p:cNvSpPr/>
          <p:nvPr/>
        </p:nvSpPr>
        <p:spPr>
          <a:xfrm>
            <a:off x="515007" y="4640317"/>
            <a:ext cx="2438400" cy="1003738"/>
          </a:xfrm>
          <a:prstGeom prst="cloudCallout">
            <a:avLst>
              <a:gd name="adj1" fmla="val 26150"/>
              <a:gd name="adj2" fmla="val -13372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Мы вместе играем и гуляем</a:t>
            </a:r>
          </a:p>
        </p:txBody>
      </p:sp>
    </p:spTree>
    <p:extLst>
      <p:ext uri="{BB962C8B-B14F-4D97-AF65-F5344CB8AC3E}">
        <p14:creationId xmlns:p14="http://schemas.microsoft.com/office/powerpoint/2010/main" xmlns="" val="111514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2522483" y="297158"/>
            <a:ext cx="3720662" cy="1208690"/>
          </a:xfrm>
          <a:prstGeom prst="cloudCallout">
            <a:avLst>
              <a:gd name="adj1" fmla="val -68911"/>
              <a:gd name="adj2" fmla="val -8026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79834" y="439838"/>
            <a:ext cx="3005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Если речь зашла о пицце, нам не обойтись без профессионала…</a:t>
            </a:r>
          </a:p>
        </p:txBody>
      </p:sp>
      <p:pic>
        <p:nvPicPr>
          <p:cNvPr id="8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5864" y="-1"/>
            <a:ext cx="2392771" cy="374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Выноска-облако 9"/>
          <p:cNvSpPr/>
          <p:nvPr/>
        </p:nvSpPr>
        <p:spPr>
          <a:xfrm>
            <a:off x="6505903" y="105103"/>
            <a:ext cx="3806460" cy="1124607"/>
          </a:xfrm>
          <a:prstGeom prst="cloudCallout">
            <a:avLst>
              <a:gd name="adj1" fmla="val 58096"/>
              <a:gd name="adj2" fmla="val 7242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54851" y="344240"/>
            <a:ext cx="3598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А вот и я! Меня зовут  Джованни. 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Я знаю все о пицце!</a:t>
            </a: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5248250" y="1484826"/>
            <a:ext cx="4771696" cy="956441"/>
          </a:xfrm>
          <a:prstGeom prst="wedgeRoundRectCallout">
            <a:avLst>
              <a:gd name="adj1" fmla="val 56940"/>
              <a:gd name="adj2" fmla="val 14626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пиццы - это история о том, как простое блюдо для бедных стало глобальным явлением и одним из самых популярных блюд в мире. </a:t>
            </a:r>
          </a:p>
        </p:txBody>
      </p:sp>
      <p:pic>
        <p:nvPicPr>
          <p:cNvPr id="3074" name="Picture 2" descr="C:\Users\User\Downloads\pngwing.com (1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574" y="1733843"/>
            <a:ext cx="6556709" cy="49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5412827" y="2559269"/>
            <a:ext cx="4771696" cy="956441"/>
          </a:xfrm>
          <a:prstGeom prst="wedgeRoundRectCallout">
            <a:avLst>
              <a:gd name="adj1" fmla="val 55839"/>
              <a:gd name="adj2" fmla="val -54604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Пицца - это не просто еда, это символ итальянской культуры и гостеприимства, которые узнаваемы по всему миру.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411692" y="3633727"/>
            <a:ext cx="4771696" cy="956441"/>
          </a:xfrm>
          <a:prstGeom prst="wedgeRoundRectCallout">
            <a:avLst>
              <a:gd name="adj1" fmla="val 58702"/>
              <a:gd name="adj2" fmla="val -30429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а совместное приготовление дома пиццы – отличное семейное времяпрепровождения и вкусный результат.</a:t>
            </a:r>
          </a:p>
        </p:txBody>
      </p:sp>
      <p:pic>
        <p:nvPicPr>
          <p:cNvPr id="7" name="Picture 4" descr="C:\Users\User\Downloads\pngwing.com (2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4619" y="-157173"/>
            <a:ext cx="3116528" cy="332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pngwing.com (13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14780" y="3425858"/>
            <a:ext cx="3355651" cy="322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Выноска-облако 16"/>
          <p:cNvSpPr/>
          <p:nvPr/>
        </p:nvSpPr>
        <p:spPr>
          <a:xfrm>
            <a:off x="7455422" y="4896297"/>
            <a:ext cx="2564524" cy="945932"/>
          </a:xfrm>
          <a:prstGeom prst="cloudCallout">
            <a:avLst>
              <a:gd name="adj1" fmla="val 77012"/>
              <a:gd name="adj2" fmla="val -15035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018096" y="5058762"/>
            <a:ext cx="1439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Попробуйте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кусочек!</a:t>
            </a:r>
          </a:p>
        </p:txBody>
      </p:sp>
    </p:spTree>
    <p:extLst>
      <p:ext uri="{BB962C8B-B14F-4D97-AF65-F5344CB8AC3E}">
        <p14:creationId xmlns:p14="http://schemas.microsoft.com/office/powerpoint/2010/main" xmlns="" val="193109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245030" y="2467250"/>
            <a:ext cx="4352925" cy="3264693"/>
          </a:xfrm>
        </p:spPr>
      </p:pic>
      <p:pic>
        <p:nvPicPr>
          <p:cNvPr id="4098" name="Picture 2" descr="C:\Users\User\Downloads\pngwing.com (1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5128" y="121749"/>
            <a:ext cx="5929178" cy="709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21019" y="1791273"/>
            <a:ext cx="29661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Для теста: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Пшеничная мука – 1,5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стак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Сухие дрожжи – 1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ч.л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Сахар – 1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ч.л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Вода – 0,5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стак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Соль – 0,5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ч.л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Оливковое масло – 4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стол.л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921017" y="3949017"/>
            <a:ext cx="30817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Для начинки: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Томатная паста – 3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ст.л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Оливковое масло – 2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ст.л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Соль, чеснок, травы – по вкусу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Помидоры черри – 5 шт.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Сладкий перец – 1 шт.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Колбаса, мясо, сыр (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моцарелла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) и </a:t>
            </a:r>
            <a:r>
              <a:rPr lang="ru-RU" sz="1400" dirty="0" err="1">
                <a:latin typeface="Segoe Print" panose="02000600000000000000" pitchFamily="2" charset="0"/>
                <a:cs typeface="Times New Roman" panose="02020603050405020304" pitchFamily="18" charset="0"/>
              </a:rPr>
              <a:t>тд</a:t>
            </a:r>
            <a:r>
              <a:rPr lang="ru-RU" sz="1400" dirty="0">
                <a:latin typeface="Segoe Print" panose="02000600000000000000" pitchFamily="2" charset="0"/>
                <a:cs typeface="Times New Roman" panose="02020603050405020304" pitchFamily="18" charset="0"/>
              </a:rPr>
              <a:t>. – 300 гр.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091559" y="252248"/>
            <a:ext cx="2711669" cy="1313793"/>
          </a:xfrm>
          <a:prstGeom prst="cloudCallout">
            <a:avLst>
              <a:gd name="adj1" fmla="val -69330"/>
              <a:gd name="adj2" fmla="val 4398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914400" y="1791272"/>
            <a:ext cx="3762702" cy="3053997"/>
          </a:xfrm>
          <a:prstGeom prst="wedgeRoundRectCallout">
            <a:avLst>
              <a:gd name="adj1" fmla="val 4722"/>
              <a:gd name="adj2" fmla="val -55981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85" y="-81484"/>
            <a:ext cx="2392771" cy="374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14400" y="1957521"/>
            <a:ext cx="354198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История пиццы           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началась еще в      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древности. Тонкие 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лепешки теста с начинкой   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из мяса, рыбы или овощей 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были популярны среди 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древних греков, римлян        и египтян. Их можно было без труда брать с собой на работы в поле или в военные походы. Но именно в Италии пицца получила свою современную форму и стала символом итальянской кухни.</a:t>
            </a:r>
          </a:p>
        </p:txBody>
      </p:sp>
      <p:pic>
        <p:nvPicPr>
          <p:cNvPr id="4099" name="Picture 3" descr="C:\Users\User\Downloads\pngwing.com (15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2812" y="1224771"/>
            <a:ext cx="4464633" cy="572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ownloads\pngwing.com (20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5392" y="4335874"/>
            <a:ext cx="2195645" cy="239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ownloads\pngwing.com (19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53178">
            <a:off x="3838249" y="5492379"/>
            <a:ext cx="1406813" cy="14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ownloads\pngwing.com (18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1079" y="4880589"/>
            <a:ext cx="2109954" cy="210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ownloads\pngwing.com (1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1653" y="5763246"/>
            <a:ext cx="2438405" cy="143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ownloads\pngwing.com (16)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17" r="24380"/>
          <a:stretch/>
        </p:blipFill>
        <p:spPr bwMode="auto">
          <a:xfrm>
            <a:off x="283779" y="4625115"/>
            <a:ext cx="2133600" cy="236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носка-облако 7"/>
          <p:cNvSpPr/>
          <p:nvPr/>
        </p:nvSpPr>
        <p:spPr>
          <a:xfrm>
            <a:off x="4630017" y="38112"/>
            <a:ext cx="5402318" cy="1517866"/>
          </a:xfrm>
          <a:prstGeom prst="cloudCallout">
            <a:avLst>
              <a:gd name="adj1" fmla="val -21222"/>
              <a:gd name="adj2" fmla="val 11997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8514" y="338003"/>
            <a:ext cx="4960884" cy="114228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Существует множество рецептов приготовления такого уникального и многогранного блюда как Пицца. Ниже мы поделимся рецептом пиццы, которым пользуется наша семья.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010104" y="338003"/>
            <a:ext cx="2793124" cy="114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я вам расскажу    </a:t>
            </a:r>
          </a:p>
          <a:p>
            <a:pPr algn="ctr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несколько интересных фактов о пицце</a:t>
            </a:r>
          </a:p>
        </p:txBody>
      </p:sp>
    </p:spTree>
    <p:extLst>
      <p:ext uri="{BB962C8B-B14F-4D97-AF65-F5344CB8AC3E}">
        <p14:creationId xmlns:p14="http://schemas.microsoft.com/office/powerpoint/2010/main" xmlns="" val="2755061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798534" y="2158102"/>
            <a:ext cx="4352925" cy="3264693"/>
          </a:xfrm>
        </p:spPr>
      </p:pic>
      <p:pic>
        <p:nvPicPr>
          <p:cNvPr id="1027" name="Picture 3" descr="C:\Users\User\Downloads\pngwing.com (1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65" t="7366" r="6411" b="11986"/>
          <a:stretch/>
        </p:blipFill>
        <p:spPr bwMode="auto">
          <a:xfrm>
            <a:off x="1150881" y="898387"/>
            <a:ext cx="4981904" cy="561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pngwing.com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5439" y="1347859"/>
            <a:ext cx="1995808" cy="138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ownloads\pngwing.co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52162">
            <a:off x="4005775" y="2123210"/>
            <a:ext cx="1864746" cy="129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ownloads\pngwing.com (4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2732" y="1244143"/>
            <a:ext cx="4193628" cy="267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wnloads\pngwing.com (6)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52" t="22101" r="30164" b="25327"/>
          <a:stretch/>
        </p:blipFill>
        <p:spPr bwMode="auto">
          <a:xfrm>
            <a:off x="7651533" y="3172203"/>
            <a:ext cx="4519448" cy="360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28759" y="1774440"/>
            <a:ext cx="3952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Нагрейте воду до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температуры 37-40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градусов. 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Segoe Print" panose="020006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Растворите в ней сахар и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добавьте дрожжи. </a:t>
            </a:r>
          </a:p>
        </p:txBody>
      </p:sp>
      <p:sp>
        <p:nvSpPr>
          <p:cNvPr id="7" name="Прямоугольник 6"/>
          <p:cNvSpPr/>
          <p:nvPr/>
        </p:nvSpPr>
        <p:spPr>
          <a:xfrm rot="21195171">
            <a:off x="8472420" y="3943956"/>
            <a:ext cx="3017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Оставьте в теплом месте на 5-15 минут для активации дрожжей.</a:t>
            </a:r>
          </a:p>
          <a:p>
            <a:pPr algn="just"/>
            <a:endParaRPr lang="ru-RU" sz="1600" dirty="0">
              <a:solidFill>
                <a:srgbClr val="C0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Добавьте в тесто соль, 2 столовых ложки оливкового масла и хорошо размешайте до однородности.</a:t>
            </a:r>
          </a:p>
        </p:txBody>
      </p:sp>
      <p:pic>
        <p:nvPicPr>
          <p:cNvPr id="1028" name="Picture 4" descr="C:\Users\User\Downloads\pngwing.com (2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3630" y="2960202"/>
            <a:ext cx="3649860" cy="389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99229" y="0"/>
            <a:ext cx="2392771" cy="374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носка-облако 7"/>
          <p:cNvSpPr/>
          <p:nvPr/>
        </p:nvSpPr>
        <p:spPr>
          <a:xfrm>
            <a:off x="4361794" y="220717"/>
            <a:ext cx="5437436" cy="1292774"/>
          </a:xfrm>
          <a:prstGeom prst="cloudCallout">
            <a:avLst>
              <a:gd name="adj1" fmla="val 61521"/>
              <a:gd name="adj2" fmla="val 4141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38146" y="482888"/>
            <a:ext cx="45421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начала наденьте фартуки и уберите волосы, чтобы они не мешали. Ну а теперь будем делать тесто.</a:t>
            </a:r>
          </a:p>
        </p:txBody>
      </p:sp>
      <p:sp>
        <p:nvSpPr>
          <p:cNvPr id="10" name="Выноска-облако 9"/>
          <p:cNvSpPr/>
          <p:nvPr/>
        </p:nvSpPr>
        <p:spPr>
          <a:xfrm rot="20977851">
            <a:off x="62911" y="349565"/>
            <a:ext cx="3850795" cy="956313"/>
          </a:xfrm>
          <a:prstGeom prst="cloudCallout">
            <a:avLst>
              <a:gd name="adj1" fmla="val 11040"/>
              <a:gd name="adj2" fmla="val 2371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778030">
            <a:off x="642670" y="61272"/>
            <a:ext cx="3168871" cy="1325563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что, начинаем?...</a:t>
            </a:r>
          </a:p>
        </p:txBody>
      </p:sp>
      <p:pic>
        <p:nvPicPr>
          <p:cNvPr id="3076" name="Picture 4" descr="C:\Users\User\Downloads\pngwing.com (37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1833" y="5326418"/>
            <a:ext cx="1668216" cy="166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pngwing.com (36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9924" y="5098118"/>
            <a:ext cx="2506838" cy="25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User\Downloads\pngwing.com (16)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17" r="24380"/>
          <a:stretch/>
        </p:blipFill>
        <p:spPr bwMode="auto">
          <a:xfrm>
            <a:off x="452591" y="4765378"/>
            <a:ext cx="1817643" cy="201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7851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5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25628">
            <a:off x="924547" y="760781"/>
            <a:ext cx="3781726" cy="2953286"/>
          </a:xfrm>
        </p:spPr>
      </p:pic>
      <p:pic>
        <p:nvPicPr>
          <p:cNvPr id="1027" name="Picture 3" descr="C:\Users\User\Downloads\pngwing.com (22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875" t="52471" r="6424" b="3077"/>
          <a:stretch/>
        </p:blipFill>
        <p:spPr bwMode="auto">
          <a:xfrm rot="5636376">
            <a:off x="749656" y="525652"/>
            <a:ext cx="4131510" cy="329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pngwing.com (24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68" r="15947"/>
          <a:stretch/>
        </p:blipFill>
        <p:spPr bwMode="auto">
          <a:xfrm>
            <a:off x="3510455" y="63695"/>
            <a:ext cx="5108028" cy="690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435022" y="3939720"/>
            <a:ext cx="3150450" cy="2471863"/>
          </a:xfrm>
          <a:prstGeom prst="rect">
            <a:avLst/>
          </a:prstGeom>
        </p:spPr>
      </p:pic>
      <p:pic>
        <p:nvPicPr>
          <p:cNvPr id="8" name="Picture 3" descr="C:\Users\User\Downloads\pngwing.com (22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142" t="2758" r="2644" b="52528"/>
          <a:stretch/>
        </p:blipFill>
        <p:spPr bwMode="auto">
          <a:xfrm rot="16200000">
            <a:off x="678872" y="3378220"/>
            <a:ext cx="4662749" cy="342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User\Downloads\pngwing.com (24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46" t="26075" r="28809" b="47850"/>
          <a:stretch/>
        </p:blipFill>
        <p:spPr bwMode="auto">
          <a:xfrm>
            <a:off x="4490648" y="601363"/>
            <a:ext cx="3268718" cy="18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68672" y="601363"/>
            <a:ext cx="31126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bg1"/>
                </a:solidFill>
                <a:latin typeface="Segoe Script" panose="020B0504020000000003" pitchFamily="34" charset="0"/>
                <a:cs typeface="Times New Roman" panose="02020603050405020304" pitchFamily="18" charset="0"/>
              </a:rPr>
              <a:t>Пришло время добавлять муку. Муку используйте высшего сорта. Ее необходимо просеивать, чтобы убрать мелкий мусор, насытить тесто кислородом, чтобы оно хорошо поднялось.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90648" y="2828836"/>
            <a:ext cx="31906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Для получения нужной консистенции, муку добавляйте небольшими порциями. Когда станет затруднительно вымешивать ложкой, начните это делать руками. Тщательно вымесите тесто.</a:t>
            </a:r>
          </a:p>
        </p:txBody>
      </p:sp>
      <p:sp>
        <p:nvSpPr>
          <p:cNvPr id="15" name="Выноска-облако 14"/>
          <p:cNvSpPr/>
          <p:nvPr/>
        </p:nvSpPr>
        <p:spPr>
          <a:xfrm>
            <a:off x="8290640" y="154673"/>
            <a:ext cx="2711669" cy="893380"/>
          </a:xfrm>
          <a:prstGeom prst="cloudCallout">
            <a:avLst>
              <a:gd name="adj1" fmla="val 66329"/>
              <a:gd name="adj2" fmla="val 13918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8318584" y="101917"/>
            <a:ext cx="2793124" cy="114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вот еще интересные факты…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7914289" y="1094073"/>
            <a:ext cx="4012929" cy="1323172"/>
          </a:xfrm>
          <a:prstGeom prst="wedgeRoundRectCallout">
            <a:avLst>
              <a:gd name="adj1" fmla="val 45678"/>
              <a:gd name="adj2" fmla="val 60697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Пицца, как мы ее знаем сегодня, появилась в Неаполе в конце 18 века. Это было повседневное блюдо для бедных крестьян, которое состояло из тонкого слоя теста, небольшого количества помидоров, моцареллы и базилика. </a:t>
            </a: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7914289" y="2668601"/>
            <a:ext cx="4012929" cy="1068176"/>
          </a:xfrm>
          <a:prstGeom prst="wedgeRoundRectCallout">
            <a:avLst>
              <a:gd name="adj1" fmla="val 45940"/>
              <a:gd name="adj2" fmla="val 66775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уже тогда пицца завоевала сердца не только обычных жителей, но и богатых аристократов, которые заказывали ее </a:t>
            </a:r>
            <a:b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местных пекарей.</a:t>
            </a:r>
          </a:p>
        </p:txBody>
      </p:sp>
      <p:pic>
        <p:nvPicPr>
          <p:cNvPr id="1029" name="Picture 5" descr="C:\Users\User\Downloads\pngwing.com (26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6295" y="3600427"/>
            <a:ext cx="3447393" cy="366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8126" y="3434333"/>
            <a:ext cx="2187164" cy="342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8835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59292">
            <a:off x="1316244" y="743775"/>
            <a:ext cx="4179451" cy="4179451"/>
          </a:xfrm>
        </p:spPr>
      </p:pic>
      <p:pic>
        <p:nvPicPr>
          <p:cNvPr id="1027" name="Picture 3" descr="C:\Users\User\Downloads\pngwing.com (28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49440">
            <a:off x="956513" y="67704"/>
            <a:ext cx="5010040" cy="624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pngwing.com (29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87"/>
          <a:stretch/>
        </p:blipFill>
        <p:spPr bwMode="auto">
          <a:xfrm>
            <a:off x="6125008" y="-336332"/>
            <a:ext cx="5970263" cy="376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125008" y="678246"/>
            <a:ext cx="6096000" cy="24780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Тесто должно получиться мягким, нежным </a:t>
            </a:r>
          </a:p>
          <a:p>
            <a:pPr algn="ctr">
              <a:lnSpc>
                <a:spcPct val="114000"/>
              </a:lnSpc>
            </a:pP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И слегка липнуть к рукам. </a:t>
            </a:r>
          </a:p>
          <a:p>
            <a:pPr algn="just">
              <a:lnSpc>
                <a:spcPct val="114000"/>
              </a:lnSpc>
            </a:pPr>
            <a:endParaRPr lang="ru-RU" sz="800" b="1" dirty="0">
              <a:solidFill>
                <a:srgbClr val="C0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Смажьте миску и руки растительным маслом. </a:t>
            </a:r>
          </a:p>
          <a:p>
            <a:pPr algn="just">
              <a:lnSpc>
                <a:spcPct val="114000"/>
              </a:lnSpc>
            </a:pPr>
            <a:endParaRPr lang="ru-RU" sz="800" b="1" dirty="0">
              <a:solidFill>
                <a:srgbClr val="C0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Сформируйте из теста шар, миску накройте пищевой пленкой или полотенцем, чтобы оно не сохло </a:t>
            </a:r>
            <a:b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и хорошо поднималось. </a:t>
            </a:r>
          </a:p>
          <a:p>
            <a:pPr algn="ctr">
              <a:lnSpc>
                <a:spcPct val="114000"/>
              </a:lnSpc>
            </a:pPr>
            <a:endParaRPr lang="ru-RU" sz="800" b="1" dirty="0">
              <a:solidFill>
                <a:srgbClr val="C0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Оставьте в теплом месте, пока будете </a:t>
            </a:r>
          </a:p>
          <a:p>
            <a:pPr algn="ctr">
              <a:lnSpc>
                <a:spcPct val="114000"/>
              </a:lnSpc>
            </a:pPr>
            <a:r>
              <a:rPr lang="ru-RU" sz="1400" b="1" i="0" dirty="0">
                <a:solidFill>
                  <a:srgbClr val="C00000"/>
                </a:solidFill>
                <a:effectLst/>
                <a:latin typeface="Segoe Print" panose="02000600000000000000" pitchFamily="2" charset="0"/>
                <a:cs typeface="Times New Roman" panose="02020603050405020304" pitchFamily="18" charset="0"/>
              </a:rPr>
              <a:t>готовить начинку.</a:t>
            </a:r>
            <a:endParaRPr lang="ru-RU" sz="1400" b="1" dirty="0">
              <a:solidFill>
                <a:srgbClr val="C0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7656054" y="3616217"/>
            <a:ext cx="4370281" cy="888474"/>
          </a:xfrm>
          <a:prstGeom prst="wedgeRoundRectCallout">
            <a:avLst>
              <a:gd name="adj1" fmla="val -56030"/>
              <a:gd name="adj2" fmla="val -24313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в 1889 году пицца получила свое первое имя. Тогда король Италии Умберто I и его жена Маргарита посетили Неаполь и заказали пиццу в местной пиццерии. 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7602774" y="4656081"/>
            <a:ext cx="4423561" cy="961717"/>
          </a:xfrm>
          <a:prstGeom prst="wedgeRoundRectCallout">
            <a:avLst>
              <a:gd name="adj1" fmla="val -55040"/>
              <a:gd name="adj2" fmla="val 1834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пекарь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Раффаэле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Эспозито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приготовил для них три вида пиццы, включая одну, которая была украшена томатами, моцареллой и базиликом, что символизировало итальянский флаг.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7602773" y="5759668"/>
            <a:ext cx="4423562" cy="710075"/>
          </a:xfrm>
          <a:prstGeom prst="wedgeRoundRectCallout">
            <a:avLst>
              <a:gd name="adj1" fmla="val -55277"/>
              <a:gd name="adj2" fmla="val -48014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королевская пара была в восторге от этой пиццы и даже дали ей имя в честь королевы - "Маргарита".</a:t>
            </a:r>
          </a:p>
        </p:txBody>
      </p:sp>
      <p:pic>
        <p:nvPicPr>
          <p:cNvPr id="10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68890" y="3194008"/>
            <a:ext cx="2187164" cy="342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Выноска-облако 14"/>
          <p:cNvSpPr/>
          <p:nvPr/>
        </p:nvSpPr>
        <p:spPr>
          <a:xfrm>
            <a:off x="3308737" y="4972538"/>
            <a:ext cx="2711669" cy="787130"/>
          </a:xfrm>
          <a:prstGeom prst="cloudCallout">
            <a:avLst>
              <a:gd name="adj1" fmla="val 63616"/>
              <a:gd name="adj2" fmla="val -7846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68009" y="5061110"/>
            <a:ext cx="2793124" cy="564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вы знали, что …</a:t>
            </a:r>
          </a:p>
        </p:txBody>
      </p:sp>
      <p:pic>
        <p:nvPicPr>
          <p:cNvPr id="1029" name="Picture 5" descr="C:\Users\User\Downloads\pngwing.com (30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796" y="4735748"/>
            <a:ext cx="3936616" cy="24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User\Downloads\pngwing.co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52162">
            <a:off x="3334633" y="53318"/>
            <a:ext cx="2227504" cy="152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528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608" y="384611"/>
            <a:ext cx="3356072" cy="30670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C:\Users\User\Downloads\pngwing.com (31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1" r="5021" b="6202"/>
          <a:stretch/>
        </p:blipFill>
        <p:spPr bwMode="auto">
          <a:xfrm>
            <a:off x="3352799" y="-26790"/>
            <a:ext cx="8671034" cy="383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433761">
            <a:off x="4018105" y="1054002"/>
            <a:ext cx="23083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Чеснок очистите и разрежьте вдоль зубчика на 2 части. </a:t>
            </a:r>
            <a:b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 разогретой сковороде с маслом поджарьте чеснок  в течение 2 минут, перемешивая. </a:t>
            </a:r>
          </a:p>
        </p:txBody>
      </p:sp>
      <p:sp>
        <p:nvSpPr>
          <p:cNvPr id="6" name="Прямоугольник 5"/>
          <p:cNvSpPr/>
          <p:nvPr/>
        </p:nvSpPr>
        <p:spPr>
          <a:xfrm rot="21089169">
            <a:off x="6553475" y="1010196"/>
            <a:ext cx="22696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Добавьте к чесноку томатную пасту и немного воды, чтобы получилась </a:t>
            </a:r>
            <a:r>
              <a:rPr lang="ru-RU" sz="1400" b="1" dirty="0" err="1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однород-ная</a:t>
            </a:r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 масса. Постоянно помешивая, доведите до кипения, посолите по вкусу.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307403" y="980268"/>
            <a:ext cx="22855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Протушите все еще 2 минуты. </a:t>
            </a:r>
          </a:p>
          <a:p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Переложите его в небольшую емкость </a:t>
            </a:r>
          </a:p>
          <a:p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и остудите. </a:t>
            </a:r>
          </a:p>
          <a:p>
            <a:r>
              <a:rPr lang="ru-RU" sz="1400" b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Чеснок уберите, он вам больше не пригодится.</a:t>
            </a:r>
          </a:p>
        </p:txBody>
      </p:sp>
      <p:pic>
        <p:nvPicPr>
          <p:cNvPr id="2051" name="Picture 3" descr="C:\Users\User\Desktop\WhatsApp_Image_2025-01-30_at_13.45.48-removebg-preview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50" b="15765"/>
          <a:stretch/>
        </p:blipFill>
        <p:spPr bwMode="auto">
          <a:xfrm>
            <a:off x="1135117" y="2578638"/>
            <a:ext cx="3597002" cy="427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3250160" y="3111062"/>
            <a:ext cx="2963918" cy="1271751"/>
          </a:xfrm>
          <a:prstGeom prst="cloudCallout">
            <a:avLst>
              <a:gd name="adj1" fmla="val -40016"/>
              <a:gd name="adj2" fmla="val 57163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417177" y="3357541"/>
            <a:ext cx="2793124" cy="878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теперь самое сложное – нужно приготовить соус … Но лучше я попрошу это сделать маму…</a:t>
            </a:r>
          </a:p>
        </p:txBody>
      </p:sp>
      <p:pic>
        <p:nvPicPr>
          <p:cNvPr id="2052" name="Picture 4" descr="C:\Users\User\Downloads\pngwing.com (32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517" y="5443292"/>
            <a:ext cx="2473101" cy="159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wnloads\pngwing.com (33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68156">
            <a:off x="3050011" y="4771173"/>
            <a:ext cx="2934449" cy="205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8126" y="3434333"/>
            <a:ext cx="2187164" cy="342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Выноска-облако 15"/>
          <p:cNvSpPr/>
          <p:nvPr/>
        </p:nvSpPr>
        <p:spPr>
          <a:xfrm>
            <a:off x="7060930" y="3357541"/>
            <a:ext cx="3123594" cy="1109355"/>
          </a:xfrm>
          <a:prstGeom prst="cloudCallout">
            <a:avLst>
              <a:gd name="adj1" fmla="val 71454"/>
              <a:gd name="adj2" fmla="val 7580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249756" y="3357541"/>
            <a:ext cx="2793124" cy="114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вы знаете сколько лет слову «ПИЦЦА»?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6210301" y="4499823"/>
            <a:ext cx="3627381" cy="570803"/>
          </a:xfrm>
          <a:prstGeom prst="wedgeRoundRectCallout">
            <a:avLst>
              <a:gd name="adj1" fmla="val 56973"/>
              <a:gd name="adj2" fmla="val 3307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Слову «пицца» около 1000 лет.</a:t>
            </a: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5838850" y="5146167"/>
            <a:ext cx="4370281" cy="1517392"/>
          </a:xfrm>
          <a:prstGeom prst="wedgeRoundRectCallout">
            <a:avLst>
              <a:gd name="adj1" fmla="val 53396"/>
              <a:gd name="adj2" fmla="val -40595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письменное свидетельство слова «пицца» датируется 997 годом нашей эры. Оно происходит от латинского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pinsa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причастия прошедшего времени глагола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pinsare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означает «сглаживать» и, вероятно, относится к форме самой пиццы.</a:t>
            </a:r>
          </a:p>
        </p:txBody>
      </p:sp>
    </p:spTree>
    <p:extLst>
      <p:ext uri="{BB962C8B-B14F-4D97-AF65-F5344CB8AC3E}">
        <p14:creationId xmlns:p14="http://schemas.microsoft.com/office/powerpoint/2010/main" xmlns="" val="3758006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pngwing.com (41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646" r="64989" b="32443"/>
          <a:stretch/>
        </p:blipFill>
        <p:spPr bwMode="auto">
          <a:xfrm>
            <a:off x="3856951" y="2700310"/>
            <a:ext cx="3868154" cy="415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693" b="66073"/>
          <a:stretch/>
        </p:blipFill>
        <p:spPr>
          <a:xfrm>
            <a:off x="10096747" y="434480"/>
            <a:ext cx="2000661" cy="1947041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406" t="1844" r="33676" b="69928"/>
          <a:stretch/>
        </p:blipFill>
        <p:spPr>
          <a:xfrm>
            <a:off x="8238221" y="429418"/>
            <a:ext cx="1846909" cy="1714841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3" r="64527" b="66073"/>
          <a:stretch/>
        </p:blipFill>
        <p:spPr>
          <a:xfrm>
            <a:off x="6295696" y="429417"/>
            <a:ext cx="1942525" cy="1947041"/>
          </a:xfrm>
          <a:prstGeom prst="rect">
            <a:avLst/>
          </a:prstGeom>
        </p:spPr>
      </p:pic>
      <p:pic>
        <p:nvPicPr>
          <p:cNvPr id="1026" name="Picture 2" descr="C:\Users\User\Downloads\pngwing.com (38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00" b="66284"/>
          <a:stretch/>
        </p:blipFill>
        <p:spPr bwMode="auto">
          <a:xfrm>
            <a:off x="6295696" y="0"/>
            <a:ext cx="5801712" cy="27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6" t="37838" r="1556" b="1818"/>
          <a:stretch/>
        </p:blipFill>
        <p:spPr>
          <a:xfrm>
            <a:off x="7083437" y="3144234"/>
            <a:ext cx="4814274" cy="2995450"/>
          </a:xfrm>
        </p:spPr>
      </p:pic>
      <p:pic>
        <p:nvPicPr>
          <p:cNvPr id="1029" name="Picture 5" descr="C:\Users\User\Downloads\pngwing.com (39)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95" t="2566" r="33712" b="51610"/>
          <a:stretch/>
        </p:blipFill>
        <p:spPr bwMode="auto">
          <a:xfrm>
            <a:off x="6632029" y="2439598"/>
            <a:ext cx="5843750" cy="445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User\Downloads\pngwing.co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02664">
            <a:off x="8397416" y="2595032"/>
            <a:ext cx="1934203" cy="132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носка-облако 12"/>
          <p:cNvSpPr/>
          <p:nvPr/>
        </p:nvSpPr>
        <p:spPr>
          <a:xfrm>
            <a:off x="2151985" y="3075344"/>
            <a:ext cx="4605995" cy="1175289"/>
          </a:xfrm>
          <a:prstGeom prst="cloudCallout">
            <a:avLst>
              <a:gd name="adj1" fmla="val 80906"/>
              <a:gd name="adj2" fmla="val 4146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44324" y="2996187"/>
            <a:ext cx="3888845" cy="1269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 и колбасу (мясо) нарежьте на кусочки толщиной 3-5 мм. Часть сыра можете, как мы, натереть на терке.</a:t>
            </a:r>
          </a:p>
        </p:txBody>
      </p:sp>
      <p:pic>
        <p:nvPicPr>
          <p:cNvPr id="1030" name="Picture 6" descr="C:\Users\User\Downloads\pngwing.com (42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17058" flipH="1">
            <a:off x="-355836" y="3212084"/>
            <a:ext cx="3394111" cy="225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Выноска-облако 15"/>
          <p:cNvSpPr/>
          <p:nvPr/>
        </p:nvSpPr>
        <p:spPr>
          <a:xfrm>
            <a:off x="1553953" y="4282431"/>
            <a:ext cx="4605995" cy="1093288"/>
          </a:xfrm>
          <a:prstGeom prst="cloudCallout">
            <a:avLst>
              <a:gd name="adj1" fmla="val 103040"/>
              <a:gd name="adj2" fmla="val -3361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носка-облако 16"/>
          <p:cNvSpPr/>
          <p:nvPr/>
        </p:nvSpPr>
        <p:spPr>
          <a:xfrm>
            <a:off x="46027" y="5414439"/>
            <a:ext cx="4605995" cy="1295354"/>
          </a:xfrm>
          <a:prstGeom prst="cloudCallout">
            <a:avLst>
              <a:gd name="adj1" fmla="val 95054"/>
              <a:gd name="adj2" fmla="val -6988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889892" y="4327531"/>
            <a:ext cx="4076370" cy="1063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Помидоры и перец помойте, удалите плодоножку и разрежьте на кружочки, дольки или просто пополам.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88884" y="5439909"/>
            <a:ext cx="4099862" cy="1269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остынет соус, переходите к формированию пиццы. Включите разогреваться духовку до 220 градусов, чтобы она успела прогреться.</a:t>
            </a:r>
          </a:p>
        </p:txBody>
      </p:sp>
      <p:pic>
        <p:nvPicPr>
          <p:cNvPr id="20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8374" y="78028"/>
            <a:ext cx="1914795" cy="299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ая прямоугольная выноска 21"/>
          <p:cNvSpPr/>
          <p:nvPr/>
        </p:nvSpPr>
        <p:spPr>
          <a:xfrm>
            <a:off x="154622" y="854604"/>
            <a:ext cx="4097633" cy="722082"/>
          </a:xfrm>
          <a:prstGeom prst="wedgeRoundRectCallout">
            <a:avLst>
              <a:gd name="adj1" fmla="val 56763"/>
              <a:gd name="adj2" fmla="val -6569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Самая дорогая пицца в мире стоит 10 тысяч долларов.</a:t>
            </a: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179677" y="1651896"/>
            <a:ext cx="4338697" cy="1423448"/>
          </a:xfrm>
          <a:prstGeom prst="wedgeRoundRectCallout">
            <a:avLst>
              <a:gd name="adj1" fmla="val 53856"/>
              <a:gd name="adj2" fmla="val -42161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Созданная итальянским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пиццайоло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Ренато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Виола пицца готовится из особого теста, которое нужно поднимать в течение 72 часов, и покрывается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моцареллой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буфала</a:t>
            </a:r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розовой австралийской солью, икрой, лобстером, креветками и шампанским.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Выноска-облако 23"/>
          <p:cNvSpPr/>
          <p:nvPr/>
        </p:nvSpPr>
        <p:spPr>
          <a:xfrm>
            <a:off x="496451" y="78029"/>
            <a:ext cx="3414371" cy="776576"/>
          </a:xfrm>
          <a:prstGeom prst="cloudCallout">
            <a:avLst>
              <a:gd name="adj1" fmla="val 79287"/>
              <a:gd name="adj2" fmla="val 5550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807074" y="184027"/>
            <a:ext cx="2793124" cy="564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сколько </a:t>
            </a:r>
            <a:r>
              <a:rPr lang="ru-RU" sz="1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стОит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пицца?</a:t>
            </a:r>
          </a:p>
        </p:txBody>
      </p:sp>
    </p:spTree>
    <p:extLst>
      <p:ext uri="{BB962C8B-B14F-4D97-AF65-F5344CB8AC3E}">
        <p14:creationId xmlns:p14="http://schemas.microsoft.com/office/powerpoint/2010/main" xmlns="" val="3105843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21338">
            <a:off x="1518356" y="3820131"/>
            <a:ext cx="4217367" cy="28253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008" b="53147"/>
          <a:stretch/>
        </p:blipFill>
        <p:spPr>
          <a:xfrm rot="290811">
            <a:off x="1061557" y="82009"/>
            <a:ext cx="2800960" cy="2734474"/>
          </a:xfrm>
          <a:prstGeom prst="rect">
            <a:avLst/>
          </a:prstGeom>
        </p:spPr>
      </p:pic>
      <p:pic>
        <p:nvPicPr>
          <p:cNvPr id="1034" name="Picture 10" descr="C:\Users\User\Downloads\pngwing.com (50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3940">
            <a:off x="536124" y="-201034"/>
            <a:ext cx="3911670" cy="384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178"/>
          <a:stretch/>
        </p:blipFill>
        <p:spPr>
          <a:xfrm rot="414932">
            <a:off x="7318711" y="563344"/>
            <a:ext cx="4325488" cy="2372589"/>
          </a:xfrm>
        </p:spPr>
      </p:pic>
      <p:pic>
        <p:nvPicPr>
          <p:cNvPr id="1035" name="Picture 11" descr="C:\Users\User\Downloads\pngwing.com (52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12492">
            <a:off x="6619427" y="88969"/>
            <a:ext cx="5706491" cy="346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r="1933" b="52387"/>
          <a:stretch/>
        </p:blipFill>
        <p:spPr>
          <a:xfrm rot="21044259">
            <a:off x="3921020" y="404638"/>
            <a:ext cx="2861179" cy="2834153"/>
          </a:xfrm>
          <a:prstGeom prst="rect">
            <a:avLst/>
          </a:prstGeom>
        </p:spPr>
      </p:pic>
      <p:pic>
        <p:nvPicPr>
          <p:cNvPr id="1033" name="Picture 9" descr="C:\Users\User\Downloads\pngwing.com (51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76971">
            <a:off x="3243321" y="-54690"/>
            <a:ext cx="4268809" cy="386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User\Downloads\pngwing.com (53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419753">
            <a:off x="5208294" y="-572571"/>
            <a:ext cx="2401135" cy="240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User\Downloads\pngwing.com (54)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23" t="10815" r="22650" b="25137"/>
          <a:stretch/>
        </p:blipFill>
        <p:spPr bwMode="auto">
          <a:xfrm rot="10989504" flipV="1">
            <a:off x="9235453" y="156811"/>
            <a:ext cx="1199284" cy="58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User\Downloads\pngwing.com (60)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144" b="32928"/>
          <a:stretch/>
        </p:blipFill>
        <p:spPr bwMode="auto">
          <a:xfrm>
            <a:off x="5351609" y="2959810"/>
            <a:ext cx="2824400" cy="94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C:\Users\User\Downloads\pngwing.com (60)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856"/>
          <a:stretch/>
        </p:blipFill>
        <p:spPr bwMode="auto">
          <a:xfrm>
            <a:off x="1156147" y="2987380"/>
            <a:ext cx="3402971" cy="117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C:\Users\User\Downloads\pngwing.com (60)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708"/>
          <a:stretch/>
        </p:blipFill>
        <p:spPr bwMode="auto">
          <a:xfrm>
            <a:off x="8209776" y="2699319"/>
            <a:ext cx="3526358" cy="131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78321" y="3319324"/>
            <a:ext cx="3158621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Sakkal Majalla" panose="02000000000000000000" pitchFamily="2" charset="-78"/>
              </a:rPr>
              <a:t>Раскатайте тесто в круглый пласт толщиной 3-5 мм.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49461" y="3217438"/>
            <a:ext cx="2461205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Равномерно смажьте тесто соусом. 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393645" y="3166497"/>
            <a:ext cx="3158621" cy="82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Sakkal Majalla" panose="02000000000000000000" pitchFamily="2" charset="-78"/>
              </a:rPr>
              <a:t>Сверху распределите сыр. 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Sakkal Majalla" panose="02000000000000000000" pitchFamily="2" charset="-78"/>
              </a:rPr>
              <a:t>Далее разложите помидоры и     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Sakkal Majalla" panose="02000000000000000000" pitchFamily="2" charset="-78"/>
              </a:rPr>
              <a:t>        остальную начинку. </a:t>
            </a:r>
          </a:p>
        </p:txBody>
      </p:sp>
      <p:pic>
        <p:nvPicPr>
          <p:cNvPr id="30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72955" y="3711256"/>
            <a:ext cx="2010256" cy="31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Скругленная прямоугольная выноска 31"/>
          <p:cNvSpPr/>
          <p:nvPr/>
        </p:nvSpPr>
        <p:spPr>
          <a:xfrm>
            <a:off x="5549461" y="4840391"/>
            <a:ext cx="4370281" cy="888474"/>
          </a:xfrm>
          <a:prstGeom prst="wedgeRoundRectCallout">
            <a:avLst>
              <a:gd name="adj1" fmla="val 57244"/>
              <a:gd name="adj2" fmla="val 15908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Считается, что пицца появилась в Неаполе, таким образом, первое заведение открылось тоже в этом городе в 1738 году. 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>
          <a:xfrm>
            <a:off x="5549461" y="5858892"/>
            <a:ext cx="4370281" cy="888474"/>
          </a:xfrm>
          <a:prstGeom prst="wedgeRoundRectCallout">
            <a:avLst>
              <a:gd name="adj1" fmla="val 57725"/>
              <a:gd name="adj2" fmla="val -45606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сегодня приехать на родину пиццы, вас удивит количество пиццерий – их около 800 и практически в каждом вкусно готовят. </a:t>
            </a:r>
          </a:p>
        </p:txBody>
      </p:sp>
      <p:sp>
        <p:nvSpPr>
          <p:cNvPr id="35" name="Выноска-облако 34"/>
          <p:cNvSpPr/>
          <p:nvPr/>
        </p:nvSpPr>
        <p:spPr>
          <a:xfrm>
            <a:off x="6291289" y="3800931"/>
            <a:ext cx="3123594" cy="1019680"/>
          </a:xfrm>
          <a:prstGeom prst="cloudCallout">
            <a:avLst>
              <a:gd name="adj1" fmla="val 64051"/>
              <a:gd name="adj2" fmla="val 356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6468215" y="3711256"/>
            <a:ext cx="2793124" cy="114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вы знаете, где открылась первая пиццерия в мире?</a:t>
            </a:r>
          </a:p>
        </p:txBody>
      </p:sp>
      <p:sp>
        <p:nvSpPr>
          <p:cNvPr id="9" name="AutoShape 18" descr="Старейшая пиццерия в мире — Antica Pizzeria Port’Alb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 descr="C:\Users\User\Downloads\pngwing.com (62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8321" y="5858892"/>
            <a:ext cx="1129708" cy="112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0" descr="C:\Users\User\Downloads\pngwing.com (62)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4036" y="3397053"/>
            <a:ext cx="1075145" cy="107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705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ownloads\pngwing.com (72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86" t="26460" r="17419" b="23572"/>
          <a:stretch/>
        </p:blipFill>
        <p:spPr bwMode="auto">
          <a:xfrm>
            <a:off x="3720661" y="-136634"/>
            <a:ext cx="4340773" cy="342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54887">
            <a:off x="8614778" y="2196795"/>
            <a:ext cx="3429298" cy="2742701"/>
          </a:xfrm>
        </p:spPr>
      </p:pic>
      <p:pic>
        <p:nvPicPr>
          <p:cNvPr id="1031" name="Picture 7" descr="C:\Users\User\Downloads\pngwing.com (68)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16" t="6203" r="12518" b="7625"/>
          <a:stretch/>
        </p:blipFill>
        <p:spPr bwMode="auto">
          <a:xfrm rot="264051">
            <a:off x="8486714" y="1329172"/>
            <a:ext cx="3586636" cy="544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Новая папка\20250131_18555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526"/>
          <a:stretch/>
        </p:blipFill>
        <p:spPr bwMode="auto">
          <a:xfrm rot="20940151">
            <a:off x="1363560" y="415119"/>
            <a:ext cx="2382119" cy="268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wnloads\pngwing.com (66)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08" t="4507" r="12543" b="4906"/>
          <a:stretch/>
        </p:blipFill>
        <p:spPr bwMode="auto">
          <a:xfrm rot="20908300">
            <a:off x="1095882" y="224993"/>
            <a:ext cx="2955759" cy="356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Новая папка\20250131_18573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66" b="5087"/>
          <a:stretch/>
        </p:blipFill>
        <p:spPr bwMode="auto">
          <a:xfrm rot="196957">
            <a:off x="1501185" y="3439977"/>
            <a:ext cx="2424246" cy="258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ownloads\pngwing.com (67)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52" t="6743" r="12577" b="5518"/>
          <a:stretch/>
        </p:blipFill>
        <p:spPr bwMode="auto">
          <a:xfrm rot="197969">
            <a:off x="1228171" y="3160453"/>
            <a:ext cx="2970272" cy="351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03531" y="574583"/>
            <a:ext cx="3289738" cy="200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Выпекайте 15-25 минут на средней полке предварительно разогретой до 220 градусов духовки при режиме "верх-низ". Точное время и температуру определяйте по своей духовке.  </a:t>
            </a:r>
          </a:p>
        </p:txBody>
      </p:sp>
      <p:pic>
        <p:nvPicPr>
          <p:cNvPr id="14" name="Picture 2" descr="C:\Users\User\Downloads\pngwing.com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00222">
            <a:off x="10135491" y="1540102"/>
            <a:ext cx="987511" cy="67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User\Downloads\pngwing.com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94388">
            <a:off x="8715851" y="1515090"/>
            <a:ext cx="1559813" cy="106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-облако 11"/>
          <p:cNvSpPr/>
          <p:nvPr/>
        </p:nvSpPr>
        <p:spPr>
          <a:xfrm>
            <a:off x="8694518" y="212541"/>
            <a:ext cx="3192682" cy="1271751"/>
          </a:xfrm>
          <a:prstGeom prst="cloudCallout">
            <a:avLst>
              <a:gd name="adj1" fmla="val -5780"/>
              <a:gd name="adj2" fmla="val 11584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883470" y="409352"/>
            <a:ext cx="2793124" cy="878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вот и результат! Посмотрите, какая красивая получилась!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как пахнет…!</a:t>
            </a: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3997430" y="4177312"/>
            <a:ext cx="3812768" cy="1403681"/>
          </a:xfrm>
          <a:prstGeom prst="wedgeRoundRectCallout">
            <a:avLst>
              <a:gd name="adj1" fmla="val 57244"/>
              <a:gd name="adj2" fmla="val 15908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Страна рождения блюда – Италия, где можно попробовать истинную пиццу в ее первозданном виде. Блюдо настолько вкусное, что быстро распространилось </a:t>
            </a:r>
          </a:p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всему миру., благодаря этому появились разные вариации. </a:t>
            </a:r>
          </a:p>
        </p:txBody>
      </p:sp>
      <p:pic>
        <p:nvPicPr>
          <p:cNvPr id="19" name="Picture 9" descr="C:\Users\User\Downloads\pngwing.com (7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2343" y="3609889"/>
            <a:ext cx="2010256" cy="31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ая прямоугольная выноска 21"/>
          <p:cNvSpPr/>
          <p:nvPr/>
        </p:nvSpPr>
        <p:spPr>
          <a:xfrm>
            <a:off x="3997430" y="5666873"/>
            <a:ext cx="3812767" cy="849098"/>
          </a:xfrm>
          <a:prstGeom prst="wedgeRoundRectCallout">
            <a:avLst>
              <a:gd name="adj1" fmla="val 53936"/>
              <a:gd name="adj2" fmla="val -44745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примеру, в Бразилии добавляют зеленый горошек, во Франции – жареные яйца, в Китае – корочки из хот-дога.</a:t>
            </a:r>
          </a:p>
        </p:txBody>
      </p:sp>
      <p:sp>
        <p:nvSpPr>
          <p:cNvPr id="18" name="Выноска-облако 17"/>
          <p:cNvSpPr/>
          <p:nvPr/>
        </p:nvSpPr>
        <p:spPr>
          <a:xfrm>
            <a:off x="4378303" y="2984020"/>
            <a:ext cx="3431894" cy="1019680"/>
          </a:xfrm>
          <a:prstGeom prst="cloudCallout">
            <a:avLst>
              <a:gd name="adj1" fmla="val 58150"/>
              <a:gd name="adj2" fmla="val 6962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603531" y="3101156"/>
            <a:ext cx="3033137" cy="785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вы знали, что некоторые страны имеют свои рецепты пиццы?</a:t>
            </a:r>
          </a:p>
        </p:txBody>
      </p:sp>
      <p:pic>
        <p:nvPicPr>
          <p:cNvPr id="1034" name="Picture 10" descr="C:\Users\User\Downloads\pngwing.com (73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396862">
            <a:off x="8989601" y="5615041"/>
            <a:ext cx="1568584" cy="107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User\Downloads\pngwing.com (75)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21986">
            <a:off x="10818178" y="5218224"/>
            <a:ext cx="1429113" cy="96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Downloads\pngwing.com (74)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531639">
            <a:off x="10019326" y="5570479"/>
            <a:ext cx="1315094" cy="107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4494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6" descr="C:\Users\User\Downloads\pngwing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0414" y="-231228"/>
            <a:ext cx="13090845" cy="749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ser\Downloads\pngwing.com (8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303956">
            <a:off x="4412417" y="1588878"/>
            <a:ext cx="2202775" cy="232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Выноска-облако 28"/>
          <p:cNvSpPr/>
          <p:nvPr/>
        </p:nvSpPr>
        <p:spPr>
          <a:xfrm>
            <a:off x="3815255" y="5181600"/>
            <a:ext cx="3026980" cy="1166649"/>
          </a:xfrm>
          <a:prstGeom prst="cloudCallout">
            <a:avLst>
              <a:gd name="adj1" fmla="val 25545"/>
              <a:gd name="adj2" fmla="val -72093"/>
            </a:avLst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-облако 21"/>
          <p:cNvSpPr/>
          <p:nvPr/>
        </p:nvSpPr>
        <p:spPr>
          <a:xfrm>
            <a:off x="8368717" y="0"/>
            <a:ext cx="3444911" cy="998483"/>
          </a:xfrm>
          <a:prstGeom prst="cloudCallout">
            <a:avLst>
              <a:gd name="adj1" fmla="val -54068"/>
              <a:gd name="adj2" fmla="val 3349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C:\Users\User\Desktop\Новая папка\20250131_1937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269" b="16401"/>
          <a:stretch/>
        </p:blipFill>
        <p:spPr bwMode="auto">
          <a:xfrm rot="21338020">
            <a:off x="1470978" y="584858"/>
            <a:ext cx="3710151" cy="33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pngwing.com (76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59173">
            <a:off x="1008524" y="84081"/>
            <a:ext cx="4635062" cy="438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5793" y="1618024"/>
            <a:ext cx="2127085" cy="267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WhatsApp_Image_2025-02-03_at_12.34.42__4_-removebg-preview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49" t="16925" b="22482"/>
          <a:stretch/>
        </p:blipFill>
        <p:spPr bwMode="auto">
          <a:xfrm flipH="1">
            <a:off x="677916" y="4190399"/>
            <a:ext cx="2803989" cy="239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носка-облако 7"/>
          <p:cNvSpPr/>
          <p:nvPr/>
        </p:nvSpPr>
        <p:spPr>
          <a:xfrm>
            <a:off x="2524946" y="3746937"/>
            <a:ext cx="3266254" cy="1434663"/>
          </a:xfrm>
          <a:prstGeom prst="cloudCallout">
            <a:avLst>
              <a:gd name="adj1" fmla="val -50300"/>
              <a:gd name="adj2" fmla="val 5633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41504" y="3888828"/>
            <a:ext cx="3033137" cy="1177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вот и финальный кадр!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Вся семья в сборе, пицца готова, можно накрывать на стол. Будем пробовать, что мы вместе приготовили. 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 это не счастье?!</a:t>
            </a:r>
          </a:p>
        </p:txBody>
      </p:sp>
      <p:pic>
        <p:nvPicPr>
          <p:cNvPr id="11" name="Picture 4" descr="C:\Users\User\Downloads\pngwing.com (2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5793" y="3953801"/>
            <a:ext cx="2730050" cy="291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Выноска-облако 12"/>
          <p:cNvSpPr/>
          <p:nvPr/>
        </p:nvSpPr>
        <p:spPr>
          <a:xfrm>
            <a:off x="4824247" y="448527"/>
            <a:ext cx="3268719" cy="1338231"/>
          </a:xfrm>
          <a:prstGeom prst="cloudCallout">
            <a:avLst>
              <a:gd name="adj1" fmla="val 13456"/>
              <a:gd name="adj2" fmla="val 7590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62044" y="546501"/>
            <a:ext cx="2793124" cy="114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 был помочь! Надеюсь, вы не только научились готовить пиццу, но и узнали много интересного о ней.</a:t>
            </a:r>
          </a:p>
        </p:txBody>
      </p:sp>
      <p:pic>
        <p:nvPicPr>
          <p:cNvPr id="2054" name="Picture 6" descr="C:\Users\User\Downloads\pngwing.com (78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23552">
            <a:off x="7217040" y="701246"/>
            <a:ext cx="5382888" cy="638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8692055" y="2545801"/>
            <a:ext cx="3216164" cy="67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1. Какие ингредиенты нужны для приготовления пиццы?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8692055" y="3076572"/>
            <a:ext cx="3216164" cy="67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2. Какая страна является родиной пиццы?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692055" y="3617470"/>
            <a:ext cx="3216164" cy="67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3. Почему один из видов пиццы называют «Маргарита»?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8692055" y="4172947"/>
            <a:ext cx="3216164" cy="58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4. От какого слова образовано слово «пицца»?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8692054" y="4621114"/>
            <a:ext cx="3321269" cy="67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5. Сколько лет слову «пицца»?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8692054" y="5053861"/>
            <a:ext cx="3216164" cy="67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6. Сколько </a:t>
            </a:r>
            <a:r>
              <a:rPr lang="ru-RU" sz="1400" b="1" dirty="0" err="1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стОит</a:t>
            </a:r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 самая дорогая пицца?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8692054" y="5599058"/>
            <a:ext cx="3216164" cy="67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C00000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7. Что добавляют в пиццу в Бразилии?</a:t>
            </a: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8611552" y="0"/>
            <a:ext cx="3202076" cy="1142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5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если вы были внимательны, то легко сможете ответить на наши           вопросы.</a:t>
            </a:r>
          </a:p>
        </p:txBody>
      </p:sp>
      <p:pic>
        <p:nvPicPr>
          <p:cNvPr id="2056" name="Picture 8" descr="C:\Users\User\Downloads\pngwing.com (79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28417">
            <a:off x="7516361" y="5301378"/>
            <a:ext cx="1629716" cy="162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Выноска-облако 25"/>
          <p:cNvSpPr/>
          <p:nvPr/>
        </p:nvSpPr>
        <p:spPr>
          <a:xfrm>
            <a:off x="1319625" y="0"/>
            <a:ext cx="3266254" cy="725215"/>
          </a:xfrm>
          <a:prstGeom prst="cloudCallout">
            <a:avLst>
              <a:gd name="adj1" fmla="val 9230"/>
              <a:gd name="adj2" fmla="val 119829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1347749" y="15767"/>
            <a:ext cx="3033137" cy="709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Спасибо, Джованни!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Приятного аппетита!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4116955" y="5401954"/>
            <a:ext cx="2626640" cy="788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Прекрасный получился репортаж! </a:t>
            </a:r>
          </a:p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Спасибо, друзья!</a:t>
            </a:r>
          </a:p>
        </p:txBody>
      </p:sp>
      <p:pic>
        <p:nvPicPr>
          <p:cNvPr id="2057" name="Picture 9" descr="C:\Users\User\Downloads\pngwing.com (80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1296" y="5764924"/>
            <a:ext cx="1867741" cy="14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User\Downloads\pngwing.com (8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24232">
            <a:off x="1682465" y="3352566"/>
            <a:ext cx="794890" cy="79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2813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пасибо солнышко картинки - 32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2469" cy="683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pngwing.com (9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9105" y="281149"/>
            <a:ext cx="4045472" cy="627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93537" y="1435688"/>
            <a:ext cx="29780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выполнили:</a:t>
            </a:r>
          </a:p>
          <a:p>
            <a:pPr algn="ctr"/>
            <a:endParaRPr lang="ru-RU" sz="16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Абаев Максим, ученик </a:t>
            </a:r>
          </a:p>
          <a:p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2 класса;</a:t>
            </a:r>
          </a:p>
          <a:p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Савельева Мария Николаевна – мама ученика;</a:t>
            </a:r>
          </a:p>
          <a:p>
            <a:pPr marL="342900" indent="-342900">
              <a:buFontTx/>
              <a:buChar char="-"/>
            </a:pP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Абаева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Ксения – сестра ученика.</a:t>
            </a:r>
          </a:p>
        </p:txBody>
      </p:sp>
    </p:spTree>
    <p:extLst>
      <p:ext uri="{BB962C8B-B14F-4D97-AF65-F5344CB8AC3E}">
        <p14:creationId xmlns:p14="http://schemas.microsoft.com/office/powerpoint/2010/main" xmlns="" val="130722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D965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</TotalTime>
  <Words>1504</Words>
  <Application>Microsoft Office PowerPoint</Application>
  <PresentationFormat>Произвольный</PresentationFormat>
  <Paragraphs>167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Кухня – одно из мест силы нашей семьи</vt:lpstr>
      <vt:lpstr>Слайд 4</vt:lpstr>
      <vt:lpstr>Существует множество рецептов приготовления такого уникального и многогранного блюда как Пицца. Ниже мы поделимся рецептом пиццы, которым пользуется наша семья.</vt:lpstr>
      <vt:lpstr>Ну что, начинаем?...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«Я, ты, он, она – вместе целая семья!»</dc:title>
  <dc:creator>Евгений Абаев</dc:creator>
  <cp:lastModifiedBy>HP</cp:lastModifiedBy>
  <cp:revision>124</cp:revision>
  <dcterms:created xsi:type="dcterms:W3CDTF">2025-01-25T09:47:50Z</dcterms:created>
  <dcterms:modified xsi:type="dcterms:W3CDTF">2025-02-05T08:13:31Z</dcterms:modified>
</cp:coreProperties>
</file>