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Default Extension="wdp" ContentType="image/vnd.ms-photo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Default Extension="mp4" ContentType="video/mp4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9" r:id="rId3"/>
    <p:sldId id="260" r:id="rId4"/>
    <p:sldId id="276" r:id="rId5"/>
    <p:sldId id="261" r:id="rId6"/>
    <p:sldId id="262" r:id="rId7"/>
    <p:sldId id="279" r:id="rId8"/>
    <p:sldId id="280" r:id="rId9"/>
    <p:sldId id="271" r:id="rId10"/>
    <p:sldId id="272" r:id="rId11"/>
    <p:sldId id="273" r:id="rId12"/>
    <p:sldId id="274" r:id="rId13"/>
    <p:sldId id="275" r:id="rId14"/>
    <p:sldId id="278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89DE7"/>
    <a:srgbClr val="7E6EDC"/>
  </p:clrMru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016" autoAdjust="0"/>
    <p:restoredTop sz="94660"/>
  </p:normalViewPr>
  <p:slideViewPr>
    <p:cSldViewPr snapToGrid="0">
      <p:cViewPr varScale="1">
        <p:scale>
          <a:sx n="88" d="100"/>
          <a:sy n="88" d="100"/>
        </p:scale>
        <p:origin x="-1260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806856896"/>
      </p:ext>
    </p:extLst>
  </p:cSld>
  <p:clrMapOvr>
    <a:masterClrMapping/>
  </p:clrMapOvr>
  <p:transition spd="slow" advClick="0" advTm="8942">
    <p:wip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041801703"/>
      </p:ext>
    </p:extLst>
  </p:cSld>
  <p:clrMapOvr>
    <a:masterClrMapping/>
  </p:clrMapOvr>
  <p:transition spd="slow" advClick="0" advTm="8942">
    <p:wip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753325237"/>
      </p:ext>
    </p:extLst>
  </p:cSld>
  <p:clrMapOvr>
    <a:masterClrMapping/>
  </p:clrMapOvr>
  <p:transition spd="slow" advClick="0" advTm="8942">
    <p:wip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508354977"/>
      </p:ext>
    </p:extLst>
  </p:cSld>
  <p:clrMapOvr>
    <a:masterClrMapping/>
  </p:clrMapOvr>
  <p:transition spd="slow" advClick="0" advTm="8942">
    <p:wip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430449464"/>
      </p:ext>
    </p:extLst>
  </p:cSld>
  <p:clrMapOvr>
    <a:masterClrMapping/>
  </p:clrMapOvr>
  <p:transition spd="slow" advClick="0" advTm="8942">
    <p:wip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945371008"/>
      </p:ext>
    </p:extLst>
  </p:cSld>
  <p:clrMapOvr>
    <a:masterClrMapping/>
  </p:clrMapOvr>
  <p:transition spd="slow" advClick="0" advTm="8942">
    <p:wip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2664335094"/>
      </p:ext>
    </p:extLst>
  </p:cSld>
  <p:clrMapOvr>
    <a:masterClrMapping/>
  </p:clrMapOvr>
  <p:transition spd="slow" advClick="0" advTm="8942">
    <p:wip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6168444"/>
      </p:ext>
    </p:extLst>
  </p:cSld>
  <p:clrMapOvr>
    <a:masterClrMapping/>
  </p:clrMapOvr>
  <p:transition spd="slow" advClick="0" advTm="8942">
    <p:wip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3974944986"/>
      </p:ext>
    </p:extLst>
  </p:cSld>
  <p:clrMapOvr>
    <a:masterClrMapping/>
  </p:clrMapOvr>
  <p:transition spd="slow" advClick="0" advTm="8942">
    <p:wip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3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2.jpeg"/><Relationship Id="rId17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6" Type="http://schemas.microsoft.com/office/2007/relationships/hdphoto" Target="../media/hdphoto2.wdp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4.png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 userDrawn="1"/>
        </p:nvPicPr>
        <p:blipFill>
          <a:blip r:embed="rId11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 flipV="1">
            <a:off x="-3123825" y="2911215"/>
            <a:ext cx="7122696" cy="1011506"/>
          </a:xfrm>
          <a:prstGeom prst="rect">
            <a:avLst/>
          </a:prstGeom>
        </p:spPr>
      </p:pic>
      <p:sp>
        <p:nvSpPr>
          <p:cNvPr id="8" name="Прямоугольник 7"/>
          <p:cNvSpPr/>
          <p:nvPr userDrawn="1"/>
        </p:nvSpPr>
        <p:spPr>
          <a:xfrm>
            <a:off x="853642" y="-29510"/>
            <a:ext cx="8316226" cy="6887510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11" name="Рисунок 10"/>
          <p:cNvPicPr>
            <a:picLocks noChangeAspect="1"/>
          </p:cNvPicPr>
          <p:nvPr userDrawn="1"/>
        </p:nvPicPr>
        <p:blipFill>
          <a:blip r:embed="rId13" cstate="print">
            <a:duotone>
              <a:schemeClr val="accent5">
                <a:shade val="45000"/>
                <a:satMod val="135000"/>
              </a:schemeClr>
              <a:prstClr val="white"/>
            </a:duotone>
            <a:extLst>
              <a:ext uri="{BEBA8EAE-BF5A-486C-A8C5-ECC9F3942E4B}">
                <a14:imgProps xmlns="" xmlns:a14="http://schemas.microsoft.com/office/drawing/2010/main">
                  <a14:imgLayer r:embed="rId14">
                    <a14:imgEffect>
                      <a14:sharpenSoften amount="50000"/>
                    </a14:imgEffect>
                    <a14:imgEffect>
                      <a14:saturation sat="4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168269" y="479"/>
            <a:ext cx="7975731" cy="2001575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pic>
        <p:nvPicPr>
          <p:cNvPr id="9" name="Рисунок 8"/>
          <p:cNvPicPr>
            <a:picLocks noChangeAspect="1"/>
          </p:cNvPicPr>
          <p:nvPr userDrawn="1"/>
        </p:nvPicPr>
        <p:blipFill>
          <a:blip r:embed="rId15" cstate="email">
            <a:extLst>
              <a:ext uri="{BEBA8EAE-BF5A-486C-A8C5-ECC9F3942E4B}">
                <a14:imgProps xmlns="" xmlns:a14="http://schemas.microsoft.com/office/drawing/2010/main">
                  <a14:imgLayer r:embed="rId16">
                    <a14:imgEffect>
                      <a14:sharpenSoften amount="50000"/>
                    </a14:imgEffect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-2677842" y="2769882"/>
            <a:ext cx="6744728" cy="1325280"/>
          </a:xfrm>
          <a:prstGeom prst="rect">
            <a:avLst/>
          </a:prstGeom>
        </p:spPr>
      </p:pic>
      <p:pic>
        <p:nvPicPr>
          <p:cNvPr id="10" name="Рисунок 9"/>
          <p:cNvPicPr>
            <a:picLocks noChangeAspect="1"/>
          </p:cNvPicPr>
          <p:nvPr userDrawn="1"/>
        </p:nvPicPr>
        <p:blipFill>
          <a:blip r:embed="rId17" cstate="email">
            <a:extLst>
              <a:ext uri="{28A0092B-C50C-407E-A947-70E740481C1C}">
                <a14:useLocalDpi xmlns=""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14373" y="3774448"/>
            <a:ext cx="1829627" cy="3030438"/>
          </a:xfrm>
          <a:prstGeom prst="rect">
            <a:avLst/>
          </a:prstGeom>
        </p:spPr>
      </p:pic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7525" y="1720199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  <a:p>
            <a:pPr lvl="2"/>
            <a:r>
              <a:rPr lang="ru-RU" dirty="0" smtClean="0"/>
              <a:t>Третий уровень</a:t>
            </a:r>
          </a:p>
          <a:p>
            <a:pPr lvl="3"/>
            <a:r>
              <a:rPr lang="ru-RU" dirty="0" smtClean="0"/>
              <a:t>Четвертый уровень</a:t>
            </a:r>
          </a:p>
          <a:p>
            <a:pPr lvl="4"/>
            <a:r>
              <a:rPr lang="ru-RU" dirty="0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6BD457-A5A2-474D-95B5-C6B02AADF47C}" type="datetimeFigureOut">
              <a:rPr lang="ru-RU" smtClean="0"/>
              <a:pPr/>
              <a:t>02.02.2025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B0A796B-2479-4175-9CD8-07F66C0B2731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="" xmlns:p14="http://schemas.microsoft.com/office/powerpoint/2010/main" val="13079748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6" r:id="rId5"/>
    <p:sldLayoutId id="2147483667" r:id="rId6"/>
    <p:sldLayoutId id="2147483668" r:id="rId7"/>
    <p:sldLayoutId id="2147483669" r:id="rId8"/>
    <p:sldLayoutId id="2147483670" r:id="rId9"/>
  </p:sldLayoutIdLst>
  <p:transition spd="slow" advClick="0" advTm="8942">
    <p:wipe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jpeg"/><Relationship Id="rId3" Type="http://schemas.microsoft.com/office/2007/relationships/hdphoto" Target="../media/hdphoto3.wdp"/><Relationship Id="rId7" Type="http://schemas.openxmlformats.org/officeDocument/2006/relationships/image" Target="../media/image15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4.jpeg"/><Relationship Id="rId5" Type="http://schemas.openxmlformats.org/officeDocument/2006/relationships/image" Target="../media/image13.jpeg"/><Relationship Id="rId4" Type="http://schemas.openxmlformats.org/officeDocument/2006/relationships/image" Target="../media/image12.jpe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jpeg"/><Relationship Id="rId3" Type="http://schemas.microsoft.com/office/2007/relationships/hdphoto" Target="../media/hdphoto3.wdp"/><Relationship Id="rId7" Type="http://schemas.openxmlformats.org/officeDocument/2006/relationships/image" Target="../media/image20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jpeg"/><Relationship Id="rId5" Type="http://schemas.openxmlformats.org/officeDocument/2006/relationships/image" Target="../media/image18.jpeg"/><Relationship Id="rId4" Type="http://schemas.openxmlformats.org/officeDocument/2006/relationships/image" Target="../media/image17.jpeg"/><Relationship Id="rId9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6.png"/><Relationship Id="rId7" Type="http://schemas.openxmlformats.org/officeDocument/2006/relationships/image" Target="../media/image8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jpeg"/><Relationship Id="rId5" Type="http://schemas.openxmlformats.org/officeDocument/2006/relationships/image" Target="../media/image24.jpeg"/><Relationship Id="rId4" Type="http://schemas.microsoft.com/office/2007/relationships/hdphoto" Target="../media/hdphoto3.wdp"/><Relationship Id="rId9" Type="http://schemas.microsoft.com/office/2007/relationships/hdphoto" Target="../media/hdphoto4.wdp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29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openxmlformats.org/officeDocument/2006/relationships/image" Target="../media/image31.png"/><Relationship Id="rId7" Type="http://schemas.openxmlformats.org/officeDocument/2006/relationships/image" Target="../media/image26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6.png"/><Relationship Id="rId10" Type="http://schemas.microsoft.com/office/2007/relationships/hdphoto" Target="../media/hdphoto5.wdp"/><Relationship Id="rId4" Type="http://schemas.openxmlformats.org/officeDocument/2006/relationships/image" Target="../media/image8.png"/><Relationship Id="rId9" Type="http://schemas.openxmlformats.org/officeDocument/2006/relationships/image" Target="../media/image32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openxmlformats.org/officeDocument/2006/relationships/image" Target="../media/image8.png"/><Relationship Id="rId7" Type="http://schemas.microsoft.com/office/2007/relationships/hdphoto" Target="../media/hdphoto4.wdp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microsoft.com/office/2007/relationships/hdphoto" Target="../media/hdphoto3.wdp"/><Relationship Id="rId4" Type="http://schemas.openxmlformats.org/officeDocument/2006/relationships/image" Target="../media/image6.png"/><Relationship Id="rId9" Type="http://schemas.microsoft.com/office/2007/relationships/hdphoto" Target="../media/hdphoto5.wdp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microsoft.com/office/2007/relationships/hdphoto" Target="../media/hdphoto3.wdp"/><Relationship Id="rId7" Type="http://schemas.microsoft.com/office/2007/relationships/hdphoto" Target="../media/hdphoto6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5" Type="http://schemas.openxmlformats.org/officeDocument/2006/relationships/image" Target="../media/image35.jpeg"/><Relationship Id="rId10" Type="http://schemas.microsoft.com/office/2007/relationships/hdphoto" Target="../media/hdphoto4.wdp"/><Relationship Id="rId4" Type="http://schemas.openxmlformats.org/officeDocument/2006/relationships/image" Target="../media/image34.jpeg"/><Relationship Id="rId9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8" Type="http://schemas.microsoft.com/office/2007/relationships/hdphoto" Target="../media/hdphoto4.wdp"/><Relationship Id="rId3" Type="http://schemas.microsoft.com/office/2007/relationships/hdphoto" Target="../media/hdphoto3.wdp"/><Relationship Id="rId7" Type="http://schemas.openxmlformats.org/officeDocument/2006/relationships/image" Target="../media/image26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3" Type="http://schemas.microsoft.com/office/2007/relationships/hdphoto" Target="../media/hdphoto3.wdp"/><Relationship Id="rId7" Type="http://schemas.microsoft.com/office/2007/relationships/hdphoto" Target="../media/hdphoto4.wdp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png"/><Relationship Id="rId5" Type="http://schemas.openxmlformats.org/officeDocument/2006/relationships/image" Target="../media/image39.jpeg"/><Relationship Id="rId4" Type="http://schemas.openxmlformats.org/officeDocument/2006/relationships/image" Target="../media/image8.png"/><Relationship Id="rId9" Type="http://schemas.microsoft.com/office/2007/relationships/hdphoto" Target="../media/hdphoto5.wdp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jpeg"/><Relationship Id="rId3" Type="http://schemas.microsoft.com/office/2007/relationships/hdphoto" Target="../media/hdphoto3.wdp"/><Relationship Id="rId7" Type="http://schemas.openxmlformats.org/officeDocument/2006/relationships/image" Target="../media/image43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jpeg"/><Relationship Id="rId5" Type="http://schemas.openxmlformats.org/officeDocument/2006/relationships/image" Target="../media/image41.jpeg"/><Relationship Id="rId4" Type="http://schemas.openxmlformats.org/officeDocument/2006/relationships/image" Target="../media/image40.jpeg"/><Relationship Id="rId9" Type="http://schemas.openxmlformats.org/officeDocument/2006/relationships/image" Target="../media/image45.jpe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6.png"/><Relationship Id="rId7" Type="http://schemas.microsoft.com/office/2007/relationships/media" Target="../media/media1.mp4"/><Relationship Id="rId2" Type="http://schemas.openxmlformats.org/officeDocument/2006/relationships/slideLayout" Target="../slideLayouts/slideLayout2.xml"/><Relationship Id="rId1" Type="http://schemas.openxmlformats.org/officeDocument/2006/relationships/video" Target="../media/media1.mp4"/><Relationship Id="rId6" Type="http://schemas.openxmlformats.org/officeDocument/2006/relationships/image" Target="../media/image46.jpeg"/><Relationship Id="rId11" Type="http://schemas.openxmlformats.org/officeDocument/2006/relationships/image" Target="../media/image50.png"/><Relationship Id="rId5" Type="http://schemas.microsoft.com/office/2007/relationships/hdphoto" Target="../media/hdphoto3.wdp"/><Relationship Id="rId10" Type="http://schemas.openxmlformats.org/officeDocument/2006/relationships/image" Target="../media/image49.jpeg"/><Relationship Id="rId9" Type="http://schemas.openxmlformats.org/officeDocument/2006/relationships/image" Target="../media/image48.jpeg"/></Relationships>
</file>

<file path=ppt/slides/_rels/slide14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jpe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935915" y="103902"/>
            <a:ext cx="8173700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/>
                <a:solidFill>
                  <a:srgbClr val="002060"/>
                </a:solidFill>
                <a:effectLst/>
              </a:rPr>
              <a:t>Конкурс сетевых проектов общеобразовательных школ при загранучреждениях МИД РОССИИ «Обучаясь – творим» </a:t>
            </a:r>
            <a:endParaRPr lang="ru-RU" sz="20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125615" y="1175045"/>
            <a:ext cx="3530582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000" b="1" cap="none" spc="0" dirty="0" smtClean="0">
                <a:ln/>
                <a:solidFill>
                  <a:schemeClr val="accent5">
                    <a:lumMod val="50000"/>
                  </a:schemeClr>
                </a:solidFill>
                <a:effectLst/>
              </a:rPr>
              <a:t>«И опыт, сын ошибок трудных»</a:t>
            </a:r>
            <a:endParaRPr lang="ru-RU" sz="2000" b="1" cap="none" spc="0" dirty="0">
              <a:ln/>
              <a:solidFill>
                <a:schemeClr val="accent5">
                  <a:lumMod val="50000"/>
                </a:schemeClr>
              </a:solidFill>
              <a:effectLst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955310" y="799209"/>
            <a:ext cx="7908383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3200" b="1" dirty="0" smtClean="0">
                <a:ln/>
                <a:solidFill>
                  <a:schemeClr val="accent1">
                    <a:lumMod val="75000"/>
                  </a:schemeClr>
                </a:solidFill>
              </a:rPr>
              <a:t>«Я, ты, он, она – вместе целая семья!»</a:t>
            </a:r>
            <a:endParaRPr lang="ru-RU" sz="3200" b="1" cap="none" spc="0" dirty="0">
              <a:ln/>
              <a:solidFill>
                <a:schemeClr val="accent1">
                  <a:lumMod val="75000"/>
                </a:schemeClr>
              </a:solidFill>
              <a:effectLst/>
            </a:endParaRPr>
          </a:p>
        </p:txBody>
      </p:sp>
      <p:pic>
        <p:nvPicPr>
          <p:cNvPr id="10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119961" y="4864646"/>
            <a:ext cx="2548468" cy="1993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Выноска-облако 8"/>
          <p:cNvSpPr/>
          <p:nvPr/>
        </p:nvSpPr>
        <p:spPr>
          <a:xfrm>
            <a:off x="1337727" y="3129644"/>
            <a:ext cx="7337183" cy="1554098"/>
          </a:xfrm>
          <a:prstGeom prst="cloudCallout">
            <a:avLst>
              <a:gd name="adj1" fmla="val 20695"/>
              <a:gd name="adj2" fmla="val 107534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 10"/>
          <p:cNvSpPr/>
          <p:nvPr/>
        </p:nvSpPr>
        <p:spPr>
          <a:xfrm>
            <a:off x="1337727" y="3375192"/>
            <a:ext cx="6440866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/>
                <a:solidFill>
                  <a:srgbClr val="002060"/>
                </a:solidFill>
              </a:rPr>
              <a:t>Борщ приготовили: Асташова Мария 3 класс,</a:t>
            </a:r>
          </a:p>
          <a:p>
            <a:pPr algn="ctr"/>
            <a:r>
              <a:rPr lang="ru-RU" sz="2000" b="1" cap="none" spc="0" dirty="0" smtClean="0">
                <a:ln/>
                <a:solidFill>
                  <a:srgbClr val="002060"/>
                </a:solidFill>
                <a:effectLst/>
              </a:rPr>
              <a:t>                                  Асташова Татьяна Анатольевна,</a:t>
            </a:r>
          </a:p>
          <a:p>
            <a:pPr algn="ctr"/>
            <a:r>
              <a:rPr lang="ru-RU" sz="2000" b="1" dirty="0" smtClean="0">
                <a:ln/>
                <a:solidFill>
                  <a:srgbClr val="002060"/>
                </a:solidFill>
              </a:rPr>
              <a:t>                                   Асташов Александр Александрович.</a:t>
            </a:r>
            <a:endParaRPr lang="ru-RU" sz="2000" b="1" cap="none" spc="0" dirty="0">
              <a:ln/>
              <a:solidFill>
                <a:srgbClr val="002060"/>
              </a:solidFill>
              <a:effectLst/>
            </a:endParaRPr>
          </a:p>
        </p:txBody>
      </p:sp>
      <p:pic>
        <p:nvPicPr>
          <p:cNvPr id="12" name="Рисунок 11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37973" y="4390855"/>
            <a:ext cx="3643269" cy="22770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3" name="Прямоугольник 12"/>
          <p:cNvSpPr/>
          <p:nvPr/>
        </p:nvSpPr>
        <p:spPr>
          <a:xfrm>
            <a:off x="977930" y="1522913"/>
            <a:ext cx="7885763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harsh" dir="t"/>
            </a:scene3d>
            <a:sp3d extrusionH="57150" prstMaterial="matte">
              <a:bevelT w="63500" h="12700" prst="angle"/>
              <a:contourClr>
                <a:schemeClr val="bg1">
                  <a:lumMod val="65000"/>
                </a:schemeClr>
              </a:contourClr>
            </a:sp3d>
          </a:bodyPr>
          <a:lstStyle/>
          <a:p>
            <a:pPr algn="ctr"/>
            <a:r>
              <a:rPr lang="ru-RU" sz="2000" b="1" dirty="0" smtClean="0">
                <a:ln/>
                <a:solidFill>
                  <a:srgbClr val="002060"/>
                </a:solidFill>
              </a:rPr>
              <a:t>Общеобразовательная школа при Генеральном консульстве России </a:t>
            </a:r>
          </a:p>
          <a:p>
            <a:pPr algn="ctr"/>
            <a:r>
              <a:rPr lang="ru-RU" sz="2000" b="1" dirty="0" smtClean="0">
                <a:ln/>
                <a:solidFill>
                  <a:srgbClr val="002060"/>
                </a:solidFill>
              </a:rPr>
              <a:t>в г. Хошимине, Вьетнам</a:t>
            </a:r>
            <a:endParaRPr lang="ru-RU" sz="2000" b="1" cap="none" spc="0" dirty="0">
              <a:ln/>
              <a:solidFill>
                <a:srgbClr val="002060"/>
              </a:solidFill>
              <a:effectLst/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2467387" y="2206314"/>
            <a:ext cx="507786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cap="none" spc="0" dirty="0" smtClean="0">
                <a:ln w="0"/>
                <a:solidFill>
                  <a:schemeClr val="accent6">
                    <a:lumMod val="50000"/>
                  </a:schemeClr>
                </a:solidFill>
                <a:effectLst>
                  <a:reflection blurRad="6350" stA="53000" endA="300" endPos="35500" dir="5400000" sy="-90000" algn="bl" rotWithShape="0"/>
                </a:effectLst>
              </a:rPr>
              <a:t>РУССКИЙ БОРЩ</a:t>
            </a:r>
            <a:endParaRPr lang="ru-RU" sz="5400" b="1" cap="none" spc="0" dirty="0">
              <a:ln w="0"/>
              <a:solidFill>
                <a:schemeClr val="accent6">
                  <a:lumMod val="50000"/>
                </a:schemeClr>
              </a:soli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729116" y="652161"/>
            <a:ext cx="1860830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2024 – 2025 г.</a:t>
            </a:r>
            <a:endParaRPr lang="ru-RU" sz="2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="" xmlns:p14="http://schemas.microsoft.com/office/powerpoint/2010/main" val="1653995288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552223" y="4940046"/>
            <a:ext cx="2548468" cy="1993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носка-облако 4"/>
          <p:cNvSpPr/>
          <p:nvPr/>
        </p:nvSpPr>
        <p:spPr>
          <a:xfrm>
            <a:off x="1578645" y="3985726"/>
            <a:ext cx="3876756" cy="1950997"/>
          </a:xfrm>
          <a:prstGeom prst="cloudCallout">
            <a:avLst>
              <a:gd name="adj1" fmla="val 76853"/>
              <a:gd name="adj2" fmla="val 37787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60958" y="4240586"/>
            <a:ext cx="3180345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Асташовы – мы семья.</a:t>
            </a:r>
            <a:endParaRPr lang="ru-RU" sz="2000" dirty="0">
              <a:solidFill>
                <a:srgbClr val="00206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сестрёнка у меня.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Папа с мамочкой мои.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юбим русские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борщи!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4699686" y="5411372"/>
            <a:ext cx="849844" cy="13206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1209593" y="5335540"/>
            <a:ext cx="1299233" cy="1472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08501" y="2302173"/>
            <a:ext cx="3118967" cy="233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2645" y="757577"/>
            <a:ext cx="4464040" cy="3348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41303" y="196924"/>
            <a:ext cx="3053362" cy="2290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573498595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283980" y="4818290"/>
            <a:ext cx="1895981" cy="14829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0043" y="184130"/>
            <a:ext cx="2589072" cy="33013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36" r="9481" b="14354"/>
          <a:stretch/>
        </p:blipFill>
        <p:spPr>
          <a:xfrm>
            <a:off x="3332017" y="184130"/>
            <a:ext cx="3300526" cy="340360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1054"/>
          <a:stretch/>
        </p:blipFill>
        <p:spPr>
          <a:xfrm>
            <a:off x="6413783" y="1949755"/>
            <a:ext cx="2319546" cy="27508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694" y="4575103"/>
            <a:ext cx="2725499" cy="20441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9115" y="4575103"/>
            <a:ext cx="2760557" cy="20704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4" name="Выноска-облако 13"/>
          <p:cNvSpPr/>
          <p:nvPr/>
        </p:nvSpPr>
        <p:spPr>
          <a:xfrm rot="153875">
            <a:off x="1408443" y="3437696"/>
            <a:ext cx="5057073" cy="1268088"/>
          </a:xfrm>
          <a:prstGeom prst="cloudCallout">
            <a:avLst>
              <a:gd name="adj1" fmla="val 62579"/>
              <a:gd name="adj2" fmla="val 88628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854344" y="3691078"/>
            <a:ext cx="4572000" cy="707886"/>
          </a:xfrm>
          <a:prstGeom prst="rect">
            <a:avLst/>
          </a:prstGeom>
        </p:spPr>
        <p:txBody>
          <a:bodyPr>
            <a:sp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Сейчас в Хошимине мы дружно живём.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Работаем, учимся, Вьетнам узнаём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352315797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967859" y="5375007"/>
            <a:ext cx="1895981" cy="14829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Рисунок 1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21534" y="753585"/>
            <a:ext cx="3265342" cy="4353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1021" t="6852" r="11574" b="20467"/>
          <a:stretch/>
        </p:blipFill>
        <p:spPr>
          <a:xfrm>
            <a:off x="3761275" y="2085407"/>
            <a:ext cx="1986721" cy="29107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28709" y="753585"/>
            <a:ext cx="1277935" cy="162038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0545"/>
          <a:stretch/>
        </p:blipFill>
        <p:spPr>
          <a:xfrm>
            <a:off x="1470867" y="750163"/>
            <a:ext cx="2739145" cy="43572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11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2547" y="763226"/>
            <a:ext cx="1162151" cy="199185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13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023"/>
          <a:stretch/>
        </p:blipFill>
        <p:spPr>
          <a:xfrm>
            <a:off x="3870817" y="750163"/>
            <a:ext cx="1338823" cy="16941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7" name="Выноска-облако 16"/>
          <p:cNvSpPr/>
          <p:nvPr/>
        </p:nvSpPr>
        <p:spPr>
          <a:xfrm>
            <a:off x="1487026" y="4807014"/>
            <a:ext cx="5254745" cy="1375504"/>
          </a:xfrm>
          <a:prstGeom prst="cloudCallout">
            <a:avLst>
              <a:gd name="adj1" fmla="val 47838"/>
              <a:gd name="adj2" fmla="val 33990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59118" y="5071513"/>
            <a:ext cx="4925575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Попробовав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кухню Вьетнама сполна, </a:t>
            </a:r>
          </a:p>
          <a:p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Решили,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что нам без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борща 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здесь </a:t>
            </a:r>
            <a:r>
              <a:rPr lang="ru-RU" sz="2000" dirty="0" smtClean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нельзя!</a:t>
            </a:r>
            <a:endParaRPr lang="ru-RU" sz="20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210463465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4618"/>
          <a:stretch/>
        </p:blipFill>
        <p:spPr>
          <a:xfrm>
            <a:off x="1103083" y="166799"/>
            <a:ext cx="2934843" cy="38096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4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042674" y="5544059"/>
            <a:ext cx="1679850" cy="1313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7310" y="201107"/>
            <a:ext cx="2820105" cy="37601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1675" y="201108"/>
            <a:ext cx="2884404" cy="38458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Выноска-облако 11"/>
          <p:cNvSpPr/>
          <p:nvPr/>
        </p:nvSpPr>
        <p:spPr>
          <a:xfrm>
            <a:off x="2635135" y="3107287"/>
            <a:ext cx="5902035" cy="2728247"/>
          </a:xfrm>
          <a:prstGeom prst="cloudCallout">
            <a:avLst>
              <a:gd name="adj1" fmla="val 28569"/>
              <a:gd name="adj2" fmla="val 50162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 14"/>
          <p:cNvSpPr/>
          <p:nvPr/>
        </p:nvSpPr>
        <p:spPr>
          <a:xfrm>
            <a:off x="3345810" y="3493741"/>
            <a:ext cx="458542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вот на базар всей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семьёю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 спешим.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И видим мы там: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Гуава,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Мангустин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, </a:t>
            </a:r>
            <a:endParaRPr lang="ru-RU" sz="2000" dirty="0" smtClean="0">
              <a:solidFill>
                <a:srgbClr val="002060"/>
              </a:solidFill>
              <a:latin typeface="Times New Roman" panose="02020603050405020304" pitchFamily="18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 err="1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Саподилла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Нойна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…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Нет, нет, не пойдут нам они для борща!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Нужны нам: картошка, капуста, свекла</a:t>
            </a:r>
            <a:r>
              <a:rPr lang="ru-RU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4557044" y="5373672"/>
            <a:ext cx="1299233" cy="1472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861469" y="3961248"/>
            <a:ext cx="1819787" cy="164754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3078917" y="5161024"/>
            <a:ext cx="1120148" cy="1740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7826522" y="3107589"/>
            <a:ext cx="977541" cy="16334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884750044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042674" y="5544059"/>
            <a:ext cx="1679850" cy="1313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1896149" y="420506"/>
            <a:ext cx="1299233" cy="1472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6142" y="2314093"/>
            <a:ext cx="3948479" cy="222774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7957" y="1892830"/>
            <a:ext cx="3521616" cy="264121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Рисунок 20"/>
          <p:cNvPicPr>
            <a:picLocks noChangeAspect="1"/>
          </p:cNvPicPr>
          <p:nvPr/>
        </p:nvPicPr>
        <p:blipFill rotWithShape="1">
          <a:blip r:embed="rId7" cstate="print"/>
          <a:srcRect l="12353" r="7298"/>
          <a:stretch/>
        </p:blipFill>
        <p:spPr>
          <a:xfrm>
            <a:off x="3683854" y="155009"/>
            <a:ext cx="3467821" cy="24277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2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53" r="51813" b="47729"/>
          <a:stretch/>
        </p:blipFill>
        <p:spPr bwMode="auto">
          <a:xfrm>
            <a:off x="7304619" y="43916"/>
            <a:ext cx="1172096" cy="222550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3" name="Выноска-облако 22"/>
          <p:cNvSpPr/>
          <p:nvPr/>
        </p:nvSpPr>
        <p:spPr>
          <a:xfrm>
            <a:off x="1320324" y="4306130"/>
            <a:ext cx="5658958" cy="1951307"/>
          </a:xfrm>
          <a:prstGeom prst="cloudCallout">
            <a:avLst>
              <a:gd name="adj1" fmla="val 50209"/>
              <a:gd name="adj2" fmla="val 39560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644918" y="4470022"/>
            <a:ext cx="477981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Вот овощи спор завели на столе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Кто лучше, вкусней и нужней на земле: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Гуава?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Лонган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Саподилла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Нойна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?  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Картошка? Капуста? Морковка? Свекла? 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5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6754486" y="4081396"/>
            <a:ext cx="911466" cy="15230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633654" y="4298334"/>
            <a:ext cx="1129131" cy="208928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76141613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522480" y="820235"/>
            <a:ext cx="4507006" cy="25351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9" name="Рисунок 18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818022" y="825985"/>
            <a:ext cx="4520138" cy="2542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53" r="51813" b="47729"/>
          <a:stretch/>
        </p:blipFill>
        <p:spPr bwMode="auto">
          <a:xfrm>
            <a:off x="6577432" y="2850179"/>
            <a:ext cx="1226158" cy="2328155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5" cstate="print">
            <a:extLst>
              <a:ext uri="{BEBA8EAE-BF5A-486C-A8C5-ECC9F3942E4B}">
                <a14:imgProps xmlns="" xmlns:a14="http://schemas.microsoft.com/office/drawing/2010/main">
                  <a14:imgLayer r:embed="rId6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7109537" y="5143503"/>
            <a:ext cx="2267058" cy="1773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Выноска-облако 21"/>
          <p:cNvSpPr/>
          <p:nvPr/>
        </p:nvSpPr>
        <p:spPr>
          <a:xfrm>
            <a:off x="1089983" y="3390637"/>
            <a:ext cx="5348795" cy="1507869"/>
          </a:xfrm>
          <a:prstGeom prst="cloudCallout">
            <a:avLst>
              <a:gd name="adj1" fmla="val 71695"/>
              <a:gd name="adj2" fmla="val 108618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3" name="Прямоугольник 22"/>
          <p:cNvSpPr/>
          <p:nvPr/>
        </p:nvSpPr>
        <p:spPr>
          <a:xfrm>
            <a:off x="1669862" y="3638770"/>
            <a:ext cx="4615483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Все овощи, вы, несомненно вкусны,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Но в нашем борще вы совсем не нужны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4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125686" y="4430180"/>
            <a:ext cx="1216568" cy="2251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2061732" y="5420446"/>
            <a:ext cx="1114922" cy="126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6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4190615" y="4940495"/>
            <a:ext cx="1120148" cy="1740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5338160" y="5388600"/>
            <a:ext cx="1379508" cy="1248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3236432" y="5057753"/>
            <a:ext cx="911466" cy="15230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9" name="Picture 4" descr="Веселые овощи - 69 фото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556" b="41667" l="66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200" b="58519"/>
          <a:stretch/>
        </p:blipFill>
        <p:spPr bwMode="auto">
          <a:xfrm>
            <a:off x="1217685" y="5398372"/>
            <a:ext cx="904355" cy="1229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194573138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b="26522"/>
          <a:stretch/>
        </p:blipFill>
        <p:spPr>
          <a:xfrm>
            <a:off x="2285645" y="167660"/>
            <a:ext cx="4161316" cy="40137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0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24153" r="51813" b="47729"/>
          <a:stretch/>
        </p:blipFill>
        <p:spPr bwMode="auto">
          <a:xfrm>
            <a:off x="6959908" y="1355928"/>
            <a:ext cx="1402696" cy="2663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1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7109537" y="5143503"/>
            <a:ext cx="2267058" cy="177324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1002428" y="1494380"/>
            <a:ext cx="1216568" cy="225106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3433131" y="5345601"/>
            <a:ext cx="1114922" cy="126345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7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5730029" y="5316079"/>
            <a:ext cx="1379508" cy="124893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Выноска-облако 16"/>
          <p:cNvSpPr/>
          <p:nvPr/>
        </p:nvSpPr>
        <p:spPr>
          <a:xfrm>
            <a:off x="1974213" y="3847599"/>
            <a:ext cx="5147681" cy="1740078"/>
          </a:xfrm>
          <a:prstGeom prst="cloudCallout">
            <a:avLst>
              <a:gd name="adj1" fmla="val 57867"/>
              <a:gd name="adj2" fmla="val 54684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2515487" y="4190965"/>
            <a:ext cx="4594050" cy="10802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базара мы дружно все вместе несли: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Картошку, капусту, морковку, свеклу,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Томаты, лучок, и петрушки пучок.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4786208" y="5245712"/>
            <a:ext cx="914373" cy="1420937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1401762" y="4717638"/>
            <a:ext cx="1023773" cy="1710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9" name="Picture 4" descr="Веселые овощи - 69 фото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556" b="41667" l="66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200" b="58519"/>
          <a:stretch/>
        </p:blipFill>
        <p:spPr bwMode="auto">
          <a:xfrm>
            <a:off x="2425535" y="5271261"/>
            <a:ext cx="904355" cy="1229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3725905973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042674" y="5544059"/>
            <a:ext cx="1679850" cy="1313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478" y="545315"/>
            <a:ext cx="3255264" cy="434035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Рисунок 4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52260"/>
          <a:stretch/>
        </p:blipFill>
        <p:spPr>
          <a:xfrm>
            <a:off x="1672363" y="517118"/>
            <a:ext cx="2825075" cy="443819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4" descr="Веселые овощи - 69 фото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56" b="41667" l="66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200" b="58519"/>
          <a:stretch/>
        </p:blipFill>
        <p:spPr bwMode="auto">
          <a:xfrm>
            <a:off x="7690572" y="3214162"/>
            <a:ext cx="1093606" cy="14866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521595" y="3917565"/>
            <a:ext cx="1334816" cy="223043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686217" y="1823862"/>
            <a:ext cx="986146" cy="182470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4" name="Выноска-облако 13"/>
          <p:cNvSpPr/>
          <p:nvPr/>
        </p:nvSpPr>
        <p:spPr>
          <a:xfrm>
            <a:off x="1313955" y="4700825"/>
            <a:ext cx="5257801" cy="1951307"/>
          </a:xfrm>
          <a:prstGeom prst="cloudCallout">
            <a:avLst>
              <a:gd name="adj1" fmla="val 59462"/>
              <a:gd name="adj2" fmla="val 24650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8" name="Прямоугольник 17"/>
          <p:cNvSpPr/>
          <p:nvPr/>
        </p:nvSpPr>
        <p:spPr>
          <a:xfrm>
            <a:off x="1871728" y="4946051"/>
            <a:ext cx="4351714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Хозяйка тем временем ножик взяла. 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ножиком этим крошить начала: 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Картошку, капусту, морковку, свеклу,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Томаты, лучок, и петрушки пучок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6771121" y="3950110"/>
            <a:ext cx="1136828" cy="176663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9" cstate="print">
            <a:extLst>
              <a:ext uri="{BEBA8EAE-BF5A-486C-A8C5-ECC9F3942E4B}">
                <a14:imgProps xmlns="" xmlns:a14="http://schemas.microsoft.com/office/drawing/2010/main">
                  <a14:imgLayer r:embed="rId10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7722524" y="2181485"/>
            <a:ext cx="1053787" cy="954046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4236307941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837579" y="5188784"/>
            <a:ext cx="2189301" cy="171242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6502" y="751233"/>
            <a:ext cx="3063549" cy="408473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1" name="Рисунок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104" r="8075"/>
          <a:stretch/>
        </p:blipFill>
        <p:spPr>
          <a:xfrm>
            <a:off x="3821503" y="759442"/>
            <a:ext cx="4991651" cy="38647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7582259" y="3513058"/>
            <a:ext cx="1032787" cy="16049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Выноска-облако 15"/>
          <p:cNvSpPr/>
          <p:nvPr/>
        </p:nvSpPr>
        <p:spPr>
          <a:xfrm>
            <a:off x="1538995" y="4550760"/>
            <a:ext cx="4256768" cy="1762298"/>
          </a:xfrm>
          <a:prstGeom prst="cloudCallout">
            <a:avLst>
              <a:gd name="adj1" fmla="val 75104"/>
              <a:gd name="adj2" fmla="val 27890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188968" y="4733624"/>
            <a:ext cx="375463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Вот кипит бульон в кастрюле.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Овощи туда смахнули.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Мы на кухне все сидим, </a:t>
            </a:r>
          </a:p>
          <a:p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И на </a:t>
            </a:r>
            <a:r>
              <a:rPr lang="ru-RU" sz="2000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борщик</a:t>
            </a:r>
            <a:r>
              <a:rPr lang="ru-RU" sz="20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наш глядим.</a:t>
            </a:r>
          </a:p>
        </p:txBody>
      </p:sp>
      <p:pic>
        <p:nvPicPr>
          <p:cNvPr id="1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 rot="196674">
            <a:off x="5305177" y="3789501"/>
            <a:ext cx="1144390" cy="129685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6884354" y="3335115"/>
            <a:ext cx="940739" cy="174068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7" cstate="print">
            <a:extLst>
              <a:ext uri="{BEBA8EAE-BF5A-486C-A8C5-ECC9F3942E4B}">
                <a14:imgProps xmlns="" xmlns:a14="http://schemas.microsoft.com/office/drawing/2010/main">
                  <a14:imgLayer r:embed="rId8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3562859" y="3044380"/>
            <a:ext cx="1807085" cy="15880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49214" r="23415" b="47614"/>
          <a:stretch/>
        </p:blipFill>
        <p:spPr bwMode="auto">
          <a:xfrm>
            <a:off x="6299299" y="3443945"/>
            <a:ext cx="911466" cy="152302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2525638802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107904" y="5023302"/>
            <a:ext cx="2332492" cy="182442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Выноска-облако 14"/>
          <p:cNvSpPr/>
          <p:nvPr/>
        </p:nvSpPr>
        <p:spPr>
          <a:xfrm>
            <a:off x="1211808" y="4472247"/>
            <a:ext cx="4120856" cy="2244437"/>
          </a:xfrm>
          <a:prstGeom prst="cloudCallout">
            <a:avLst>
              <a:gd name="adj1" fmla="val 84322"/>
              <a:gd name="adj2" fmla="val 3787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6" name="Прямоугольник 15"/>
          <p:cNvSpPr/>
          <p:nvPr/>
        </p:nvSpPr>
        <p:spPr>
          <a:xfrm>
            <a:off x="1704284" y="4724973"/>
            <a:ext cx="3315374" cy="17226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Очень любим мы борщи!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Борщ с капустой и 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свеклой,</a:t>
            </a: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 картошкой молодой,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И томаты, и лучок, и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петрушечки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пучок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22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 rot="196674">
            <a:off x="302776" y="4508188"/>
            <a:ext cx="1299233" cy="1472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12481" y="489822"/>
            <a:ext cx="6717366" cy="377851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1" name="Picture 8" descr="Веселые Овощи Изображения – скачать бесплатно на Freepik"/>
          <p:cNvPicPr>
            <a:picLocks noChangeAspect="1" noChangeArrowheads="1"/>
          </p:cNvPicPr>
          <p:nvPr/>
        </p:nvPicPr>
        <p:blipFill rotWithShape="1">
          <a:blip r:embed="rId6" cstate="print">
            <a:extLst>
              <a:ext uri="{BEBA8EAE-BF5A-486C-A8C5-ECC9F3942E4B}">
                <a14:imgProps xmlns="" xmlns:a14="http://schemas.microsoft.com/office/drawing/2010/main">
                  <a14:imgLayer r:embed="rId7">
                    <a14:imgEffect>
                      <a14:backgroundRemoval t="58524" b="95255" l="36741" r="67572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257" t="58305" r="31386" b="6478"/>
          <a:stretch/>
        </p:blipFill>
        <p:spPr bwMode="auto">
          <a:xfrm>
            <a:off x="7249570" y="2542438"/>
            <a:ext cx="1382029" cy="125122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3" name="Picture 4" descr="Веселые овощи - 69 фото"/>
          <p:cNvPicPr>
            <a:picLocks noChangeAspect="1" noChangeArrowheads="1"/>
          </p:cNvPicPr>
          <p:nvPr/>
        </p:nvPicPr>
        <p:blipFill rotWithShape="1">
          <a:blip r:embed="rId8" cstate="print">
            <a:extLst>
              <a:ext uri="{BEBA8EAE-BF5A-486C-A8C5-ECC9F3942E4B}">
                <a14:imgProps xmlns="" xmlns:a14="http://schemas.microsoft.com/office/drawing/2010/main">
                  <a14:imgLayer r:embed="rId9">
                    <a14:imgEffect>
                      <a14:backgroundRemoval t="556" b="41667" l="66667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66200" b="58519"/>
          <a:stretch/>
        </p:blipFill>
        <p:spPr bwMode="auto">
          <a:xfrm>
            <a:off x="4958876" y="5582815"/>
            <a:ext cx="904355" cy="122939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4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2033029" y="2902976"/>
            <a:ext cx="1120148" cy="1740712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5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r="75054" b="47129"/>
          <a:stretch/>
        </p:blipFill>
        <p:spPr bwMode="auto">
          <a:xfrm>
            <a:off x="1160292" y="2578606"/>
            <a:ext cx="1138418" cy="2106463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6" name="Выноска-облако 25"/>
          <p:cNvSpPr/>
          <p:nvPr/>
        </p:nvSpPr>
        <p:spPr>
          <a:xfrm>
            <a:off x="4288418" y="3793658"/>
            <a:ext cx="3750444" cy="1239389"/>
          </a:xfrm>
          <a:prstGeom prst="cloudCallout">
            <a:avLst>
              <a:gd name="adj1" fmla="val 24698"/>
              <a:gd name="adj2" fmla="val 89812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4572739" y="3931404"/>
            <a:ext cx="3367846" cy="75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Со </a:t>
            </a:r>
            <a:r>
              <a:rPr lang="ru-RU" sz="2000" dirty="0" err="1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сметанкой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борщ вкусней!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Съешь и будешь здоровей!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1324559203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6042674" y="5544059"/>
            <a:ext cx="1679850" cy="1313941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4943" y="2358729"/>
            <a:ext cx="1964835" cy="261978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2461" t="13668" r="5523"/>
          <a:stretch/>
        </p:blipFill>
        <p:spPr>
          <a:xfrm>
            <a:off x="994234" y="2358729"/>
            <a:ext cx="2625760" cy="274149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6371" y="2441458"/>
            <a:ext cx="3285167" cy="252417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9" name="Рисунок 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15636" r="9481" b="14354"/>
          <a:stretch/>
        </p:blipFill>
        <p:spPr>
          <a:xfrm>
            <a:off x="3469792" y="374179"/>
            <a:ext cx="2256826" cy="232730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182" r="16909"/>
          <a:stretch/>
        </p:blipFill>
        <p:spPr>
          <a:xfrm>
            <a:off x="5641566" y="301062"/>
            <a:ext cx="2834779" cy="2307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2" name="Выноска-облако 11"/>
          <p:cNvSpPr/>
          <p:nvPr/>
        </p:nvSpPr>
        <p:spPr>
          <a:xfrm>
            <a:off x="2092987" y="4732248"/>
            <a:ext cx="3602686" cy="1951307"/>
          </a:xfrm>
          <a:prstGeom prst="cloudCallout">
            <a:avLst>
              <a:gd name="adj1" fmla="val 78404"/>
              <a:gd name="adj2" fmla="val 18259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284998" y="4929948"/>
            <a:ext cx="3218663" cy="173893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Хошимине я живу.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школу русскую хожу.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 нашей школе пять детей,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Это пять моих друзей!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001" y="262009"/>
            <a:ext cx="2945186" cy="22088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2768020245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BEBA8EAE-BF5A-486C-A8C5-ECC9F3942E4B}">
                <a14:imgProps xmlns="" xmlns:a14="http://schemas.microsoft.com/office/drawing/2010/main">
                  <a14:imgLayer r:embed="rId5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738480" y="5217196"/>
            <a:ext cx="2221184" cy="1737360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49491" y="1416336"/>
            <a:ext cx="4660820" cy="349561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20">
            <a:hlinkClick r:id="" action="ppaction://media"/>
          </p:cNvPr>
          <p:cNvPicPr>
            <a:picLocks noChangeAspect="1"/>
          </p:cNvPicPr>
          <p:nvPr>
            <a:videoFile r:link="rId1"/>
            <p:extLst>
              <p:ext uri="{DAA4B4D4-6D71-4841-9C94-3DE7FCFB9230}">
                <p14:media xmlns="" xmlns:p14="http://schemas.microsoft.com/office/powerpoint/2010/main" r:embed="rId7"/>
              </p:ext>
            </p:extLst>
          </p:nvPr>
        </p:nvPicPr>
        <p:blipFill>
          <a:blip r:embed="rId8" cstate="print"/>
          <a:stretch>
            <a:fillRect/>
          </a:stretch>
        </p:blipFill>
        <p:spPr>
          <a:xfrm>
            <a:off x="1947179" y="1496291"/>
            <a:ext cx="6222603" cy="3500215"/>
          </a:xfrm>
          <a:prstGeom prst="rect">
            <a:avLst/>
          </a:prstGeom>
        </p:spPr>
      </p:pic>
      <p:sp>
        <p:nvSpPr>
          <p:cNvPr id="12" name="Выноска-облако 11"/>
          <p:cNvSpPr/>
          <p:nvPr/>
        </p:nvSpPr>
        <p:spPr>
          <a:xfrm>
            <a:off x="1509185" y="4906693"/>
            <a:ext cx="3818347" cy="1951307"/>
          </a:xfrm>
          <a:prstGeom prst="cloudCallout">
            <a:avLst>
              <a:gd name="adj1" fmla="val 84357"/>
              <a:gd name="adj2" fmla="val 1219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endParaRPr lang="ru-RU" dirty="0">
              <a:solidFill>
                <a:srgbClr val="002060"/>
              </a:solidFill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1559677" y="5086319"/>
            <a:ext cx="3530828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Угощу друзей борщом.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Съешь и будешь здоровей!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Будет вместе веселей!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algn="ctr">
              <a:lnSpc>
                <a:spcPct val="107000"/>
              </a:lnSpc>
              <a:spcAft>
                <a:spcPts val="0"/>
              </a:spcAft>
              <a:tabLst>
                <a:tab pos="581660" algn="l"/>
                <a:tab pos="1163320" algn="l"/>
                <a:tab pos="1744980" algn="l"/>
                <a:tab pos="2326640" algn="l"/>
                <a:tab pos="2908300" algn="l"/>
                <a:tab pos="3489960" algn="l"/>
                <a:tab pos="4071620" algn="l"/>
                <a:tab pos="4653280" algn="l"/>
                <a:tab pos="5234940" algn="l"/>
                <a:tab pos="5816600" algn="l"/>
                <a:tab pos="6398260" algn="l"/>
                <a:tab pos="6979920" algn="l"/>
                <a:tab pos="7561580" algn="l"/>
                <a:tab pos="8143240" algn="l"/>
                <a:tab pos="8724900" algn="l"/>
                <a:tab pos="9306560" algn="l"/>
              </a:tabLs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Станем мы ещё дружней!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2674" y="93366"/>
            <a:ext cx="2939414" cy="220456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7" name="Рисунок 16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4203" y="100793"/>
            <a:ext cx="2755823" cy="20668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6844" y="179367"/>
            <a:ext cx="1615811" cy="141067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="" xmlns:p14="http://schemas.microsoft.com/office/powerpoint/2010/main" val="1763097131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0557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</p:childTnLst>
        </p:cTn>
      </p:par>
    </p:tnLst>
  </p:timing>
  <p:extLst mod="1">
    <p:ext uri="{E180D4A7-C9FB-4DFB-919C-405C955672EB}">
      <p14:showEvtLst xmlns="" xmlns:p14="http://schemas.microsoft.com/office/powerpoint/2010/main">
        <p14:playEvt time="516" objId="3"/>
        <p14:stopEvt time="11696" objId="3"/>
      </p14:showEvtLst>
    </p:ext>
  </p:extLs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Детский рисунок борщ (41 фото)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BEBA8EAE-BF5A-486C-A8C5-ECC9F3942E4B}">
                <a14:imgProps xmlns="" xmlns:a14="http://schemas.microsoft.com/office/drawing/2010/main">
                  <a14:imgLayer r:embed="rId3">
                    <a14:imgEffect>
                      <a14:backgroundRemoval t="0" b="100000" l="0" r="100000"/>
                    </a14:imgEffect>
                  </a14:imgLayer>
                </a14:imgProps>
              </a:ext>
              <a:ext uri="{28A0092B-C50C-407E-A947-70E740481C1C}">
                <a14:useLocalDpi xmlns="" xmlns:a14="http://schemas.microsoft.com/office/drawing/2010/main" val="0"/>
              </a:ext>
            </a:extLst>
          </a:blip>
          <a:srcRect l="12940" t="11738" r="7257" b="25842"/>
          <a:stretch/>
        </p:blipFill>
        <p:spPr bwMode="auto">
          <a:xfrm>
            <a:off x="5552223" y="4940046"/>
            <a:ext cx="2548468" cy="199335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Выноска-облако 4"/>
          <p:cNvSpPr/>
          <p:nvPr/>
        </p:nvSpPr>
        <p:spPr>
          <a:xfrm>
            <a:off x="1578645" y="3985726"/>
            <a:ext cx="3876756" cy="1950997"/>
          </a:xfrm>
          <a:prstGeom prst="cloudCallout">
            <a:avLst>
              <a:gd name="adj1" fmla="val 76853"/>
              <a:gd name="adj2" fmla="val 37787"/>
            </a:avLst>
          </a:prstGeom>
          <a:solidFill>
            <a:schemeClr val="bg1">
              <a:lumMod val="95000"/>
            </a:schemeClr>
          </a:solidFill>
          <a:ln>
            <a:solidFill>
              <a:srgbClr val="A89DE7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160958" y="4240586"/>
            <a:ext cx="3180345" cy="14096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07000"/>
              </a:lnSpc>
              <a:spcBef>
                <a:spcPts val="200"/>
              </a:spcBef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Асташовы – мы семья.</a:t>
            </a:r>
            <a:endParaRPr lang="ru-RU" sz="2000" dirty="0">
              <a:solidFill>
                <a:srgbClr val="002060"/>
              </a:solidFill>
              <a:latin typeface="Calibri Light" panose="020F03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Есть сестрёнка у меня.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Папа с мамочкой мои.</a:t>
            </a:r>
            <a:endParaRPr lang="ru-RU" sz="2000" dirty="0">
              <a:solidFill>
                <a:srgbClr val="002060"/>
              </a:solidFill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0"/>
              </a:spcAft>
            </a:pP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Л</a:t>
            </a:r>
            <a:r>
              <a:rPr lang="ru-RU" sz="2000" dirty="0" smtClean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юбим русские </a:t>
            </a:r>
            <a:r>
              <a:rPr lang="ru-RU" sz="2000" dirty="0">
                <a:solidFill>
                  <a:srgbClr val="002060"/>
                </a:solidFill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борщи!</a:t>
            </a:r>
            <a:endParaRPr lang="ru-RU" sz="2000" dirty="0">
              <a:solidFill>
                <a:srgbClr val="002060"/>
              </a:solidFill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8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l="33184" t="54574" r="41296"/>
          <a:stretch/>
        </p:blipFill>
        <p:spPr bwMode="auto">
          <a:xfrm>
            <a:off x="4699686" y="5411372"/>
            <a:ext cx="849844" cy="1320659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10" descr="Стихи в картинках - Детский сад №332 «Березка» г. Нижний Новгород"/>
          <p:cNvPicPr>
            <a:picLocks noChangeAspect="1" noChangeArrowheads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 t="56251" r="66296"/>
          <a:stretch/>
        </p:blipFill>
        <p:spPr bwMode="auto">
          <a:xfrm>
            <a:off x="1209593" y="5335540"/>
            <a:ext cx="1299233" cy="1472324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5308501" y="2302173"/>
            <a:ext cx="3118967" cy="23392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1072645" y="757577"/>
            <a:ext cx="4464040" cy="334803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41303" y="196924"/>
            <a:ext cx="3053362" cy="229002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="" xmlns:p14="http://schemas.microsoft.com/office/powerpoint/2010/main" val="3767311198"/>
      </p:ext>
    </p:extLst>
  </p:cSld>
  <p:clrMapOvr>
    <a:masterClrMapping/>
  </p:clrMapOvr>
  <p:transition spd="slow" advClick="0" advTm="8942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5">
      <a:dk1>
        <a:sysClr val="windowText" lastClr="000000"/>
      </a:dk1>
      <a:lt1>
        <a:sysClr val="window" lastClr="FFFFFF"/>
      </a:lt1>
      <a:dk2>
        <a:srgbClr val="454551"/>
      </a:dk2>
      <a:lt2>
        <a:srgbClr val="D8D9DC"/>
      </a:lt2>
      <a:accent1>
        <a:srgbClr val="E32D91"/>
      </a:accent1>
      <a:accent2>
        <a:srgbClr val="C830CC"/>
      </a:accent2>
      <a:accent3>
        <a:srgbClr val="4EA6DC"/>
      </a:accent3>
      <a:accent4>
        <a:srgbClr val="4775E7"/>
      </a:accent4>
      <a:accent5>
        <a:srgbClr val="8971E1"/>
      </a:accent5>
      <a:accent6>
        <a:srgbClr val="D54773"/>
      </a:accent6>
      <a:hlink>
        <a:srgbClr val="351D8B"/>
      </a:hlink>
      <a:folHlink>
        <a:srgbClr val="731A36"/>
      </a:folHlink>
    </a:clrScheme>
    <a:fontScheme name="Constantia/Franklin Gothic Book">
      <a:majorFont>
        <a:latin typeface="Constantia"/>
        <a:ea typeface=""/>
        <a:cs typeface=""/>
        <a:font script="Jpan" typeface="HG明朝E"/>
        <a:font script="Hang" typeface="궁서"/>
        <a:font script="Hans" typeface="华文新魏"/>
        <a:font script="Hant" typeface="標楷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Матовое стекло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100000"/>
              </a:schemeClr>
            </a:gs>
            <a:gs pos="68000">
              <a:schemeClr val="phClr">
                <a:tint val="77000"/>
                <a:satMod val="100000"/>
              </a:schemeClr>
            </a:gs>
            <a:gs pos="81000">
              <a:schemeClr val="phClr">
                <a:tint val="79000"/>
                <a:satMod val="100000"/>
              </a:schemeClr>
            </a:gs>
            <a:gs pos="86000">
              <a:schemeClr val="phClr">
                <a:tint val="73000"/>
                <a:satMod val="100000"/>
              </a:schemeClr>
            </a:gs>
            <a:gs pos="100000">
              <a:schemeClr val="phClr">
                <a:tint val="35000"/>
                <a:sat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73000"/>
                <a:shade val="100000"/>
                <a:satMod val="150000"/>
              </a:schemeClr>
            </a:gs>
            <a:gs pos="25000">
              <a:schemeClr val="phClr">
                <a:tint val="96000"/>
                <a:shade val="80000"/>
                <a:satMod val="105000"/>
              </a:schemeClr>
            </a:gs>
            <a:gs pos="38000">
              <a:schemeClr val="phClr">
                <a:tint val="96000"/>
                <a:shade val="59000"/>
                <a:satMod val="120000"/>
              </a:schemeClr>
            </a:gs>
            <a:gs pos="55000">
              <a:schemeClr val="phClr">
                <a:tint val="100000"/>
                <a:shade val="57000"/>
                <a:satMod val="120000"/>
              </a:schemeClr>
            </a:gs>
            <a:gs pos="80000">
              <a:schemeClr val="phClr">
                <a:tint val="100000"/>
                <a:shade val="56000"/>
                <a:satMod val="145000"/>
              </a:schemeClr>
            </a:gs>
            <a:gs pos="88000">
              <a:schemeClr val="phClr">
                <a:tint val="100000"/>
                <a:shade val="63000"/>
                <a:satMod val="160000"/>
              </a:schemeClr>
            </a:gs>
            <a:gs pos="100000">
              <a:schemeClr val="phClr">
                <a:tint val="99000"/>
                <a:shade val="100000"/>
                <a:satMod val="155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  <a:scene3d>
            <a:camera prst="orthographicFront">
              <a:rot lat="0" lon="0" rev="0"/>
            </a:camera>
            <a:lightRig rig="glow" dir="tl">
              <a:rot lat="0" lon="0" rev="1800000"/>
            </a:lightRig>
          </a:scene3d>
          <a:sp3d contourW="10160" prstMaterial="dkEdge">
            <a:bevelT w="0" h="0" prst="angle"/>
            <a:contourClr>
              <a:schemeClr val="phClr">
                <a:shade val="30000"/>
                <a:satMod val="150000"/>
              </a:schemeClr>
            </a:contourClr>
          </a:sp3d>
        </a:effectStyle>
        <a:effectStyle>
          <a:effectLst>
            <a:glow rad="50800">
              <a:schemeClr val="phClr">
                <a:tint val="68000"/>
                <a:shade val="93000"/>
                <a:alpha val="37000"/>
                <a:satMod val="250000"/>
              </a:schemeClr>
            </a:glow>
          </a:effectLst>
          <a:scene3d>
            <a:camera prst="orthographicFront">
              <a:rot lat="0" lon="0" rev="0"/>
            </a:camera>
            <a:lightRig rig="glow" dir="t">
              <a:rot lat="0" lon="0" rev="1800000"/>
            </a:lightRig>
          </a:scene3d>
          <a:sp3d contourW="10160" prstMaterial="dkEdge">
            <a:bevelT w="20320" h="19050" prst="angle"/>
            <a:contourClr>
              <a:schemeClr val="phClr">
                <a:shade val="30000"/>
                <a:satMod val="15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531</TotalTime>
  <Words>376</Words>
  <Application>Microsoft Office PowerPoint</Application>
  <PresentationFormat>Экран (4:3)</PresentationFormat>
  <Paragraphs>59</Paragraphs>
  <Slides>14</Slides>
  <Notes>0</Notes>
  <HiddenSlides>0</HiddenSlides>
  <MMClips>1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5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Артём Кулаков</dc:creator>
  <cp:lastModifiedBy>Пользователь Windows</cp:lastModifiedBy>
  <cp:revision>68</cp:revision>
  <dcterms:created xsi:type="dcterms:W3CDTF">2014-07-03T14:44:42Z</dcterms:created>
  <dcterms:modified xsi:type="dcterms:W3CDTF">2025-02-02T07:33:29Z</dcterms:modified>
</cp:coreProperties>
</file>