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87" r:id="rId3"/>
    <p:sldId id="293" r:id="rId4"/>
    <p:sldId id="294" r:id="rId5"/>
    <p:sldId id="288" r:id="rId6"/>
    <p:sldId id="296" r:id="rId7"/>
    <p:sldId id="297" r:id="rId8"/>
    <p:sldId id="277" r:id="rId9"/>
    <p:sldId id="280" r:id="rId10"/>
    <p:sldId id="281" r:id="rId11"/>
    <p:sldId id="292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3FC"/>
    <a:srgbClr val="FFDEC5"/>
    <a:srgbClr val="663300"/>
    <a:srgbClr val="FBDDED"/>
    <a:srgbClr val="B1F4FD"/>
    <a:srgbClr val="F8F8F8"/>
    <a:srgbClr val="D6FCFE"/>
    <a:srgbClr val="F9DF73"/>
    <a:srgbClr val="F3FE8C"/>
    <a:srgbClr val="FEA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4672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62375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840992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4736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6620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011169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2881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588934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87171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540" y="57148"/>
            <a:ext cx="2074460" cy="17684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5763"/>
            <a:ext cx="1364776" cy="189223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627F9-CBB4-4F62-A625-96915B764AA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5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10" Type="http://schemas.microsoft.com/office/2007/relationships/hdphoto" Target="../media/hdphoto3.wdp"/><Relationship Id="rId4" Type="http://schemas.openxmlformats.org/officeDocument/2006/relationships/image" Target="../media/image27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3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etnamnews.ru/vietnamskiy-ris" TargetMode="External"/><Relationship Id="rId2" Type="http://schemas.openxmlformats.org/officeDocument/2006/relationships/hyperlink" Target="https://vovworld.vn/ru-RUhttps:/anydaylife.com/fact/post/1592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zen.ru/a/X3V-nM3NSWQn94nF" TargetMode="External"/><Relationship Id="rId4" Type="http://schemas.openxmlformats.org/officeDocument/2006/relationships/hyperlink" Target="https://ru.nhandan.vn/obraz-lotosa-vo-v-etnamskoi-kul-ture-post2097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11630"/>
          <a:stretch/>
        </p:blipFill>
        <p:spPr>
          <a:xfrm rot="21236885">
            <a:off x="643985" y="1376778"/>
            <a:ext cx="6306078" cy="4621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 rot="364196">
            <a:off x="1768326" y="811531"/>
            <a:ext cx="4967954" cy="923330"/>
          </a:xfrm>
          <a:prstGeom prst="rect">
            <a:avLst/>
          </a:prstGeom>
          <a:gradFill flip="none" rotWithShape="1">
            <a:gsLst>
              <a:gs pos="0">
                <a:srgbClr val="F9DF73">
                  <a:tint val="66000"/>
                  <a:satMod val="160000"/>
                </a:srgbClr>
              </a:gs>
              <a:gs pos="50000">
                <a:srgbClr val="F9DF73">
                  <a:tint val="44500"/>
                  <a:satMod val="160000"/>
                </a:srgbClr>
              </a:gs>
              <a:gs pos="100000">
                <a:srgbClr val="F9DF7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/>
                <a:solidFill>
                  <a:srgbClr val="002060"/>
                </a:solidFill>
                <a:effectLst/>
              </a:rPr>
              <a:t>Необычные растения страны пребывания</a:t>
            </a:r>
          </a:p>
          <a:p>
            <a:pPr algn="ctr"/>
            <a:endParaRPr lang="ru-RU" b="1" dirty="0">
              <a:ln/>
              <a:solidFill>
                <a:srgbClr val="002060"/>
              </a:solidFill>
            </a:endParaRPr>
          </a:p>
          <a:p>
            <a:pPr algn="ctr"/>
            <a:endParaRPr lang="ru-RU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964" y="3794757"/>
            <a:ext cx="1926503" cy="184724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863" y="653050"/>
            <a:ext cx="4602879" cy="2459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9937" t="26799" r="23635" b="32555"/>
          <a:stretch/>
        </p:blipFill>
        <p:spPr>
          <a:xfrm rot="21247547">
            <a:off x="536508" y="2046181"/>
            <a:ext cx="3335221" cy="270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083" y="3974383"/>
            <a:ext cx="1993565" cy="198746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21222644">
            <a:off x="894157" y="3850274"/>
            <a:ext cx="2702797" cy="738664"/>
          </a:xfrm>
          <a:prstGeom prst="rect">
            <a:avLst/>
          </a:prstGeom>
          <a:solidFill>
            <a:srgbClr val="F8F8F8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 выполнили: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Садыков Ростислав 4 класс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Асташова Мария 3 класс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315499">
            <a:off x="5385981" y="4432683"/>
            <a:ext cx="712282" cy="71228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/>
          <a:srcRect l="2397" t="17074" r="2238" b="17074"/>
          <a:stretch/>
        </p:blipFill>
        <p:spPr>
          <a:xfrm rot="21211637">
            <a:off x="2305210" y="2786532"/>
            <a:ext cx="467206" cy="380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/>
          <p:cNvSpPr txBox="1"/>
          <p:nvPr/>
        </p:nvSpPr>
        <p:spPr>
          <a:xfrm rot="21240270">
            <a:off x="927518" y="4914764"/>
            <a:ext cx="287963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Руководители проекта: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Тарасюк Ольга Семёновна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Митькова Лариса Васильевна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6781" y="291375"/>
            <a:ext cx="2438400" cy="2438400"/>
            <a:chOff x="6314107" y="1380107"/>
            <a:chExt cx="2438400" cy="2438400"/>
          </a:xfrm>
        </p:grpSpPr>
        <p:pic>
          <p:nvPicPr>
            <p:cNvPr id="1028" name="Picture 4" descr="Иконка солнце - Png (пнг) картинки и иконки без фона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4107" y="1380107"/>
              <a:ext cx="24384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6711543" y="2290485"/>
              <a:ext cx="1639901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ru-RU" sz="2000" b="1" dirty="0" smtClean="0">
                  <a:ln/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Изображаем </a:t>
              </a:r>
            </a:p>
            <a:p>
              <a:pPr algn="ctr"/>
              <a:r>
                <a:rPr lang="ru-RU" sz="2000" b="1" cap="none" spc="0" dirty="0" smtClean="0">
                  <a:ln/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жизнь</a:t>
              </a:r>
              <a:endParaRPr lang="ru-RU" sz="2000" b="1" cap="none" spc="0" dirty="0">
                <a:ln/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8646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7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9470">
            <a:off x="1910087" y="1303594"/>
            <a:ext cx="4584056" cy="4584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3" y="1411017"/>
            <a:ext cx="1993565" cy="19815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792" y="3770174"/>
            <a:ext cx="1926503" cy="1847248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441841" y="3591666"/>
            <a:ext cx="1606290" cy="755269"/>
            <a:chOff x="441841" y="3591666"/>
            <a:chExt cx="1606290" cy="755269"/>
          </a:xfrm>
        </p:grpSpPr>
        <p:pic>
          <p:nvPicPr>
            <p:cNvPr id="1030" name="Picture 6" descr="вьетнамская старая рыбацкая лодка лодки гребут вьетнамец PNG , туризм,  промышленность, лодки PNG рисунок для бесплатной загрузки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75" b="90000" l="3887" r="9527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581" b="9478"/>
            <a:stretch/>
          </p:blipFill>
          <p:spPr bwMode="auto">
            <a:xfrm>
              <a:off x="441841" y="3591666"/>
              <a:ext cx="1606290" cy="755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17284" y="3848019"/>
              <a:ext cx="1225015" cy="369332"/>
            </a:xfrm>
            <a:prstGeom prst="rect">
              <a:avLst/>
            </a:prstGeom>
            <a:noFill/>
          </p:spPr>
          <p:txBody>
            <a:bodyPr wrap="none" rtlCol="0">
              <a:prstTxWarp prst="textChevronInverted">
                <a:avLst/>
              </a:prstTxWarp>
              <a:spAutoFit/>
            </a:bodyPr>
            <a:lstStyle/>
            <a:p>
              <a:r>
                <a:rPr lang="ru-RU" b="1" dirty="0" err="1" smtClean="0">
                  <a:solidFill>
                    <a:schemeClr val="bg1"/>
                  </a:solidFill>
                </a:rPr>
                <a:t>Тхунг</a:t>
              </a:r>
              <a:r>
                <a:rPr lang="ru-RU" b="1" dirty="0" smtClean="0">
                  <a:solidFill>
                    <a:schemeClr val="bg1"/>
                  </a:solidFill>
                </a:rPr>
                <a:t> чай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91228" y="285606"/>
            <a:ext cx="1517681" cy="1517681"/>
            <a:chOff x="191228" y="285606"/>
            <a:chExt cx="1517681" cy="1517681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917" b="96167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228" y="285606"/>
              <a:ext cx="1517681" cy="151768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68102" y="533827"/>
              <a:ext cx="912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Нон ла</a:t>
              </a:r>
              <a:endParaRPr lang="ru-RU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830785" y="4408255"/>
            <a:ext cx="2562225" cy="1790700"/>
            <a:chOff x="830785" y="4408255"/>
            <a:chExt cx="2562225" cy="1790700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785" y="4408255"/>
              <a:ext cx="2562225" cy="1790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281436" y="5239777"/>
              <a:ext cx="6142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Б</a:t>
              </a: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айк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183996" y="1629294"/>
            <a:ext cx="3122094" cy="1454727"/>
            <a:chOff x="5183996" y="1629294"/>
            <a:chExt cx="3122094" cy="1454727"/>
          </a:xfrm>
        </p:grpSpPr>
        <p:sp>
          <p:nvSpPr>
            <p:cNvPr id="12" name="Выноска-облако 11"/>
            <p:cNvSpPr/>
            <p:nvPr/>
          </p:nvSpPr>
          <p:spPr>
            <a:xfrm>
              <a:off x="5253644" y="1629294"/>
              <a:ext cx="3032253" cy="1454727"/>
            </a:xfrm>
            <a:prstGeom prst="cloudCallout">
              <a:avLst>
                <a:gd name="adj1" fmla="val -22580"/>
                <a:gd name="adj2" fmla="val 121134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183996" y="1728759"/>
              <a:ext cx="312209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Возьмите: </a:t>
              </a:r>
            </a:p>
            <a:p>
              <a:pPr algn="ctr"/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шапку – </a:t>
              </a:r>
              <a:r>
                <a:rPr lang="ru-RU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Нон ла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  <a:p>
              <a:pPr algn="ctr"/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лодку </a:t>
              </a:r>
              <a:r>
                <a:rPr lang="ru-RU" sz="16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Тхунг</a:t>
              </a:r>
              <a:r>
                <a:rPr lang="ru-RU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чай 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lang="ru-RU" sz="16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мотобайк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  <a:p>
              <a:pPr algn="ctr"/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Они вам </a:t>
              </a:r>
              <a:r>
                <a:rPr lang="ru-RU" sz="16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помогут!</a:t>
              </a:r>
              <a:endParaRPr lang="ru-RU" sz="16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680701" y="285606"/>
            <a:ext cx="4753350" cy="1165109"/>
            <a:chOff x="1680701" y="285606"/>
            <a:chExt cx="4753350" cy="1165109"/>
          </a:xfrm>
        </p:grpSpPr>
        <p:sp>
          <p:nvSpPr>
            <p:cNvPr id="3" name="Выноска-облако 2"/>
            <p:cNvSpPr/>
            <p:nvPr/>
          </p:nvSpPr>
          <p:spPr>
            <a:xfrm>
              <a:off x="1680701" y="285606"/>
              <a:ext cx="4753350" cy="1165109"/>
            </a:xfrm>
            <a:prstGeom prst="cloudCallout">
              <a:avLst>
                <a:gd name="adj1" fmla="val -46878"/>
                <a:gd name="adj2" fmla="val 65203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842299" y="482001"/>
              <a:ext cx="4591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Друзья, отправляемся в путешествие по </a:t>
              </a:r>
              <a:r>
                <a:rPr lang="ru-RU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Вьетнаму. 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Нам нужно найти самые </a:t>
              </a:r>
              <a:r>
                <a:rPr lang="ru-RU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удивительные растения.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4724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1" b="17261"/>
          <a:stretch/>
        </p:blipFill>
        <p:spPr>
          <a:xfrm rot="21188017">
            <a:off x="945096" y="1833588"/>
            <a:ext cx="5629820" cy="419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82" y="3768910"/>
            <a:ext cx="1926503" cy="184724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 t="19969"/>
          <a:stretch/>
        </p:blipFill>
        <p:spPr>
          <a:xfrm rot="21151222">
            <a:off x="1237032" y="4262360"/>
            <a:ext cx="1813864" cy="1604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7" y="519501"/>
            <a:ext cx="1993565" cy="1981522"/>
          </a:xfrm>
          <a:prstGeom prst="rect">
            <a:avLst/>
          </a:prstGeom>
        </p:spPr>
      </p:pic>
      <p:grpSp>
        <p:nvGrpSpPr>
          <p:cNvPr id="33" name="Группа 32"/>
          <p:cNvGrpSpPr/>
          <p:nvPr/>
        </p:nvGrpSpPr>
        <p:grpSpPr>
          <a:xfrm>
            <a:off x="4561111" y="482855"/>
            <a:ext cx="3057760" cy="1499048"/>
            <a:chOff x="5135192" y="790849"/>
            <a:chExt cx="2324307" cy="1049530"/>
          </a:xfrm>
        </p:grpSpPr>
        <p:sp>
          <p:nvSpPr>
            <p:cNvPr id="28" name="Выноска-облако 27"/>
            <p:cNvSpPr/>
            <p:nvPr/>
          </p:nvSpPr>
          <p:spPr>
            <a:xfrm>
              <a:off x="5135192" y="790849"/>
              <a:ext cx="2122490" cy="1049530"/>
            </a:xfrm>
            <a:prstGeom prst="cloudCallout">
              <a:avLst>
                <a:gd name="adj1" fmla="val -130451"/>
                <a:gd name="adj2" fmla="val -327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5391386" y="861561"/>
              <a:ext cx="2068113" cy="969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 на кактусе растёт.</a:t>
              </a:r>
            </a:p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Цветом беленьким цветёт.</a:t>
              </a:r>
            </a:p>
            <a:p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«Плод дракона»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зовётся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окрасу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узнаётся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  <a:p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</a:t>
              </a:r>
              <a:r>
                <a:rPr lang="ru-RU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втор: Асташова Мария</a:t>
              </a:r>
            </a:p>
            <a:p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Эпифитный плодовый кактус питахайя, в наличии во Владивосток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2535">
            <a:off x="1216844" y="2902671"/>
            <a:ext cx="1479056" cy="1326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Группа 37"/>
          <p:cNvGrpSpPr/>
          <p:nvPr/>
        </p:nvGrpSpPr>
        <p:grpSpPr>
          <a:xfrm>
            <a:off x="2536017" y="1197033"/>
            <a:ext cx="2532875" cy="1496231"/>
            <a:chOff x="3012756" y="892652"/>
            <a:chExt cx="2122490" cy="1049530"/>
          </a:xfrm>
        </p:grpSpPr>
        <p:sp>
          <p:nvSpPr>
            <p:cNvPr id="39" name="Выноска-облако 38"/>
            <p:cNvSpPr/>
            <p:nvPr/>
          </p:nvSpPr>
          <p:spPr>
            <a:xfrm>
              <a:off x="3012756" y="892652"/>
              <a:ext cx="2122490" cy="1049530"/>
            </a:xfrm>
            <a:prstGeom prst="cloudCallout">
              <a:avLst>
                <a:gd name="adj1" fmla="val -69141"/>
                <a:gd name="adj2" fmla="val -55118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26531" y="1015271"/>
              <a:ext cx="1819391" cy="868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Есть на кактусе плоды. </a:t>
              </a:r>
            </a:p>
            <a:p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Очень вкусные они!</a:t>
              </a:r>
            </a:p>
            <a:p>
              <a:r>
                <a:rPr lang="ru-RU" sz="1400" b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Питахайей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называют.</a:t>
              </a:r>
            </a:p>
            <a:p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Цветом розовым они.</a:t>
              </a:r>
            </a:p>
            <a:p>
              <a:r>
                <a:rPr lang="ru-RU" sz="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ru-RU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Автор</a:t>
              </a:r>
              <a:r>
                <a:rPr lang="ru-RU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: Асташова Мария</a:t>
              </a:r>
              <a:endParaRPr lang="ru-RU" sz="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05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006612" y="2082901"/>
            <a:ext cx="3371537" cy="1030655"/>
            <a:chOff x="5178903" y="1776219"/>
            <a:chExt cx="3195818" cy="1337337"/>
          </a:xfrm>
        </p:grpSpPr>
        <p:sp>
          <p:nvSpPr>
            <p:cNvPr id="42" name="Выноска-облако 41"/>
            <p:cNvSpPr/>
            <p:nvPr/>
          </p:nvSpPr>
          <p:spPr>
            <a:xfrm>
              <a:off x="5178903" y="1776219"/>
              <a:ext cx="3032253" cy="1337337"/>
            </a:xfrm>
            <a:prstGeom prst="cloudCallout">
              <a:avLst>
                <a:gd name="adj1" fmla="val -9147"/>
                <a:gd name="adj2" fmla="val 121756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5199259" y="1988888"/>
              <a:ext cx="3175462" cy="958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Драгонфрут</a:t>
              </a:r>
              <a:r>
                <a:rPr lang="ru-RU" sz="1400" dirty="0">
                  <a:solidFill>
                    <a:srgbClr val="4444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«сердце дракона» </a:t>
              </a:r>
            </a:p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один из  удивительных фруктов  Вьетнама.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1356929" y="40249"/>
            <a:ext cx="4572000" cy="816575"/>
            <a:chOff x="1887222" y="55078"/>
            <a:chExt cx="4572000" cy="816575"/>
          </a:xfrm>
        </p:grpSpPr>
        <p:sp>
          <p:nvSpPr>
            <p:cNvPr id="45" name="Выноска-облако 44"/>
            <p:cNvSpPr/>
            <p:nvPr/>
          </p:nvSpPr>
          <p:spPr>
            <a:xfrm>
              <a:off x="2079712" y="55078"/>
              <a:ext cx="3988579" cy="816575"/>
            </a:xfrm>
            <a:prstGeom prst="cloudCallout">
              <a:avLst>
                <a:gd name="adj1" fmla="val -59383"/>
                <a:gd name="adj2" fmla="val 30591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 rot="21410308">
              <a:off x="1887222" y="201755"/>
              <a:ext cx="4572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Ого!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 поля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кустистых </a:t>
              </a:r>
              <a:r>
                <a:rPr lang="ru-RU" sz="14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лианообразных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древовидных 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кактусов!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Горизонтальный свиток 46"/>
          <p:cNvSpPr/>
          <p:nvPr/>
        </p:nvSpPr>
        <p:spPr>
          <a:xfrm rot="21157158">
            <a:off x="3226072" y="5853996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Асташовых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279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1" b="17261"/>
          <a:stretch/>
        </p:blipFill>
        <p:spPr>
          <a:xfrm rot="21188017">
            <a:off x="783703" y="1816549"/>
            <a:ext cx="5629820" cy="419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82" y="3768910"/>
            <a:ext cx="1926503" cy="1847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47" y="519501"/>
            <a:ext cx="1993565" cy="1981522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549420" y="40249"/>
            <a:ext cx="3604472" cy="816575"/>
            <a:chOff x="1549420" y="40249"/>
            <a:chExt cx="3604472" cy="816575"/>
          </a:xfrm>
        </p:grpSpPr>
        <p:sp>
          <p:nvSpPr>
            <p:cNvPr id="8" name="Выноска-облако 7"/>
            <p:cNvSpPr/>
            <p:nvPr/>
          </p:nvSpPr>
          <p:spPr>
            <a:xfrm>
              <a:off x="1549420" y="40249"/>
              <a:ext cx="3604472" cy="816575"/>
            </a:xfrm>
            <a:prstGeom prst="cloudCallout">
              <a:avLst>
                <a:gd name="adj1" fmla="val -59383"/>
                <a:gd name="adj2" fmla="val 30591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834583" y="120424"/>
              <a:ext cx="3136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Разве может ощетинившийся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кактус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быть нежным и ласковым? 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716658" y="675610"/>
            <a:ext cx="3500978" cy="788091"/>
            <a:chOff x="2716658" y="675610"/>
            <a:chExt cx="3500978" cy="788091"/>
          </a:xfrm>
        </p:grpSpPr>
        <p:sp>
          <p:nvSpPr>
            <p:cNvPr id="13" name="Выноска-облако 12"/>
            <p:cNvSpPr/>
            <p:nvPr/>
          </p:nvSpPr>
          <p:spPr>
            <a:xfrm>
              <a:off x="2716658" y="675610"/>
              <a:ext cx="3500978" cy="788091"/>
            </a:xfrm>
            <a:prstGeom prst="cloudCallout">
              <a:avLst>
                <a:gd name="adj1" fmla="val -59424"/>
                <a:gd name="adj2" fmla="val -33096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159129" y="748918"/>
              <a:ext cx="28613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Конечно, если это </a:t>
              </a:r>
              <a:r>
                <a:rPr lang="ru-RU" sz="1400" b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питахайя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</a:p>
            <a:p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царица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ночи и королева вкуса. 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386663" y="2029320"/>
            <a:ext cx="3470130" cy="1266458"/>
            <a:chOff x="5386663" y="2029320"/>
            <a:chExt cx="3470130" cy="1266458"/>
          </a:xfrm>
        </p:grpSpPr>
        <p:sp>
          <p:nvSpPr>
            <p:cNvPr id="19" name="Выноска-облако 18"/>
            <p:cNvSpPr/>
            <p:nvPr/>
          </p:nvSpPr>
          <p:spPr>
            <a:xfrm>
              <a:off x="5386663" y="2029320"/>
              <a:ext cx="3470130" cy="1114635"/>
            </a:xfrm>
            <a:prstGeom prst="cloudCallout">
              <a:avLst>
                <a:gd name="adj1" fmla="val -9549"/>
                <a:gd name="adj2" fmla="val 104749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547146" y="2126227"/>
              <a:ext cx="2966659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одина </a:t>
              </a:r>
              <a:r>
                <a:rPr lang="ru-RU" sz="1400" b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питахайи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Америка. «Сердце дракона» завоевало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почётное место на плантациях </a:t>
              </a:r>
            </a:p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Вьетнама.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4959888" y="1152832"/>
            <a:ext cx="3563629" cy="949399"/>
            <a:chOff x="4959888" y="1152832"/>
            <a:chExt cx="3563629" cy="949399"/>
          </a:xfrm>
        </p:grpSpPr>
        <p:sp>
          <p:nvSpPr>
            <p:cNvPr id="17" name="Выноска-облако 16"/>
            <p:cNvSpPr/>
            <p:nvPr/>
          </p:nvSpPr>
          <p:spPr>
            <a:xfrm>
              <a:off x="4959888" y="1152832"/>
              <a:ext cx="3563629" cy="949399"/>
            </a:xfrm>
            <a:prstGeom prst="cloudCallout">
              <a:avLst>
                <a:gd name="adj1" fmla="val -83199"/>
                <a:gd name="adj2" fmla="val 25726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547146" y="1209756"/>
              <a:ext cx="294113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слишком привлекательная снаружи, но вкусная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крайне полезная внутри.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 descr="Питахайя (питайя): что это, как есть, польза | РБК Lif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541">
            <a:off x="983768" y="4552236"/>
            <a:ext cx="2393368" cy="15987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Горизонтальный свиток 24"/>
          <p:cNvSpPr/>
          <p:nvPr/>
        </p:nvSpPr>
        <p:spPr>
          <a:xfrm rot="21157158">
            <a:off x="3226072" y="5853996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Асташовых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9326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Горизонтальный свиток 19"/>
          <p:cNvSpPr/>
          <p:nvPr/>
        </p:nvSpPr>
        <p:spPr>
          <a:xfrm rot="21157158">
            <a:off x="3226072" y="5853996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Асташовых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3" b="48000"/>
          <a:stretch/>
        </p:blipFill>
        <p:spPr>
          <a:xfrm rot="21172780">
            <a:off x="1061676" y="1623471"/>
            <a:ext cx="4906000" cy="4243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767" y="3552210"/>
            <a:ext cx="2207900" cy="21170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88" y="629620"/>
            <a:ext cx="1993565" cy="1981522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2473841" y="999904"/>
            <a:ext cx="3252620" cy="793561"/>
            <a:chOff x="2473841" y="999904"/>
            <a:chExt cx="3252620" cy="793561"/>
          </a:xfrm>
        </p:grpSpPr>
        <p:sp>
          <p:nvSpPr>
            <p:cNvPr id="25" name="Выноска-облако 24"/>
            <p:cNvSpPr/>
            <p:nvPr/>
          </p:nvSpPr>
          <p:spPr>
            <a:xfrm>
              <a:off x="2473841" y="999904"/>
              <a:ext cx="3252620" cy="788091"/>
            </a:xfrm>
            <a:prstGeom prst="cloudCallout">
              <a:avLst>
                <a:gd name="adj1" fmla="val -59424"/>
                <a:gd name="adj2" fmla="val -33096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595445" y="1054801"/>
              <a:ext cx="300287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Предприимчивые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вьетнамцы ночью подсвечивают свои плантации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44" name="Picture 2" descr="как растёт драгонфрукт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2" t="28763" r="33423" b="9274"/>
          <a:stretch/>
        </p:blipFill>
        <p:spPr bwMode="auto">
          <a:xfrm rot="21194328">
            <a:off x="3038512" y="3367644"/>
            <a:ext cx="1930690" cy="2420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Группа 47"/>
          <p:cNvGrpSpPr/>
          <p:nvPr/>
        </p:nvGrpSpPr>
        <p:grpSpPr>
          <a:xfrm>
            <a:off x="5579999" y="265877"/>
            <a:ext cx="3461052" cy="1128072"/>
            <a:chOff x="5719920" y="1041534"/>
            <a:chExt cx="3282764" cy="1100946"/>
          </a:xfrm>
        </p:grpSpPr>
        <p:sp>
          <p:nvSpPr>
            <p:cNvPr id="30" name="Выноска-облако 29"/>
            <p:cNvSpPr/>
            <p:nvPr/>
          </p:nvSpPr>
          <p:spPr>
            <a:xfrm>
              <a:off x="5719920" y="1041534"/>
              <a:ext cx="3282764" cy="1100946"/>
            </a:xfrm>
            <a:prstGeom prst="cloudCallout">
              <a:avLst>
                <a:gd name="adj1" fmla="val -42982"/>
                <a:gd name="adj2" fmla="val 99760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17980" y="1113050"/>
              <a:ext cx="282073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Сегодня Вьетнам – крупнейший экспортёр драконьих фруктов. Поставляет</a:t>
              </a:r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питахайю</a:t>
              </a:r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30 стран мира.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1995942" y="214380"/>
            <a:ext cx="3037467" cy="776911"/>
            <a:chOff x="1995942" y="214380"/>
            <a:chExt cx="3037467" cy="776911"/>
          </a:xfrm>
        </p:grpSpPr>
        <p:sp>
          <p:nvSpPr>
            <p:cNvPr id="51" name="Выноска-облако 50"/>
            <p:cNvSpPr/>
            <p:nvPr/>
          </p:nvSpPr>
          <p:spPr>
            <a:xfrm>
              <a:off x="1995942" y="214380"/>
              <a:ext cx="3037467" cy="725638"/>
            </a:xfrm>
            <a:prstGeom prst="cloudCallout">
              <a:avLst>
                <a:gd name="adj1" fmla="val -78638"/>
                <a:gd name="adj2" fmla="val 44089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2217783" y="252627"/>
              <a:ext cx="276484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Конечно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королева </a:t>
              </a:r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ночи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ведь цветут кактусы только ночью.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4675670" y="2043751"/>
            <a:ext cx="4085875" cy="1307646"/>
            <a:chOff x="4850237" y="1503192"/>
            <a:chExt cx="4085875" cy="1307646"/>
          </a:xfrm>
        </p:grpSpPr>
        <p:sp>
          <p:nvSpPr>
            <p:cNvPr id="28" name="Выноска-облако 27"/>
            <p:cNvSpPr/>
            <p:nvPr/>
          </p:nvSpPr>
          <p:spPr>
            <a:xfrm>
              <a:off x="4850237" y="1503192"/>
              <a:ext cx="4085875" cy="1307646"/>
            </a:xfrm>
            <a:prstGeom prst="cloudCallout">
              <a:avLst>
                <a:gd name="adj1" fmla="val -16670"/>
                <a:gd name="adj2" fmla="val 83771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5387128" y="1668615"/>
              <a:ext cx="346444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смотря на то, что растение вьётся, вьетнамцы собирают эти кактусы в пучок, закрепляют около столбика и получают урожай круглый год.</a:t>
              </a:r>
            </a:p>
          </p:txBody>
        </p:sp>
      </p:grpSp>
      <p:pic>
        <p:nvPicPr>
          <p:cNvPr id="19" name="Picture 2" descr="Питахайя (питайя): что это, как есть, польза | РБК Lif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541">
            <a:off x="1359463" y="4859594"/>
            <a:ext cx="1782262" cy="1190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8236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8" y="250484"/>
            <a:ext cx="4070979" cy="297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" descr="https://image-ru.nhandan.vn/w792/images/nddt/0f7b2bb5d0c7e6209ecff113108f64cf/2019/thang01-2019/16-01-2019/sen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4397">
            <a:off x="3242874" y="4720905"/>
            <a:ext cx="1977034" cy="839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otus Flowers in Vietnam: Where to See and What to Kn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961">
            <a:off x="682652" y="2404934"/>
            <a:ext cx="5848091" cy="35527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945" y="3359617"/>
            <a:ext cx="2353260" cy="226181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203" y="2091385"/>
            <a:ext cx="1993565" cy="1981522"/>
          </a:xfrm>
          <a:prstGeom prst="rect">
            <a:avLst/>
          </a:prstGeom>
        </p:spPr>
      </p:pic>
      <p:grpSp>
        <p:nvGrpSpPr>
          <p:cNvPr id="34" name="Группа 33"/>
          <p:cNvGrpSpPr/>
          <p:nvPr/>
        </p:nvGrpSpPr>
        <p:grpSpPr>
          <a:xfrm>
            <a:off x="3040459" y="1683183"/>
            <a:ext cx="4423022" cy="1175702"/>
            <a:chOff x="4250516" y="1830174"/>
            <a:chExt cx="2887132" cy="1234142"/>
          </a:xfrm>
        </p:grpSpPr>
        <p:sp>
          <p:nvSpPr>
            <p:cNvPr id="35" name="Выноска-облако 34"/>
            <p:cNvSpPr/>
            <p:nvPr/>
          </p:nvSpPr>
          <p:spPr>
            <a:xfrm>
              <a:off x="4250516" y="1830174"/>
              <a:ext cx="2887132" cy="1234142"/>
            </a:xfrm>
            <a:prstGeom prst="cloudCallout">
              <a:avLst>
                <a:gd name="adj1" fmla="val 23382"/>
                <a:gd name="adj2" fmla="val 86591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586212" y="1988888"/>
              <a:ext cx="2457894" cy="1033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Мы 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можем увидеть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изображение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лотоса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картинах художников, в архитектурных сооружениях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в вещах повседневной жизни.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5802" y="2472763"/>
            <a:ext cx="1670449" cy="1670449"/>
          </a:xfrm>
          <a:prstGeom prst="rect">
            <a:avLst/>
          </a:prstGeom>
        </p:spPr>
      </p:pic>
      <p:sp>
        <p:nvSpPr>
          <p:cNvPr id="18" name="Горизонтальный свиток 17"/>
          <p:cNvSpPr/>
          <p:nvPr/>
        </p:nvSpPr>
        <p:spPr>
          <a:xfrm rot="21157158">
            <a:off x="3124938" y="5812989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Садыковых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 t="34356" r="17147" b="14978"/>
          <a:stretch/>
        </p:blipFill>
        <p:spPr>
          <a:xfrm rot="21090242">
            <a:off x="2866516" y="3552962"/>
            <a:ext cx="1988966" cy="22114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Группа 19"/>
          <p:cNvGrpSpPr/>
          <p:nvPr/>
        </p:nvGrpSpPr>
        <p:grpSpPr>
          <a:xfrm>
            <a:off x="2411845" y="82253"/>
            <a:ext cx="4042014" cy="746803"/>
            <a:chOff x="2208101" y="108923"/>
            <a:chExt cx="4131425" cy="1122170"/>
          </a:xfrm>
        </p:grpSpPr>
        <p:sp>
          <p:nvSpPr>
            <p:cNvPr id="22" name="Выноска-облако 21"/>
            <p:cNvSpPr/>
            <p:nvPr/>
          </p:nvSpPr>
          <p:spPr>
            <a:xfrm>
              <a:off x="2208101" y="108923"/>
              <a:ext cx="4131425" cy="1122170"/>
            </a:xfrm>
            <a:prstGeom prst="cloudCallout">
              <a:avLst>
                <a:gd name="adj1" fmla="val -45418"/>
                <a:gd name="adj2" fmla="val 212395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518045" y="256388"/>
              <a:ext cx="3587173" cy="7862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Волшебная шапка Нон ла</a:t>
              </a:r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</a:rPr>
                <a:t> </a:t>
              </a:r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перенесла нас на  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«Поле лотосов». 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809662" y="276737"/>
            <a:ext cx="1517681" cy="1517681"/>
            <a:chOff x="191228" y="285606"/>
            <a:chExt cx="1517681" cy="1517681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917" b="96167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1228" y="285606"/>
              <a:ext cx="1517681" cy="1517681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468102" y="533827"/>
              <a:ext cx="912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663300"/>
                  </a:solidFill>
                </a:rPr>
                <a:t>Нон ла</a:t>
              </a:r>
              <a:endParaRPr lang="ru-RU" b="1" dirty="0">
                <a:solidFill>
                  <a:srgbClr val="663300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580848" y="780172"/>
            <a:ext cx="4513393" cy="1023446"/>
            <a:chOff x="2580848" y="780172"/>
            <a:chExt cx="4513393" cy="1023446"/>
          </a:xfrm>
        </p:grpSpPr>
        <p:sp>
          <p:nvSpPr>
            <p:cNvPr id="27" name="Выноска-облако 26"/>
            <p:cNvSpPr/>
            <p:nvPr/>
          </p:nvSpPr>
          <p:spPr>
            <a:xfrm>
              <a:off x="2580848" y="780172"/>
              <a:ext cx="4513393" cy="1023446"/>
            </a:xfrm>
            <a:prstGeom prst="cloudCallout">
              <a:avLst>
                <a:gd name="adj1" fmla="val -49929"/>
                <a:gd name="adj2" fmla="val 78458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3106699" y="908352"/>
              <a:ext cx="373334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всему Вьетнаму можно увидеть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ярко-розовые, фиолетовые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белые покрывала из цветов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лотоса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ru-RU" sz="14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4353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avatars.dzeninfra.ru/get-zen_doc/3397137/pub_5ecc229a2c0fea2ffe95d510_5ecc26cacfc89b0f36a2ee55/scale_1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98" y="368753"/>
            <a:ext cx="1993565" cy="19815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945" y="3359617"/>
            <a:ext cx="2353260" cy="2261812"/>
          </a:xfrm>
          <a:prstGeom prst="rect">
            <a:avLst/>
          </a:prstGeom>
        </p:spPr>
      </p:pic>
      <p:sp>
        <p:nvSpPr>
          <p:cNvPr id="15" name="Горизонтальный свиток 14"/>
          <p:cNvSpPr/>
          <p:nvPr/>
        </p:nvSpPr>
        <p:spPr>
          <a:xfrm rot="21157158">
            <a:off x="3282881" y="5785621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Садыковых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7" r="9030" b="2783"/>
          <a:stretch/>
        </p:blipFill>
        <p:spPr>
          <a:xfrm rot="21122576">
            <a:off x="3449470" y="1843799"/>
            <a:ext cx="2690095" cy="3962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27143">
            <a:off x="772081" y="2158112"/>
            <a:ext cx="3243564" cy="4014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Группа 8"/>
          <p:cNvGrpSpPr/>
          <p:nvPr/>
        </p:nvGrpSpPr>
        <p:grpSpPr>
          <a:xfrm>
            <a:off x="2844100" y="794119"/>
            <a:ext cx="4662293" cy="1256427"/>
            <a:chOff x="2844100" y="794119"/>
            <a:chExt cx="4662293" cy="1256427"/>
          </a:xfrm>
        </p:grpSpPr>
        <p:sp>
          <p:nvSpPr>
            <p:cNvPr id="27" name="Выноска-облако 26"/>
            <p:cNvSpPr/>
            <p:nvPr/>
          </p:nvSpPr>
          <p:spPr>
            <a:xfrm>
              <a:off x="2844100" y="794119"/>
              <a:ext cx="4662293" cy="1256427"/>
            </a:xfrm>
            <a:prstGeom prst="cloudCallout">
              <a:avLst>
                <a:gd name="adj1" fmla="val -56376"/>
                <a:gd name="adj2" fmla="val -11699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207959" y="923282"/>
              <a:ext cx="373736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Водяная лилия</a:t>
              </a:r>
              <a:r>
                <a:rPr lang="ru-RU" sz="1400" dirty="0" smtClean="0">
                  <a:solidFill>
                    <a:srgbClr val="252C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вьетнамцев </a:t>
              </a:r>
              <a:r>
                <a:rPr lang="ru-RU" sz="1200" dirty="0">
                  <a:solidFill>
                    <a:srgbClr val="252C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ru-RU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символ надежды</a:t>
              </a:r>
              <a:r>
                <a:rPr lang="ru-RU" sz="1200" dirty="0">
                  <a:solidFill>
                    <a:srgbClr val="252C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 ассоциируется с чистотой, которая тесно связана с вьетнамской культурой,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литературой, медициной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архитектурой и кухней.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103882" y="204426"/>
            <a:ext cx="3225831" cy="746803"/>
            <a:chOff x="2103882" y="204426"/>
            <a:chExt cx="3225831" cy="746803"/>
          </a:xfrm>
        </p:grpSpPr>
        <p:sp>
          <p:nvSpPr>
            <p:cNvPr id="31" name="Выноска-облако 30"/>
            <p:cNvSpPr/>
            <p:nvPr/>
          </p:nvSpPr>
          <p:spPr>
            <a:xfrm>
              <a:off x="2103882" y="204426"/>
              <a:ext cx="3225831" cy="746803"/>
            </a:xfrm>
            <a:prstGeom prst="cloudCallout">
              <a:avLst>
                <a:gd name="adj1" fmla="val -53731"/>
                <a:gd name="adj2" fmla="val 16487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103882" y="294643"/>
              <a:ext cx="31600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Сбор цветов похож на таинственный обряд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822485" y="1676677"/>
            <a:ext cx="3063820" cy="1234142"/>
            <a:chOff x="5822485" y="1676677"/>
            <a:chExt cx="3063820" cy="1234142"/>
          </a:xfrm>
        </p:grpSpPr>
        <p:sp>
          <p:nvSpPr>
            <p:cNvPr id="34" name="Выноска-облако 33"/>
            <p:cNvSpPr/>
            <p:nvPr/>
          </p:nvSpPr>
          <p:spPr>
            <a:xfrm>
              <a:off x="5822485" y="1676677"/>
              <a:ext cx="3063820" cy="1234142"/>
            </a:xfrm>
            <a:prstGeom prst="cloudCallout">
              <a:avLst>
                <a:gd name="adj1" fmla="val -20356"/>
                <a:gd name="adj2" fmla="val 88721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147225" y="1785056"/>
              <a:ext cx="251044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Хошимине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много прудов с кувшинками, но самые прекрасные кувшинки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растут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парке Ван </a:t>
              </a:r>
              <a:r>
                <a:rPr lang="ru-RU" sz="14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Тхань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92514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0" y="518680"/>
            <a:ext cx="1993565" cy="198152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5853">
            <a:off x="921050" y="2083908"/>
            <a:ext cx="3047042" cy="4062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352" y="3381818"/>
            <a:ext cx="2353841" cy="226445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68667">
            <a:off x="5885133" y="2525153"/>
            <a:ext cx="1668370" cy="16683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0242">
            <a:off x="3130592" y="1778803"/>
            <a:ext cx="2972008" cy="4082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Горизонтальный свиток 19"/>
          <p:cNvSpPr/>
          <p:nvPr/>
        </p:nvSpPr>
        <p:spPr>
          <a:xfrm rot="21157158">
            <a:off x="3124938" y="5812989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Садыковых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5529352" y="1780793"/>
            <a:ext cx="3165438" cy="1050349"/>
            <a:chOff x="4665006" y="1724126"/>
            <a:chExt cx="3165438" cy="1050349"/>
          </a:xfrm>
        </p:grpSpPr>
        <p:sp>
          <p:nvSpPr>
            <p:cNvPr id="33" name="Выноска-облако 32"/>
            <p:cNvSpPr/>
            <p:nvPr/>
          </p:nvSpPr>
          <p:spPr>
            <a:xfrm>
              <a:off x="4764616" y="1724126"/>
              <a:ext cx="2966219" cy="1050349"/>
            </a:xfrm>
            <a:prstGeom prst="cloudCallout">
              <a:avLst>
                <a:gd name="adj1" fmla="val -41010"/>
                <a:gd name="adj2" fmla="val 68720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4665006" y="1844934"/>
              <a:ext cx="316543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Блюда из цветов не только вкусные, но еще и очень питательные и полезные.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278153" y="144529"/>
            <a:ext cx="3225831" cy="746803"/>
            <a:chOff x="2208101" y="108923"/>
            <a:chExt cx="4131425" cy="1122170"/>
          </a:xfrm>
        </p:grpSpPr>
        <p:sp>
          <p:nvSpPr>
            <p:cNvPr id="36" name="Выноска-облако 35"/>
            <p:cNvSpPr/>
            <p:nvPr/>
          </p:nvSpPr>
          <p:spPr>
            <a:xfrm>
              <a:off x="2208101" y="108923"/>
              <a:ext cx="4131425" cy="1122170"/>
            </a:xfrm>
            <a:prstGeom prst="cloudCallout">
              <a:avLst>
                <a:gd name="adj1" fmla="val -60174"/>
                <a:gd name="adj2" fmla="val 59899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518045" y="256388"/>
              <a:ext cx="3587173" cy="832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Любая часть </a:t>
              </a:r>
              <a:r>
                <a:rPr lang="ru-RU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лотоса</a:t>
              </a:r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имеет 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значение.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669797" y="805790"/>
            <a:ext cx="4513393" cy="1242695"/>
            <a:chOff x="2669797" y="805790"/>
            <a:chExt cx="4513393" cy="1242695"/>
          </a:xfrm>
        </p:grpSpPr>
        <p:sp>
          <p:nvSpPr>
            <p:cNvPr id="26" name="Выноска-облако 25"/>
            <p:cNvSpPr/>
            <p:nvPr/>
          </p:nvSpPr>
          <p:spPr>
            <a:xfrm>
              <a:off x="2669797" y="805790"/>
              <a:ext cx="4513393" cy="1242695"/>
            </a:xfrm>
            <a:prstGeom prst="cloudCallout">
              <a:avLst>
                <a:gd name="adj1" fmla="val -65093"/>
                <a:gd name="adj2" fmla="val -17719"/>
              </a:avLst>
            </a:prstGeom>
            <a:solidFill>
              <a:srgbClr val="BAE3F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087624" y="999705"/>
              <a:ext cx="3652857" cy="705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Лотос</a:t>
              </a:r>
              <a:r>
                <a:rPr lang="ru-RU" sz="1400" dirty="0">
                  <a:solidFill>
                    <a:srgbClr val="343A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используют не только для приготовления блюд или народных лекарств, но и для маринования чая.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4843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Курупита гвианская (Пушечное дерево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2583">
            <a:off x="3534986" y="1914530"/>
            <a:ext cx="2826786" cy="4001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Пушечное Дерево – OrchidDre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7650">
            <a:off x="1222009" y="4306768"/>
            <a:ext cx="2939305" cy="1882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Пушечное Ядро Фрукты На Дереве Цветок И Плоды Большого Дерева Пушечное Ядро  — стоковые фотографии и другие картинки Остров Сал -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1488">
            <a:off x="1002519" y="2389665"/>
            <a:ext cx="3078692" cy="2185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/>
        </p:nvGrpSpPr>
        <p:grpSpPr>
          <a:xfrm>
            <a:off x="4903656" y="496225"/>
            <a:ext cx="3862612" cy="1334435"/>
            <a:chOff x="2790490" y="1124718"/>
            <a:chExt cx="4513393" cy="1097272"/>
          </a:xfrm>
        </p:grpSpPr>
        <p:sp>
          <p:nvSpPr>
            <p:cNvPr id="17" name="Выноска-облако 16"/>
            <p:cNvSpPr/>
            <p:nvPr/>
          </p:nvSpPr>
          <p:spPr>
            <a:xfrm>
              <a:off x="2790490" y="1124718"/>
              <a:ext cx="4513393" cy="1071273"/>
            </a:xfrm>
            <a:prstGeom prst="cloudCallout">
              <a:avLst>
                <a:gd name="adj1" fmla="val -49912"/>
                <a:gd name="adj2" fmla="val 36822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176193" y="1234990"/>
              <a:ext cx="3788629" cy="98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Курупита </a:t>
              </a:r>
              <a:r>
                <a:rPr lang="ru-RU" sz="1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гвианская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дерево пушечных ядер, дерево </a:t>
              </a:r>
              <a:r>
                <a:rPr lang="ru-RU" sz="14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ганнибалов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каких только названий нет у этого вечнозелёного дерева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6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45503" y="1554803"/>
            <a:ext cx="2770150" cy="892295"/>
            <a:chOff x="610414" y="2489452"/>
            <a:chExt cx="3225833" cy="746803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610414" y="2489452"/>
              <a:ext cx="3225831" cy="746803"/>
              <a:chOff x="2356488" y="118252"/>
              <a:chExt cx="4131425" cy="1122170"/>
            </a:xfrm>
          </p:grpSpPr>
          <p:sp>
            <p:nvSpPr>
              <p:cNvPr id="14" name="Выноска-облако 13"/>
              <p:cNvSpPr/>
              <p:nvPr/>
            </p:nvSpPr>
            <p:spPr>
              <a:xfrm>
                <a:off x="2356488" y="118252"/>
                <a:ext cx="4131425" cy="1122170"/>
              </a:xfrm>
              <a:prstGeom prst="cloudCallout">
                <a:avLst>
                  <a:gd name="adj1" fmla="val 56387"/>
                  <a:gd name="adj2" fmla="val -48618"/>
                </a:avLst>
              </a:prstGeom>
              <a:solidFill>
                <a:srgbClr val="BAE3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2518045" y="256388"/>
                <a:ext cx="3587173" cy="462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Прямоугольник 25"/>
            <p:cNvSpPr/>
            <p:nvPr/>
          </p:nvSpPr>
          <p:spPr>
            <a:xfrm>
              <a:off x="636652" y="2566651"/>
              <a:ext cx="3199595" cy="618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Плоды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дерева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выглядят как пушечные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ядра и практически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съедобны.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54471" y="494174"/>
            <a:ext cx="3225831" cy="901442"/>
            <a:chOff x="20128" y="99998"/>
            <a:chExt cx="3225831" cy="746803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0128" y="99998"/>
              <a:ext cx="3225831" cy="746803"/>
              <a:chOff x="2191801" y="24825"/>
              <a:chExt cx="4131425" cy="1122170"/>
            </a:xfrm>
          </p:grpSpPr>
          <p:sp>
            <p:nvSpPr>
              <p:cNvPr id="24" name="Выноска-облако 23"/>
              <p:cNvSpPr/>
              <p:nvPr/>
            </p:nvSpPr>
            <p:spPr>
              <a:xfrm>
                <a:off x="2191801" y="24825"/>
                <a:ext cx="4131425" cy="1122170"/>
              </a:xfrm>
              <a:prstGeom prst="cloudCallout">
                <a:avLst>
                  <a:gd name="adj1" fmla="val 40097"/>
                  <a:gd name="adj2" fmla="val 52604"/>
                </a:avLst>
              </a:prstGeom>
              <a:solidFill>
                <a:srgbClr val="BAE3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2518045" y="256388"/>
                <a:ext cx="3587173" cy="462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232604" y="155798"/>
              <a:ext cx="2800877" cy="611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Отправляемся в окрестности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города Далат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Там обнаружено  </a:t>
              </a:r>
            </a:p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Пушечное дерево.</a:t>
              </a:r>
              <a:endPara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Горизонтальный свиток 27"/>
          <p:cNvSpPr/>
          <p:nvPr/>
        </p:nvSpPr>
        <p:spPr>
          <a:xfrm rot="21157158">
            <a:off x="3321192" y="5787935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Садыковых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290" y="3471926"/>
            <a:ext cx="2353260" cy="2261812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>
          <a:xfrm>
            <a:off x="4764617" y="1724126"/>
            <a:ext cx="2792592" cy="848667"/>
            <a:chOff x="4813610" y="2155020"/>
            <a:chExt cx="2792592" cy="848667"/>
          </a:xfrm>
        </p:grpSpPr>
        <p:sp>
          <p:nvSpPr>
            <p:cNvPr id="31" name="Выноска-облако 30"/>
            <p:cNvSpPr/>
            <p:nvPr/>
          </p:nvSpPr>
          <p:spPr>
            <a:xfrm>
              <a:off x="4813610" y="2155020"/>
              <a:ext cx="2792592" cy="848667"/>
            </a:xfrm>
            <a:prstGeom prst="cloudCallout">
              <a:avLst>
                <a:gd name="adj1" fmla="val 30452"/>
                <a:gd name="adj2" fmla="val 148654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5136938" y="2218258"/>
              <a:ext cx="22556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Есть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легенда, что Будда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родился под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этим деревом с удивительными плодам.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7689" y="600372"/>
            <a:ext cx="1993565" cy="19815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2" b="36942"/>
          <a:stretch/>
        </p:blipFill>
        <p:spPr>
          <a:xfrm rot="4857130">
            <a:off x="3159065" y="3669585"/>
            <a:ext cx="1682893" cy="127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3786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2" y="444429"/>
            <a:ext cx="1993565" cy="1981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1837">
            <a:off x="1185865" y="2005246"/>
            <a:ext cx="2931718" cy="4119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6" name="Группа 45"/>
          <p:cNvGrpSpPr/>
          <p:nvPr/>
        </p:nvGrpSpPr>
        <p:grpSpPr>
          <a:xfrm>
            <a:off x="637749" y="-86406"/>
            <a:ext cx="5567155" cy="1166298"/>
            <a:chOff x="443273" y="268892"/>
            <a:chExt cx="5567155" cy="1166298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443273" y="268892"/>
              <a:ext cx="5458763" cy="1166298"/>
              <a:chOff x="2518045" y="256388"/>
              <a:chExt cx="7073657" cy="1479571"/>
            </a:xfrm>
          </p:grpSpPr>
          <p:sp>
            <p:nvSpPr>
              <p:cNvPr id="49" name="Выноска-облако 48"/>
              <p:cNvSpPr/>
              <p:nvPr/>
            </p:nvSpPr>
            <p:spPr>
              <a:xfrm>
                <a:off x="5273007" y="613788"/>
                <a:ext cx="4318695" cy="1122171"/>
              </a:xfrm>
              <a:prstGeom prst="cloudCallout">
                <a:avLst>
                  <a:gd name="adj1" fmla="val -66330"/>
                  <a:gd name="adj2" fmla="val 9262"/>
                </a:avLst>
              </a:prstGeom>
              <a:solidFill>
                <a:srgbClr val="BAE3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2518045" y="256388"/>
                <a:ext cx="3587173" cy="462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8" name="Прямоугольник 47"/>
            <p:cNvSpPr/>
            <p:nvPr/>
          </p:nvSpPr>
          <p:spPr>
            <a:xfrm>
              <a:off x="2460893" y="633446"/>
              <a:ext cx="35495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Стоит упомянуть, что дерево </a:t>
              </a:r>
              <a:endPara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опыляется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летучими мышами. </a:t>
              </a:r>
            </a:p>
          </p:txBody>
        </p: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7300">
            <a:off x="3572005" y="1687188"/>
            <a:ext cx="3061477" cy="4149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89"/>
          <a:stretch/>
        </p:blipFill>
        <p:spPr>
          <a:xfrm rot="21140509">
            <a:off x="2172345" y="3064503"/>
            <a:ext cx="2117834" cy="173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1280" y="3483393"/>
            <a:ext cx="2353260" cy="2261812"/>
          </a:xfrm>
          <a:prstGeom prst="rect">
            <a:avLst/>
          </a:prstGeom>
        </p:spPr>
      </p:pic>
      <p:grpSp>
        <p:nvGrpSpPr>
          <p:cNvPr id="34" name="Группа 33"/>
          <p:cNvGrpSpPr/>
          <p:nvPr/>
        </p:nvGrpSpPr>
        <p:grpSpPr>
          <a:xfrm>
            <a:off x="594640" y="1996242"/>
            <a:ext cx="3564763" cy="892295"/>
            <a:chOff x="610414" y="2489452"/>
            <a:chExt cx="3308661" cy="746803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610414" y="2489452"/>
              <a:ext cx="3225831" cy="746803"/>
              <a:chOff x="2356488" y="118252"/>
              <a:chExt cx="4131425" cy="1122170"/>
            </a:xfrm>
          </p:grpSpPr>
          <p:sp>
            <p:nvSpPr>
              <p:cNvPr id="42" name="Выноска-облако 41"/>
              <p:cNvSpPr/>
              <p:nvPr/>
            </p:nvSpPr>
            <p:spPr>
              <a:xfrm>
                <a:off x="2356488" y="118252"/>
                <a:ext cx="4131425" cy="1122170"/>
              </a:xfrm>
              <a:prstGeom prst="cloudCallout">
                <a:avLst>
                  <a:gd name="adj1" fmla="val -32573"/>
                  <a:gd name="adj2" fmla="val -69114"/>
                </a:avLst>
              </a:prstGeom>
              <a:solidFill>
                <a:srgbClr val="BAE3F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2518045" y="256388"/>
                <a:ext cx="3587173" cy="462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Прямоугольник 40"/>
            <p:cNvSpPr/>
            <p:nvPr/>
          </p:nvSpPr>
          <p:spPr>
            <a:xfrm>
              <a:off x="719481" y="2575283"/>
              <a:ext cx="3199594" cy="618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Open Sans"/>
                </a:rPr>
                <a:t>Одно дерево может принести целых </a:t>
              </a:r>
              <a:r>
                <a:rPr lang="ru-RU" sz="1400" b="1" dirty="0">
                  <a:solidFill>
                    <a:srgbClr val="002060"/>
                  </a:solidFill>
                  <a:latin typeface="Open Sans"/>
                </a:rPr>
                <a:t>200-300 плодов </a:t>
              </a:r>
              <a:r>
                <a:rPr lang="ru-RU" sz="1400" dirty="0">
                  <a:solidFill>
                    <a:srgbClr val="002060"/>
                  </a:solidFill>
                  <a:latin typeface="Open Sans"/>
                </a:rPr>
                <a:t>диаметром </a:t>
              </a:r>
              <a:endParaRPr lang="ru-RU" sz="1400" dirty="0" smtClean="0">
                <a:solidFill>
                  <a:srgbClr val="002060"/>
                </a:solidFill>
                <a:latin typeface="Open Sans"/>
              </a:endParaRPr>
            </a:p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Open Sans"/>
                </a:rPr>
                <a:t>15-24 </a:t>
              </a:r>
              <a:r>
                <a:rPr lang="ru-RU" sz="1400" dirty="0">
                  <a:solidFill>
                    <a:srgbClr val="002060"/>
                  </a:solidFill>
                  <a:latin typeface="Open Sans"/>
                </a:rPr>
                <a:t>сантиметра.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Горизонтальный свиток 43"/>
          <p:cNvSpPr/>
          <p:nvPr/>
        </p:nvSpPr>
        <p:spPr>
          <a:xfrm rot="21157158">
            <a:off x="3321192" y="5787935"/>
            <a:ext cx="2482150" cy="444042"/>
          </a:xfrm>
          <a:prstGeom prst="horizontalScroll">
            <a:avLst/>
          </a:prstGeom>
          <a:solidFill>
            <a:srgbClr val="FFDE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из семейного архива Садыковых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2207573" y="855401"/>
            <a:ext cx="5432663" cy="1105088"/>
            <a:chOff x="2519988" y="1124644"/>
            <a:chExt cx="5432663" cy="1105088"/>
          </a:xfrm>
        </p:grpSpPr>
        <p:grpSp>
          <p:nvGrpSpPr>
            <p:cNvPr id="61" name="Группа 60"/>
            <p:cNvGrpSpPr/>
            <p:nvPr/>
          </p:nvGrpSpPr>
          <p:grpSpPr>
            <a:xfrm>
              <a:off x="2519988" y="1124644"/>
              <a:ext cx="5432663" cy="1105088"/>
              <a:chOff x="1097027" y="1074843"/>
              <a:chExt cx="5867795" cy="1071273"/>
            </a:xfrm>
          </p:grpSpPr>
          <p:sp>
            <p:nvSpPr>
              <p:cNvPr id="63" name="Выноска-облако 62"/>
              <p:cNvSpPr/>
              <p:nvPr/>
            </p:nvSpPr>
            <p:spPr>
              <a:xfrm>
                <a:off x="1097027" y="1074843"/>
                <a:ext cx="4513393" cy="1071273"/>
              </a:xfrm>
              <a:prstGeom prst="cloudCallout">
                <a:avLst>
                  <a:gd name="adj1" fmla="val -50237"/>
                  <a:gd name="adj2" fmla="val -48476"/>
                </a:avLst>
              </a:prstGeom>
              <a:solidFill>
                <a:srgbClr val="FFDEC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3176193" y="1234990"/>
                <a:ext cx="3788629" cy="2783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62" name="Прямоугольник 61"/>
            <p:cNvSpPr/>
            <p:nvPr/>
          </p:nvSpPr>
          <p:spPr>
            <a:xfrm>
              <a:off x="2845901" y="1239493"/>
              <a:ext cx="329329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все насекомые могут с ним контактировать, так как пыльца цветов, для некоторых из них, может быть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ядовита.</a:t>
              </a: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5954512" y="666418"/>
            <a:ext cx="2926868" cy="1442899"/>
            <a:chOff x="4805083" y="2116495"/>
            <a:chExt cx="2792592" cy="848667"/>
          </a:xfrm>
        </p:grpSpPr>
        <p:sp>
          <p:nvSpPr>
            <p:cNvPr id="66" name="Выноска-облако 65"/>
            <p:cNvSpPr/>
            <p:nvPr/>
          </p:nvSpPr>
          <p:spPr>
            <a:xfrm>
              <a:off x="4805083" y="2116495"/>
              <a:ext cx="2792592" cy="848667"/>
            </a:xfrm>
            <a:prstGeom prst="cloudCallout">
              <a:avLst>
                <a:gd name="adj1" fmla="val -48956"/>
                <a:gd name="adj2" fmla="val 275010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5043988" y="2190723"/>
              <a:ext cx="2255678" cy="6878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2060"/>
                  </a:solidFill>
                  <a:latin typeface="Open Sans"/>
                </a:rPr>
                <a:t>Созревшие плоды падают на землю, они часто разрываются, издавая звук, похожий на</a:t>
              </a:r>
              <a:r>
                <a:rPr lang="ru-RU" sz="1400" b="1" dirty="0">
                  <a:solidFill>
                    <a:srgbClr val="002060"/>
                  </a:solidFill>
                  <a:latin typeface="Open Sans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Open Sans"/>
                </a:rPr>
                <a:t>выстрел из пушки.</a:t>
              </a:r>
              <a:endParaRPr lang="ru-RU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5771624" y="2023270"/>
            <a:ext cx="3025364" cy="848667"/>
            <a:chOff x="4813610" y="2155020"/>
            <a:chExt cx="2792592" cy="848667"/>
          </a:xfrm>
        </p:grpSpPr>
        <p:sp>
          <p:nvSpPr>
            <p:cNvPr id="69" name="Выноска-облако 68"/>
            <p:cNvSpPr/>
            <p:nvPr/>
          </p:nvSpPr>
          <p:spPr>
            <a:xfrm>
              <a:off x="4813610" y="2155020"/>
              <a:ext cx="2792592" cy="848667"/>
            </a:xfrm>
            <a:prstGeom prst="cloudCallout">
              <a:avLst>
                <a:gd name="adj1" fmla="val -29173"/>
                <a:gd name="adj2" fmla="val 134941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5032519" y="2194674"/>
              <a:ext cx="225567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Плоды-«пушечные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ядра» вызревают в течение </a:t>
              </a:r>
              <a:endPara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4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8-9 </a:t>
              </a:r>
              <a:r>
                <a:rPr lang="ru-RU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месяцев.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1808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9470">
            <a:off x="1518905" y="1195619"/>
            <a:ext cx="4584056" cy="4773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598" y="2197355"/>
            <a:ext cx="2918722" cy="2901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185" y="3426117"/>
            <a:ext cx="2353260" cy="2261812"/>
          </a:xfrm>
          <a:prstGeom prst="rect">
            <a:avLst/>
          </a:prstGeom>
        </p:spPr>
      </p:pic>
      <p:pic>
        <p:nvPicPr>
          <p:cNvPr id="3074" name="Picture 2" descr="Цветок и плод дерева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0876">
            <a:off x="693208" y="3532480"/>
            <a:ext cx="1535577" cy="1919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 rot="21057498">
            <a:off x="1318960" y="5256984"/>
            <a:ext cx="2461315" cy="584775"/>
          </a:xfrm>
          <a:prstGeom prst="rect">
            <a:avLst/>
          </a:prstGeom>
          <a:solidFill>
            <a:srgbClr val="FFDEC5"/>
          </a:solidFill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Курупита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гвианская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(пушечное дерево)</a:t>
            </a:r>
            <a:endParaRPr lang="ru-RU" sz="1400" dirty="0"/>
          </a:p>
        </p:txBody>
      </p:sp>
      <p:pic>
        <p:nvPicPr>
          <p:cNvPr id="3076" name="Picture 4" descr="Vietnam national flower: A unique cultural symbol to discov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4438">
            <a:off x="421773" y="1870113"/>
            <a:ext cx="2248328" cy="1405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 rot="21057498">
            <a:off x="543739" y="1392492"/>
            <a:ext cx="1651478" cy="584775"/>
          </a:xfrm>
          <a:prstGeom prst="rect">
            <a:avLst/>
          </a:prstGeom>
          <a:solidFill>
            <a:srgbClr val="FFDEC5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Лотос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(водяная лилия)</a:t>
            </a:r>
            <a:endParaRPr lang="ru-RU" sz="1400" dirty="0"/>
          </a:p>
        </p:txBody>
      </p:sp>
      <p:pic>
        <p:nvPicPr>
          <p:cNvPr id="20" name="Picture 2" descr="Питахайя (питайя): что это, как есть, польза | РБК Lif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541">
            <a:off x="4919262" y="903325"/>
            <a:ext cx="2509045" cy="1676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4986332" y="2648786"/>
            <a:ext cx="3025364" cy="678385"/>
            <a:chOff x="4813610" y="2155020"/>
            <a:chExt cx="2792592" cy="848667"/>
          </a:xfrm>
        </p:grpSpPr>
        <p:sp>
          <p:nvSpPr>
            <p:cNvPr id="23" name="Выноска-облако 22"/>
            <p:cNvSpPr/>
            <p:nvPr/>
          </p:nvSpPr>
          <p:spPr>
            <a:xfrm>
              <a:off x="4813610" y="2155020"/>
              <a:ext cx="2792592" cy="848667"/>
            </a:xfrm>
            <a:prstGeom prst="cloudCallout">
              <a:avLst>
                <a:gd name="adj1" fmla="val -50605"/>
                <a:gd name="adj2" fmla="val 23666"/>
              </a:avLst>
            </a:prstGeom>
            <a:solidFill>
              <a:srgbClr val="FFDEC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082067" y="2279837"/>
              <a:ext cx="2255678" cy="4235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Удивительное рядом!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545937" y="514680"/>
            <a:ext cx="4612332" cy="770658"/>
            <a:chOff x="2519988" y="1124644"/>
            <a:chExt cx="5432663" cy="1105088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2519988" y="1124644"/>
              <a:ext cx="5432663" cy="1105088"/>
              <a:chOff x="1097027" y="1074843"/>
              <a:chExt cx="5867795" cy="1071273"/>
            </a:xfrm>
          </p:grpSpPr>
          <p:sp>
            <p:nvSpPr>
              <p:cNvPr id="28" name="Выноска-облако 27"/>
              <p:cNvSpPr/>
              <p:nvPr/>
            </p:nvSpPr>
            <p:spPr>
              <a:xfrm>
                <a:off x="1097027" y="1074843"/>
                <a:ext cx="4513392" cy="1071273"/>
              </a:xfrm>
              <a:prstGeom prst="cloudCallout">
                <a:avLst>
                  <a:gd name="adj1" fmla="val -5045"/>
                  <a:gd name="adj2" fmla="val 118376"/>
                </a:avLst>
              </a:prstGeom>
              <a:solidFill>
                <a:srgbClr val="FFDEC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176193" y="1234990"/>
                <a:ext cx="3788629" cy="2783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sz="16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7" name="Прямоугольник 26"/>
            <p:cNvSpPr/>
            <p:nvPr/>
          </p:nvSpPr>
          <p:spPr>
            <a:xfrm>
              <a:off x="2845901" y="1239494"/>
              <a:ext cx="3293291" cy="838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Ребята, спасибо за интересное путешествие!</a:t>
              </a:r>
              <a:endPara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 rot="21222529">
            <a:off x="5334925" y="437631"/>
            <a:ext cx="1707070" cy="584775"/>
          </a:xfrm>
          <a:prstGeom prst="rect">
            <a:avLst/>
          </a:prstGeom>
          <a:solidFill>
            <a:srgbClr val="FFDEC5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Питахайя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(сердце дракона)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454578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1273389">
            <a:off x="606830" y="1853847"/>
            <a:ext cx="6018414" cy="28315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Источники: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ecology.md/ru/page/pitahajja-frukt-drakona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vovworld.vn/ru-RU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://anydaylife.com/fact/post/1592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://www.vietnam.vn/ru/phuc-hung-trong-lua-sinh-thai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://vovworld.vn/ru-RU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ru.nhandan.vn/obraz-lotosa-vo-v-etnamskoi-kul-ture-post20977.html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dzen.ru/a/X3V-nM3NSWQn94nF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 smtClean="0"/>
          </a:p>
          <a:p>
            <a:endParaRPr lang="ru-RU" sz="1600" b="1" dirty="0" smtClean="0"/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1864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351D8B"/>
      </a:hlink>
      <a:folHlink>
        <a:srgbClr val="8C8C8C"/>
      </a:folHlink>
    </a:clrScheme>
    <a:fontScheme name="Garamond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1352</TotalTime>
  <Words>567</Words>
  <Application>Microsoft Office PowerPoint</Application>
  <PresentationFormat>Экран (4:3)</PresentationFormat>
  <Paragraphs>92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Garamond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Admin</cp:lastModifiedBy>
  <cp:revision>149</cp:revision>
  <dcterms:created xsi:type="dcterms:W3CDTF">2014-07-01T16:09:37Z</dcterms:created>
  <dcterms:modified xsi:type="dcterms:W3CDTF">2024-11-15T07:44:22Z</dcterms:modified>
</cp:coreProperties>
</file>