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4630400" cy="8229600"/>
  <p:notesSz cx="8229600" cy="14630400"/>
  <p:embeddedFontLst>
    <p:embeddedFont>
      <p:font typeface="Lora" pitchFamily="2" charset="-52"/>
      <p:regular r:id="rId15"/>
      <p:bold r:id="rId16"/>
      <p:italic r:id="rId17"/>
      <p:boldItalic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  <p:embeddedFont>
      <p:font typeface="Source Sans Pro" panose="020B0503030403020204" pitchFamily="34" charset="0"/>
      <p:regular r:id="rId23"/>
      <p:bold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5431"/>
    <a:srgbClr val="3953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562" y="4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807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2E4C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EF5E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AA9C0A-8D80-EACE-50E2-1F1F0BF45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14" y="216150"/>
            <a:ext cx="1762125" cy="1809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1E589E-BD1B-1594-1B28-952C373B129F}"/>
              </a:ext>
            </a:extLst>
          </p:cNvPr>
          <p:cNvSpPr txBox="1"/>
          <p:nvPr/>
        </p:nvSpPr>
        <p:spPr>
          <a:xfrm>
            <a:off x="3727048" y="520861"/>
            <a:ext cx="69563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Lora" pitchFamily="2" charset="-52"/>
              </a:rPr>
              <a:t>Общеобразовательная школа 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Lora" pitchFamily="2" charset="-52"/>
              </a:rPr>
              <a:t>при Посольстве России</a:t>
            </a:r>
          </a:p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Lora" pitchFamily="2" charset="-52"/>
              </a:rPr>
              <a:t>в Великобритании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Lora" pitchFamily="2" charset="-5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6F011C-46E9-F373-7B59-B9356154F095}"/>
              </a:ext>
            </a:extLst>
          </p:cNvPr>
          <p:cNvSpPr txBox="1"/>
          <p:nvPr/>
        </p:nvSpPr>
        <p:spPr>
          <a:xfrm>
            <a:off x="1205153" y="2476983"/>
            <a:ext cx="11678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</a:rPr>
              <a:t>«Необычные растения страны пребывания» 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</a:rPr>
              <a:t>В рамках конкурса сетевых проектов общеобразовательных школ 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</a:rPr>
              <a:t>при загранучреждениях МИД России «Обучаясь – творим»</a:t>
            </a:r>
          </a:p>
          <a:p>
            <a:pPr algn="ctr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</a:rPr>
              <a:t>в номинации «Изображаем Жизнь»</a:t>
            </a:r>
          </a:p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E1FDBA-D948-A407-647C-281F3816A1FA}"/>
              </a:ext>
            </a:extLst>
          </p:cNvPr>
          <p:cNvSpPr txBox="1"/>
          <p:nvPr/>
        </p:nvSpPr>
        <p:spPr>
          <a:xfrm>
            <a:off x="10370917" y="4998855"/>
            <a:ext cx="42594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Авторы работы: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Гусарова София, 3 класс</a:t>
            </a:r>
          </a:p>
          <a:p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Прихненко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 Дмитрий, 3 класс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  <a:latin typeface="Lora" pitchFamily="2" charset="-52"/>
            </a:endParaRP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Руководители проекта: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Самойленко Анастасия Витальевна, </a:t>
            </a:r>
            <a:r>
              <a:rPr lang="ru-RU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учитель биологии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Lora" pitchFamily="2" charset="-52"/>
            </a:endParaRPr>
          </a:p>
          <a:p>
            <a:endParaRPr lang="ru-RU" dirty="0">
              <a:solidFill>
                <a:schemeClr val="accent6">
                  <a:lumMod val="50000"/>
                </a:schemeClr>
              </a:solidFill>
              <a:latin typeface="Lora" pitchFamily="2" charset="-52"/>
            </a:endParaRPr>
          </a:p>
          <a:p>
            <a:endParaRPr lang="ru-RU" dirty="0">
              <a:solidFill>
                <a:schemeClr val="accent6">
                  <a:lumMod val="50000"/>
                </a:schemeClr>
              </a:solidFill>
              <a:latin typeface="Lora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724FB3-C18E-E23B-4B9B-36F45D0E7AE7}"/>
              </a:ext>
            </a:extLst>
          </p:cNvPr>
          <p:cNvSpPr txBox="1"/>
          <p:nvPr/>
        </p:nvSpPr>
        <p:spPr>
          <a:xfrm>
            <a:off x="4745621" y="7416351"/>
            <a:ext cx="51391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Лондон</a:t>
            </a:r>
          </a:p>
          <a:p>
            <a:pPr algn="ctr"/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2024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E5C839AB-1B60-E939-11D1-68FF7D281603}"/>
              </a:ext>
            </a:extLst>
          </p:cNvPr>
          <p:cNvGrpSpPr/>
          <p:nvPr/>
        </p:nvGrpSpPr>
        <p:grpSpPr>
          <a:xfrm>
            <a:off x="2012104" y="4507167"/>
            <a:ext cx="7872674" cy="3030464"/>
            <a:chOff x="1178419" y="4460734"/>
            <a:chExt cx="7872674" cy="3030464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4FAD6098-C432-6F36-156E-CCF6F7DE7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015835">
              <a:off x="1178419" y="4647221"/>
              <a:ext cx="2180969" cy="2814884"/>
            </a:xfrm>
            <a:prstGeom prst="rect">
              <a:avLst/>
            </a:prstGeom>
          </p:spPr>
        </p:pic>
        <p:pic>
          <p:nvPicPr>
            <p:cNvPr id="3" name="Image 0" descr="preencoded.png">
              <a:extLst>
                <a:ext uri="{FF2B5EF4-FFF2-40B4-BE49-F238E27FC236}">
                  <a16:creationId xmlns:a16="http://schemas.microsoft.com/office/drawing/2014/main" id="{19031800-5ADF-1D33-C7BF-C5DC068B9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344046">
              <a:off x="2803007" y="4482047"/>
              <a:ext cx="2360982" cy="2814884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D88E529-37F1-BFFB-B304-52EC2620D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28805"/>
            <a:stretch/>
          </p:blipFill>
          <p:spPr>
            <a:xfrm rot="553191">
              <a:off x="6893937" y="4661703"/>
              <a:ext cx="2157156" cy="2829495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772992C-0CA3-CFD9-0DE3-8995E4323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97156">
              <a:off x="4845519" y="4460734"/>
              <a:ext cx="2221595" cy="2829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57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214473" y="431267"/>
            <a:ext cx="7415927" cy="3006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3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Необычные растения Великобритании</a:t>
            </a:r>
            <a:endParaRPr lang="en-US" sz="63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Text 4"/>
          <p:cNvSpPr/>
          <p:nvPr/>
        </p:nvSpPr>
        <p:spPr>
          <a:xfrm>
            <a:off x="6868716" y="7108508"/>
            <a:ext cx="1247418" cy="431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endParaRPr lang="en-US" sz="2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E58550-D474-C56B-8FBB-809C861BC1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6708418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47562" y="3721100"/>
            <a:ext cx="7682838" cy="3387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Добро пожаловать в удивительный мир необычных растений Великобритании! </a:t>
            </a: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>
              <a:lnSpc>
                <a:spcPts val="3100"/>
              </a:lnSpc>
              <a:buNone/>
            </a:pP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Наше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путешествие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начнется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с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знакомства с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любознательными учениками нашей школы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их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пушистым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другом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- Главным мышеловом Королевских садов. 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Вместе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с ними мы отправимся на увлекательную экскурсию по саду, полному удивительных растений. Приготовьтесь узнать много нового и интересного о флоре Британских островов, которая может удивить даже самых искушенных ботаников!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968693" y="4445262"/>
            <a:ext cx="2498765" cy="126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ru-RU" sz="2400" b="1" u="sng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ora" pitchFamily="34" charset="-120"/>
              </a:rPr>
              <a:t>Дима и Соня</a:t>
            </a:r>
            <a:endParaRPr lang="en-US" sz="2400" b="1" u="sng" dirty="0">
              <a:solidFill>
                <a:schemeClr val="accent6">
                  <a:lumMod val="5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714148" y="4964515"/>
            <a:ext cx="4635500" cy="45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Любознательны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е третьеклассники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жающи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е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природу и приключения.</a:t>
            </a:r>
            <a:endParaRPr lang="en-US" sz="2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074" y="3749844"/>
            <a:ext cx="530900" cy="5309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764818" y="4443984"/>
            <a:ext cx="2498765" cy="340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u="sng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ora" pitchFamily="34" charset="-120"/>
              </a:rPr>
              <a:t>Уискер</a:t>
            </a:r>
            <a:endParaRPr lang="en-US" sz="2400" b="1" u="sng" dirty="0">
              <a:solidFill>
                <a:schemeClr val="accent6">
                  <a:lumMod val="5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5773857" y="4936459"/>
            <a:ext cx="4018598" cy="741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Пушистый серый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британский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Главный мышелов Королевских Садов</a:t>
            </a:r>
            <a:endParaRPr lang="en-US" sz="2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3772" y="3847946"/>
            <a:ext cx="530900" cy="53090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215365" y="4524211"/>
            <a:ext cx="2498765" cy="1005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400" b="1" u="sng" dirty="0">
                <a:solidFill>
                  <a:schemeClr val="accent6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Lora" pitchFamily="34" charset="-120"/>
              </a:rPr>
              <a:t>Сад</a:t>
            </a:r>
            <a:endParaRPr lang="en-US" sz="2400" b="1" u="sng" dirty="0">
              <a:solidFill>
                <a:schemeClr val="accent6">
                  <a:lumMod val="5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10280293" y="4960527"/>
            <a:ext cx="4018598" cy="40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Волшебное место, полное удивительных растений и секретов природы.</a:t>
            </a:r>
            <a:endParaRPr lang="en-US" sz="2400" dirty="0"/>
          </a:p>
        </p:txBody>
      </p:sp>
      <p:sp>
        <p:nvSpPr>
          <p:cNvPr id="13" name="Text 7"/>
          <p:cNvSpPr/>
          <p:nvPr/>
        </p:nvSpPr>
        <p:spPr>
          <a:xfrm>
            <a:off x="546100" y="6457896"/>
            <a:ext cx="13917891" cy="1695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Эта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история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начинается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с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знакомства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с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учениками нашей школы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любознательным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 ребятами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и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их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пушистым другом Уискером.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 и Соня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обожа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ю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 природу и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всегда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готов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ы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к новым открытиям. Уискер,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хот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 предпочитает уютные местечки для отдыха,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 радостью показывает ребятам самые сказочные места его владений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Вместе они отправляются исследовать удивительный сад, полный необычных растений.</a:t>
            </a:r>
            <a:endParaRPr lang="en-US" sz="24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1B83D33-013E-4D42-89AB-5FDA535BF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7354" y="127453"/>
            <a:ext cx="3406637" cy="454218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BE15E1-F438-7ED6-3675-9D686DE1961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000" contrast="-8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148" y="3515198"/>
            <a:ext cx="1000192" cy="100019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D86C7D8-566F-AA97-317A-EE2DBD3728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100" y="76133"/>
            <a:ext cx="4453924" cy="353182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308600" y="769852"/>
            <a:ext cx="5396072" cy="12748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90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Знакомство</a:t>
            </a:r>
            <a:r>
              <a:rPr lang="en-US" sz="39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endParaRPr lang="ru-RU" sz="3900" dirty="0">
              <a:solidFill>
                <a:srgbClr val="38512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Lora" pitchFamily="34" charset="0"/>
              <a:ea typeface="Lora" pitchFamily="34" charset="-122"/>
              <a:cs typeface="Lora" pitchFamily="34" charset="-120"/>
            </a:endParaRPr>
          </a:p>
          <a:p>
            <a:pPr marL="0" indent="0" algn="ctr">
              <a:lnSpc>
                <a:spcPts val="4900"/>
              </a:lnSpc>
              <a:buNone/>
            </a:pPr>
            <a:r>
              <a:rPr lang="en-US" sz="39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с </a:t>
            </a:r>
            <a:r>
              <a:rPr lang="ru-RU" sz="39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Димой, </a:t>
            </a:r>
          </a:p>
          <a:p>
            <a:pPr marL="0" indent="0" algn="ctr">
              <a:lnSpc>
                <a:spcPts val="4900"/>
              </a:lnSpc>
              <a:buNone/>
            </a:pPr>
            <a:r>
              <a:rPr lang="ru-RU" sz="39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Соней </a:t>
            </a:r>
          </a:p>
          <a:p>
            <a:pPr marL="0" indent="0" algn="ctr">
              <a:lnSpc>
                <a:spcPts val="4900"/>
              </a:lnSpc>
              <a:buNone/>
            </a:pPr>
            <a:r>
              <a:rPr lang="ru-RU" sz="39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и </a:t>
            </a:r>
            <a:r>
              <a:rPr lang="ru-RU" sz="390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Уиск</a:t>
            </a:r>
            <a:r>
              <a:rPr lang="en-US" sz="390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ером</a:t>
            </a:r>
            <a:endParaRPr lang="en-US" sz="39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158270" y="834985"/>
            <a:ext cx="5751195" cy="5645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355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Начало экскурсии по саду</a:t>
            </a:r>
            <a:endParaRPr lang="en-US" sz="355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Shape 1"/>
          <p:cNvSpPr/>
          <p:nvPr/>
        </p:nvSpPr>
        <p:spPr>
          <a:xfrm>
            <a:off x="6434733" y="1687473"/>
            <a:ext cx="22860" cy="4263033"/>
          </a:xfrm>
          <a:prstGeom prst="roundRect">
            <a:avLst>
              <a:gd name="adj" fmla="val 125961"/>
            </a:avLst>
          </a:prstGeom>
          <a:solidFill>
            <a:srgbClr val="D9CDBA"/>
          </a:solidFill>
          <a:ln/>
        </p:spPr>
      </p:sp>
      <p:sp>
        <p:nvSpPr>
          <p:cNvPr id="5" name="Shape 2"/>
          <p:cNvSpPr/>
          <p:nvPr/>
        </p:nvSpPr>
        <p:spPr>
          <a:xfrm>
            <a:off x="6639223" y="2107763"/>
            <a:ext cx="671870" cy="22860"/>
          </a:xfrm>
          <a:prstGeom prst="roundRect">
            <a:avLst>
              <a:gd name="adj" fmla="val 125961"/>
            </a:avLst>
          </a:prstGeom>
          <a:solidFill>
            <a:srgbClr val="D9CDBA"/>
          </a:solidFill>
          <a:ln/>
        </p:spPr>
      </p:sp>
      <p:sp>
        <p:nvSpPr>
          <p:cNvPr id="6" name="Shape 3"/>
          <p:cNvSpPr/>
          <p:nvPr/>
        </p:nvSpPr>
        <p:spPr>
          <a:xfrm>
            <a:off x="6230243" y="1903333"/>
            <a:ext cx="431840" cy="43184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7" name="Text 4"/>
          <p:cNvSpPr/>
          <p:nvPr/>
        </p:nvSpPr>
        <p:spPr>
          <a:xfrm>
            <a:off x="6396811" y="1983700"/>
            <a:ext cx="98703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569557" y="1687473"/>
            <a:ext cx="2258378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Вход в сад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7501890" y="2112843"/>
            <a:ext cx="6938010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 и Соня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проходят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через старинную деревянную калитку, увитую плющом.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639223" y="3695105"/>
            <a:ext cx="671870" cy="22860"/>
          </a:xfrm>
          <a:prstGeom prst="roundRect">
            <a:avLst>
              <a:gd name="adj" fmla="val 125961"/>
            </a:avLst>
          </a:prstGeom>
          <a:solidFill>
            <a:srgbClr val="D9CDBA"/>
          </a:solidFill>
          <a:ln/>
        </p:spPr>
      </p:sp>
      <p:sp>
        <p:nvSpPr>
          <p:cNvPr id="11" name="Shape 8"/>
          <p:cNvSpPr/>
          <p:nvPr/>
        </p:nvSpPr>
        <p:spPr>
          <a:xfrm>
            <a:off x="6230243" y="3490674"/>
            <a:ext cx="431840" cy="43184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12" name="Text 9"/>
          <p:cNvSpPr/>
          <p:nvPr/>
        </p:nvSpPr>
        <p:spPr>
          <a:xfrm>
            <a:off x="6373356" y="3571042"/>
            <a:ext cx="145494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7506057" y="3214309"/>
            <a:ext cx="2258378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Первые шаги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7501890" y="3534966"/>
            <a:ext cx="6456640" cy="614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Они ступают на извилистую тропинку, усыпанную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разноцветными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л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истьями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6639223" y="5282446"/>
            <a:ext cx="671870" cy="22860"/>
          </a:xfrm>
          <a:prstGeom prst="roundRect">
            <a:avLst>
              <a:gd name="adj" fmla="val 125961"/>
            </a:avLst>
          </a:prstGeom>
          <a:solidFill>
            <a:srgbClr val="D9CDBA"/>
          </a:solidFill>
          <a:ln/>
        </p:spPr>
      </p:sp>
      <p:sp>
        <p:nvSpPr>
          <p:cNvPr id="16" name="Shape 13"/>
          <p:cNvSpPr/>
          <p:nvPr/>
        </p:nvSpPr>
        <p:spPr>
          <a:xfrm>
            <a:off x="6230243" y="5078016"/>
            <a:ext cx="431840" cy="431840"/>
          </a:xfrm>
          <a:prstGeom prst="roundRect">
            <a:avLst>
              <a:gd name="adj" fmla="val 6668"/>
            </a:avLst>
          </a:prstGeom>
          <a:solidFill>
            <a:srgbClr val="F3E7D4"/>
          </a:solidFill>
          <a:ln/>
        </p:spPr>
      </p:sp>
      <p:sp>
        <p:nvSpPr>
          <p:cNvPr id="17" name="Text 14"/>
          <p:cNvSpPr/>
          <p:nvPr/>
        </p:nvSpPr>
        <p:spPr>
          <a:xfrm>
            <a:off x="6370618" y="5158383"/>
            <a:ext cx="150971" cy="2709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7501890" y="4761954"/>
            <a:ext cx="2430185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Встреча с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котом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7506057" y="5143896"/>
            <a:ext cx="6456640" cy="498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Их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приветствует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Главный мышелов кот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endParaRPr lang="ru-RU" sz="2400" dirty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 algn="l">
              <a:lnSpc>
                <a:spcPts val="2400"/>
              </a:lnSpc>
              <a:buNone/>
            </a:pP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предлагая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стать их гидом.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6230243" y="6093579"/>
            <a:ext cx="8209657" cy="1228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 и Соня 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 восторгом вступают в сказочный сад. Воздух наполнен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ароматами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осени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свеже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выпавшими листьями.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ласково, но в то же время серьезно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предлагает провести для них экскурсию. Он обещает показать самые необычные растения Великобритании и рассказать их удивительные истории.</a:t>
            </a:r>
            <a:endParaRPr lang="en-US" sz="24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B6110D8-44BE-F73B-725C-FB72F8827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30921" cy="822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813" y="919235"/>
            <a:ext cx="3999802" cy="476877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41473" y="135071"/>
            <a:ext cx="5347454" cy="5863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00"/>
              </a:lnSpc>
              <a:buNone/>
            </a:pPr>
            <a:r>
              <a:rPr lang="en-US" sz="365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Росянка круглолистная</a:t>
            </a:r>
            <a:endParaRPr lang="en-US" sz="365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Shape 1"/>
          <p:cNvSpPr/>
          <p:nvPr/>
        </p:nvSpPr>
        <p:spPr>
          <a:xfrm>
            <a:off x="5608179" y="919235"/>
            <a:ext cx="8005215" cy="4777537"/>
          </a:xfrm>
          <a:prstGeom prst="roundRect">
            <a:avLst>
              <a:gd name="adj" fmla="val 2063"/>
            </a:avLst>
          </a:prstGeom>
          <a:solidFill>
            <a:srgbClr val="F3E7D4"/>
          </a:solidFill>
          <a:ln/>
        </p:spPr>
      </p:sp>
      <p:sp>
        <p:nvSpPr>
          <p:cNvPr id="5" name="Text 2"/>
          <p:cNvSpPr/>
          <p:nvPr/>
        </p:nvSpPr>
        <p:spPr>
          <a:xfrm>
            <a:off x="5979988" y="1066356"/>
            <a:ext cx="2423411" cy="316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Внешний вид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5814098" y="1479027"/>
            <a:ext cx="7593379" cy="688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Маленькое растение с круглыми листьями, покрытыми липкими волосками-щупальцами.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5979988" y="2715134"/>
            <a:ext cx="2423411" cy="316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Особенность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5814098" y="3127804"/>
            <a:ext cx="7593379" cy="688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Хищное растение, питающееся насекомыми для получения дополнительных питательных веществ.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979988" y="4363911"/>
            <a:ext cx="2423411" cy="3162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Место обитания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5814098" y="4776581"/>
            <a:ext cx="7593379" cy="344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Влажные болота и торфяники Великобритании.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38865" y="5894553"/>
            <a:ext cx="10092635" cy="1688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показывает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Диме и Соне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удивительное растение - росянку круглолистную. Мальчик с восхищением рассматривает маленькие круглые листочки, покрытые блестящими капельками.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Кот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объясняет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что эти капельки - липкая жидкость, которая помогает растению ловить насекомых.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 очень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удивлен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узнав, что в Великобритании есть свои хищные растения!</a:t>
            </a:r>
            <a:endParaRPr lang="en-US" sz="24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3B7AEA8-BBF1-7DE4-3FD8-75931EDF79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3233" y="5793166"/>
            <a:ext cx="2948302" cy="2423135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5532" y="369735"/>
            <a:ext cx="7513677" cy="1498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700"/>
              </a:lnSpc>
              <a:buNone/>
            </a:pPr>
            <a:r>
              <a:rPr lang="en-US" sz="455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Пузырчатка</a:t>
            </a:r>
            <a:r>
              <a:rPr lang="en-US" sz="455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en-US" sz="455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обыкновенная</a:t>
            </a:r>
            <a:endParaRPr lang="en-US" sz="455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ext 1"/>
          <p:cNvSpPr/>
          <p:nvPr/>
        </p:nvSpPr>
        <p:spPr>
          <a:xfrm>
            <a:off x="243939" y="1386243"/>
            <a:ext cx="3614805" cy="1067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Водная охотница</a:t>
            </a:r>
            <a:endParaRPr lang="en-US" sz="2400" b="1" dirty="0"/>
          </a:p>
        </p:txBody>
      </p:sp>
      <p:sp>
        <p:nvSpPr>
          <p:cNvPr id="4" name="Text 2"/>
          <p:cNvSpPr/>
          <p:nvPr/>
        </p:nvSpPr>
        <p:spPr>
          <a:xfrm>
            <a:off x="200874" y="1920049"/>
            <a:ext cx="3607904" cy="2321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Пузырчатка обыкновенная 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- это удивительное водное растение, которое охотится на мелких водных животных.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271655" y="3351921"/>
            <a:ext cx="3421940" cy="941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2400" b="1" dirty="0">
                <a:solidFill>
                  <a:srgbClr val="38512F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Механизм ловушки</a:t>
            </a:r>
            <a:endParaRPr lang="en-US" sz="2400" b="1" dirty="0"/>
          </a:p>
        </p:txBody>
      </p:sp>
      <p:sp>
        <p:nvSpPr>
          <p:cNvPr id="6" name="Text 4"/>
          <p:cNvSpPr/>
          <p:nvPr/>
        </p:nvSpPr>
        <p:spPr>
          <a:xfrm>
            <a:off x="221614" y="3905409"/>
            <a:ext cx="3972884" cy="23210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подводных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листьях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растения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расположены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маленькие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пузырьки-ловушки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которые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засасывают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добычу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доли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секунды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484165" y="1749287"/>
            <a:ext cx="4032948" cy="7197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 rot="10800000" flipV="1">
            <a:off x="8515496" y="1825040"/>
            <a:ext cx="3001617" cy="285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Несмотря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хищный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образ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жизни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2200" b="1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пузырчатка</a:t>
            </a:r>
            <a:r>
              <a:rPr lang="en-US" sz="2200" b="1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радует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глаз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красивыми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желтыми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цветками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поднимающимися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над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водой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Считается, что </a:t>
            </a:r>
            <a:r>
              <a:rPr lang="ru-RU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растени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является санитаром водоемов, очищая воду от болезнетворных организмов и обогащая ее кислородом.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95532" y="6542087"/>
            <a:ext cx="14033993" cy="1357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Следующая остановка - небольшой пруд в саду. </a:t>
            </a:r>
            <a:r>
              <a:rPr lang="ru-RU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показывает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Диме и Соне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пузырчатку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обыкновенную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В этот момент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Соня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вспомнила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что это растение - настоящий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подводный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охотник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и об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ъясн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ила Диме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как работают крошечные ловушки на листьях пузырчатки.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же 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 любопытством наблюдает за водой, надеясь увидеть, как растение поймает добычу.</a:t>
            </a:r>
            <a:endParaRPr lang="en-US" sz="22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00E593C-BCCB-ED96-81C8-F45A02329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479" y="1202024"/>
            <a:ext cx="3820776" cy="493131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50D231F-65B1-C838-EE12-80AE9E669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517113" y="2891912"/>
            <a:ext cx="2942382" cy="32272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10D9F0-F0AF-95D9-F054-164E5C01AC02}"/>
              </a:ext>
            </a:extLst>
          </p:cNvPr>
          <p:cNvSpPr txBox="1"/>
          <p:nvPr/>
        </p:nvSpPr>
        <p:spPr>
          <a:xfrm>
            <a:off x="8341181" y="1326405"/>
            <a:ext cx="3350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</a:rPr>
              <a:t>Красота и польза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Lora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450211" y="141036"/>
            <a:ext cx="4851916" cy="925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400"/>
              </a:lnSpc>
              <a:buNone/>
            </a:pPr>
            <a:r>
              <a:rPr lang="en-US" sz="355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Венерин башмачок</a:t>
            </a:r>
            <a:endParaRPr lang="en-US" sz="355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Text 2"/>
          <p:cNvSpPr/>
          <p:nvPr/>
        </p:nvSpPr>
        <p:spPr>
          <a:xfrm>
            <a:off x="6325314" y="1678662"/>
            <a:ext cx="98703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5992356" y="809870"/>
            <a:ext cx="2259687" cy="3545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Редкая красота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5999559" y="1209319"/>
            <a:ext cx="7175421" cy="469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Венерин башмачок - одна из самых редких и красивых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орхидей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endParaRPr lang="ru-RU" sz="2400" dirty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Великобритании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301859" y="2791420"/>
            <a:ext cx="145613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5999559" y="2089921"/>
            <a:ext cx="2259687" cy="3362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Особенная форма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5999559" y="2510356"/>
            <a:ext cx="7175421" cy="523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Цветок напоминает изящную туфельку, отсюда и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название</a:t>
            </a:r>
            <a:endParaRPr lang="ru-RU" sz="2400" dirty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растения.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6299121" y="3904178"/>
            <a:ext cx="151090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5999559" y="3401579"/>
            <a:ext cx="2259687" cy="282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Охрана природы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Text 12"/>
          <p:cNvSpPr/>
          <p:nvPr/>
        </p:nvSpPr>
        <p:spPr>
          <a:xfrm>
            <a:off x="5999559" y="3848628"/>
            <a:ext cx="7175421" cy="77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Растение находится под строгой охраной и встречается только в нескольких местах страны.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5999559" y="4688243"/>
            <a:ext cx="2259687" cy="408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Легенды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5979508" y="5134140"/>
            <a:ext cx="7689105" cy="656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 венериным башмачком связано много красивых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легенд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</a:t>
            </a:r>
            <a:endParaRPr lang="ru-RU" sz="2400" dirty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поверий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Согласно одной из легенд, владелицей этой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необычной обуви считается греческая богиня красоты </a:t>
            </a:r>
          </a:p>
          <a:p>
            <a:pPr marL="0" indent="0">
              <a:lnSpc>
                <a:spcPts val="2400"/>
              </a:lnSpc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 любви Афродита или Венера.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4359472" y="6649605"/>
            <a:ext cx="10069495" cy="1535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ru-RU" sz="15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 и Соня 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восторге от следующего растения -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венерин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ого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башмачка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рассказывает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что это одна из самых редких орхидей в Великобритании.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Соня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заворожен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 рассматривает необычный цветок, напоминающий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маленькую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туфельку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и решает запечатлеть красоту на бумаге.</a:t>
            </a:r>
            <a:endParaRPr lang="en-US" sz="15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FA2F6B3-63DE-8A25-A8D6-C7E7D0EEF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88" y="110706"/>
            <a:ext cx="4851916" cy="453092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AD0D62-6949-893E-426A-B6D828312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02675">
            <a:off x="2693554" y="3683993"/>
            <a:ext cx="2723322" cy="2723322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C26380E-B5BD-EC38-4588-240950F71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25424">
            <a:off x="343831" y="4015527"/>
            <a:ext cx="2897931" cy="3660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4728B0-F271-0D59-7B54-4F247F6E6394}"/>
              </a:ext>
            </a:extLst>
          </p:cNvPr>
          <p:cNvSpPr txBox="1"/>
          <p:nvPr/>
        </p:nvSpPr>
        <p:spPr>
          <a:xfrm>
            <a:off x="1786440" y="7816179"/>
            <a:ext cx="170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Рисунок Сони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602718" y="439235"/>
            <a:ext cx="5197912" cy="474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700"/>
              </a:lnSpc>
              <a:buNone/>
            </a:pPr>
            <a:r>
              <a:rPr lang="ru-RU" sz="355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  <a:ea typeface="Source Sans Pro" panose="020B0503030403020204" pitchFamily="34" charset="0"/>
                <a:cs typeface="Lora" pitchFamily="34" charset="-120"/>
              </a:rPr>
              <a:t>Гуннера</a:t>
            </a:r>
            <a:r>
              <a:rPr lang="ru-RU" sz="295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  <a:ea typeface="Source Sans Pro" panose="020B0503030403020204" pitchFamily="34" charset="0"/>
                <a:cs typeface="Lora" pitchFamily="34" charset="-120"/>
              </a:rPr>
              <a:t> </a:t>
            </a:r>
            <a:r>
              <a:rPr lang="ru-RU" sz="355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  <a:ea typeface="Source Sans Pro" panose="020B0503030403020204" pitchFamily="34" charset="0"/>
                <a:cs typeface="Lora" pitchFamily="34" charset="-120"/>
              </a:rPr>
              <a:t>рукавчатая</a:t>
            </a:r>
            <a:endParaRPr lang="en-US" sz="355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Lora" pitchFamily="2" charset="-52"/>
              <a:ea typeface="Source Sans Pro" panose="020B0503030403020204" pitchFamily="34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360223" y="1089752"/>
            <a:ext cx="2503051" cy="259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  <a:ea typeface="Source Sans Pro" panose="020B0503030403020204" pitchFamily="34" charset="0"/>
              </a:rPr>
              <a:t>«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Lora" pitchFamily="2" charset="-52"/>
                <a:ea typeface="Source Sans Pro" panose="020B0503030403020204" pitchFamily="34" charset="0"/>
              </a:rPr>
              <a:t>Динозаврова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  <a:ea typeface="Source Sans Pro" panose="020B0503030403020204" pitchFamily="34" charset="0"/>
              </a:rPr>
              <a:t> еда»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Lora" pitchFamily="2" charset="-52"/>
              <a:ea typeface="Source Sans Pro" panose="020B0503030403020204" pitchFamily="34" charset="0"/>
            </a:endParaRPr>
          </a:p>
        </p:txBody>
      </p:sp>
      <p:sp>
        <p:nvSpPr>
          <p:cNvPr id="6" name="Text 2"/>
          <p:cNvSpPr/>
          <p:nvPr/>
        </p:nvSpPr>
        <p:spPr>
          <a:xfrm>
            <a:off x="360221" y="1449442"/>
            <a:ext cx="10383978" cy="1002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2400" dirty="0" err="1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Гуннера</a:t>
            </a:r>
            <a:r>
              <a:rPr lang="ru-RU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 - одно из крупнейших травянистых растений в мире - получила 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свое второе название из-за размера листьев, которые могут вырастать 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до 2,5 м в диаметре. 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Text 3"/>
          <p:cNvSpPr/>
          <p:nvPr/>
        </p:nvSpPr>
        <p:spPr>
          <a:xfrm>
            <a:off x="360223" y="2803357"/>
            <a:ext cx="1896547" cy="237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  <a:ea typeface="Source Sans Pro" panose="020B0503030403020204" pitchFamily="34" charset="0"/>
              </a:rPr>
              <a:t>Использование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Lora" pitchFamily="2" charset="-52"/>
              <a:ea typeface="Source Sans Pro" panose="020B0503030403020204" pitchFamily="34" charset="0"/>
            </a:endParaRPr>
          </a:p>
        </p:txBody>
      </p:sp>
      <p:sp>
        <p:nvSpPr>
          <p:cNvPr id="9" name="Text 4"/>
          <p:cNvSpPr/>
          <p:nvPr/>
        </p:nvSpPr>
        <p:spPr>
          <a:xfrm>
            <a:off x="360221" y="3103124"/>
            <a:ext cx="10383977" cy="731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Листья используют для приготовления варенья, 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 корни в качестве черного красителя.</a:t>
            </a:r>
            <a:endParaRPr lang="en-US" sz="2400" dirty="0"/>
          </a:p>
        </p:txBody>
      </p:sp>
      <p:sp>
        <p:nvSpPr>
          <p:cNvPr id="11" name="Text 5"/>
          <p:cNvSpPr/>
          <p:nvPr/>
        </p:nvSpPr>
        <p:spPr>
          <a:xfrm>
            <a:off x="360222" y="4066259"/>
            <a:ext cx="1896547" cy="57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  <a:ea typeface="Source Sans Pro" panose="020B0503030403020204" pitchFamily="34" charset="0"/>
              </a:rPr>
              <a:t>Польза или вред</a:t>
            </a:r>
            <a:r>
              <a:rPr lang="ru-RU" sz="1750" b="1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  <a:ea typeface="Source Sans Pro" panose="020B0503030403020204" pitchFamily="34" charset="0"/>
              </a:rPr>
              <a:t>?</a:t>
            </a:r>
            <a:endParaRPr lang="en-US" sz="1750" b="1" dirty="0">
              <a:solidFill>
                <a:schemeClr val="accent6">
                  <a:lumMod val="50000"/>
                </a:schemeClr>
              </a:solidFill>
              <a:latin typeface="Lora" pitchFamily="2" charset="-52"/>
              <a:ea typeface="Source Sans Pro" panose="020B0503030403020204" pitchFamily="34" charset="0"/>
            </a:endParaRPr>
          </a:p>
        </p:txBody>
      </p:sp>
      <p:sp>
        <p:nvSpPr>
          <p:cNvPr id="12" name="Text 6"/>
          <p:cNvSpPr/>
          <p:nvPr/>
        </p:nvSpPr>
        <p:spPr>
          <a:xfrm>
            <a:off x="360222" y="4351948"/>
            <a:ext cx="14056818" cy="1665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</a:rPr>
              <a:t>Согласно проведенным исследованиям, активные вещества, находящиеся в листьях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</a:rPr>
              <a:t>гуннеры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</a:rPr>
              <a:t> 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</a:rPr>
              <a:t>обладают противогрибковыми и антибактериальными действиями. Однако  в некоторых частях 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</a:rPr>
              <a:t>Соединенного Королевства растение признано вредителем, в связи с быстрым распространением 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</a:rPr>
              <a:t>за пределы диких лесов с 2023 года ее запрещено продавать и выращивать.</a:t>
            </a:r>
            <a:endParaRPr lang="en-US" sz="2400" dirty="0"/>
          </a:p>
        </p:txBody>
      </p:sp>
      <p:sp>
        <p:nvSpPr>
          <p:cNvPr id="14" name="Text 7"/>
          <p:cNvSpPr/>
          <p:nvPr/>
        </p:nvSpPr>
        <p:spPr>
          <a:xfrm>
            <a:off x="1611749" y="5316855"/>
            <a:ext cx="3631049" cy="237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endParaRPr lang="en-US" sz="1450" dirty="0"/>
          </a:p>
        </p:txBody>
      </p:sp>
      <p:sp>
        <p:nvSpPr>
          <p:cNvPr id="15" name="Text 8"/>
          <p:cNvSpPr/>
          <p:nvPr/>
        </p:nvSpPr>
        <p:spPr>
          <a:xfrm>
            <a:off x="1611749" y="5650587"/>
            <a:ext cx="6968133" cy="2578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16" name="Text 9"/>
          <p:cNvSpPr/>
          <p:nvPr/>
        </p:nvSpPr>
        <p:spPr>
          <a:xfrm>
            <a:off x="2142371" y="5927444"/>
            <a:ext cx="11714599" cy="2285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ведет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Диму и Соню 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 тенистому уголку сада, где растут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прекрасные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 величественные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гуннеры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показывает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ребятам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как разворачиваются молодые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листья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растения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напоминающие спирали.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 удивлением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узнает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что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гуннера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может благополучно существовать с одним из видов сине-зеленой водоросли -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ностком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также известным под названием «ведьмино желе».</a:t>
            </a:r>
          </a:p>
          <a:p>
            <a:pPr marL="0" indent="0">
              <a:buNone/>
            </a:pP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же с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интересом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обнюхивает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нежные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листья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гуннеры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2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2766788-9DD2-229D-E08A-9B46DD1BC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772" y="36122"/>
            <a:ext cx="3396199" cy="432550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242BFE7-492A-52EA-9FB8-2310C2779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5938378"/>
            <a:ext cx="1661160" cy="2214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85693" y="355601"/>
            <a:ext cx="6208633" cy="922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355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  <a:ea typeface="Source Sans Pro" panose="020B0503030403020204" pitchFamily="34" charset="0"/>
                <a:cs typeface="Lora" pitchFamily="34" charset="-120"/>
              </a:rPr>
              <a:t>Загадочный</a:t>
            </a:r>
            <a:r>
              <a:rPr lang="en-US" sz="295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Source Sans Pro" panose="020B0503030403020204" pitchFamily="34" charset="0"/>
                <a:ea typeface="Source Sans Pro" panose="020B0503030403020204" pitchFamily="34" charset="0"/>
                <a:cs typeface="Lora" pitchFamily="34" charset="-120"/>
              </a:rPr>
              <a:t> </a:t>
            </a:r>
            <a:r>
              <a:rPr lang="en-US" sz="355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2" charset="-52"/>
                <a:ea typeface="Source Sans Pro" panose="020B0503030403020204" pitchFamily="34" charset="0"/>
                <a:cs typeface="Lora" pitchFamily="34" charset="-120"/>
              </a:rPr>
              <a:t>чертополох</a:t>
            </a:r>
            <a:endParaRPr lang="en-US" sz="355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Lora" pitchFamily="2" charset="-52"/>
              <a:ea typeface="Source Sans Pro" panose="020B0503030403020204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785693" y="1614368"/>
            <a:ext cx="7572613" cy="3593306"/>
          </a:xfrm>
          <a:prstGeom prst="roundRect">
            <a:avLst>
              <a:gd name="adj" fmla="val 93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312924" y="799641"/>
            <a:ext cx="7572612" cy="100298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 dirty="0"/>
          </a:p>
        </p:txBody>
      </p:sp>
      <p:sp>
        <p:nvSpPr>
          <p:cNvPr id="6" name="Text 3"/>
          <p:cNvSpPr/>
          <p:nvPr/>
        </p:nvSpPr>
        <p:spPr>
          <a:xfrm>
            <a:off x="1017746" y="1262776"/>
            <a:ext cx="3326011" cy="559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Научное название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823456" y="1253369"/>
            <a:ext cx="3326011" cy="7616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Cirsium vulgare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93313" y="2265759"/>
            <a:ext cx="7557373" cy="643771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1017746" y="1789589"/>
            <a:ext cx="3326011" cy="9776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Семейство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800243" y="1753968"/>
            <a:ext cx="3326011" cy="430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Астровые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93313" y="2909530"/>
            <a:ext cx="7557373" cy="643771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1017746" y="2376012"/>
            <a:ext cx="3326011" cy="1035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Цвет цветков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800243" y="2364819"/>
            <a:ext cx="3326011" cy="1046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Пурпурный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55046" y="3553301"/>
            <a:ext cx="7557373" cy="100298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1017746" y="3051809"/>
            <a:ext cx="3326011" cy="521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Символ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800243" y="2909531"/>
            <a:ext cx="3326011" cy="1504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Source Sans Pro" pitchFamily="34" charset="-120"/>
              </a:rPr>
              <a:t>Национальный символ Шотландии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017746" y="3695580"/>
            <a:ext cx="3326011" cy="136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Особенность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4800243" y="3747729"/>
            <a:ext cx="3326011" cy="13100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Колючие листья и стебли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312923" y="4750712"/>
            <a:ext cx="9264331" cy="2679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Следующая остановка - величественный </a:t>
            </a:r>
            <a:r>
              <a:rPr lang="en-US" sz="2200" b="1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чертополох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 </a:t>
            </a:r>
            <a:r>
              <a:rPr lang="ru-RU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рассказывает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ребятам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что это растение - национальный символ Шотландии. Мальчик осторожно рассматривает красивые пурпурные цветки и острые колючки. С</a:t>
            </a:r>
            <a:r>
              <a:rPr lang="ru-RU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оня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делится легендой о том, как чертополох спас шотландцев от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вторжения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викингов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 напоминает Диме о том, как они рисовали символы Соединенного Королевства на уроках изобразительного искусства.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старается 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держ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</a:t>
            </a:r>
            <a:r>
              <a:rPr lang="ru-RU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ь</a:t>
            </a:r>
            <a:r>
              <a:rPr lang="en-US" sz="22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ся</a:t>
            </a:r>
            <a:r>
              <a:rPr lang="en-US" sz="22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подальше от колючек, но с интересом наблюдает за пчелами, которые любят нектар чертополоха.</a:t>
            </a:r>
            <a:endParaRPr lang="en-US" sz="2200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CFA7E4D-CC61-5DA2-E323-658669BEB0EE}"/>
              </a:ext>
            </a:extLst>
          </p:cNvPr>
          <p:cNvGrpSpPr/>
          <p:nvPr/>
        </p:nvGrpSpPr>
        <p:grpSpPr>
          <a:xfrm>
            <a:off x="11113889" y="63068"/>
            <a:ext cx="2686280" cy="3684661"/>
            <a:chOff x="11435980" y="822239"/>
            <a:chExt cx="2515764" cy="3354352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DE925B93-20A0-CA5D-6313-2759326BA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35980" y="822239"/>
              <a:ext cx="2515764" cy="335435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517E14-25BB-F553-F760-0589C11F4017}"/>
                </a:ext>
              </a:extLst>
            </p:cNvPr>
            <p:cNvSpPr txBox="1"/>
            <p:nvPr/>
          </p:nvSpPr>
          <p:spPr>
            <a:xfrm>
              <a:off x="11490367" y="3755324"/>
              <a:ext cx="15295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Рисунок Сони</a:t>
              </a:r>
              <a:endParaRPr lang="en-US" dirty="0"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68F297FE-EE01-7843-BAE8-EC2B1DBC02AB}"/>
              </a:ext>
            </a:extLst>
          </p:cNvPr>
          <p:cNvGrpSpPr/>
          <p:nvPr/>
        </p:nvGrpSpPr>
        <p:grpSpPr>
          <a:xfrm>
            <a:off x="8381690" y="48602"/>
            <a:ext cx="2853241" cy="3804321"/>
            <a:chOff x="8381690" y="48602"/>
            <a:chExt cx="2853241" cy="3804321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EBC7E42D-4DAA-E2D2-2443-06F1EE069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1690" y="48602"/>
              <a:ext cx="2853241" cy="380432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76F61B9-4976-1BFB-4FF6-F8A3E752E968}"/>
                </a:ext>
              </a:extLst>
            </p:cNvPr>
            <p:cNvSpPr txBox="1"/>
            <p:nvPr/>
          </p:nvSpPr>
          <p:spPr>
            <a:xfrm>
              <a:off x="8454530" y="3424326"/>
              <a:ext cx="1619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Рисунок Димы</a:t>
              </a:r>
              <a:endParaRPr lang="en-US" dirty="0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304C34D-285A-0692-BBED-DF612E39AD2B}"/>
              </a:ext>
            </a:extLst>
          </p:cNvPr>
          <p:cNvGrpSpPr/>
          <p:nvPr/>
        </p:nvGrpSpPr>
        <p:grpSpPr>
          <a:xfrm>
            <a:off x="9816474" y="4107060"/>
            <a:ext cx="2688569" cy="3503889"/>
            <a:chOff x="8639261" y="4376677"/>
            <a:chExt cx="2515764" cy="3354352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487C769-9150-E8E4-2D39-BF59B7AB6E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39261" y="4376677"/>
              <a:ext cx="2515764" cy="3354352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4ECC02B-921F-A6E2-8B7A-7919B3988A39}"/>
                </a:ext>
              </a:extLst>
            </p:cNvPr>
            <p:cNvSpPr txBox="1"/>
            <p:nvPr/>
          </p:nvSpPr>
          <p:spPr>
            <a:xfrm>
              <a:off x="8764060" y="7294413"/>
              <a:ext cx="15295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Рисунок Сони</a:t>
              </a:r>
              <a:endParaRPr lang="en-US" dirty="0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E7ED32DC-F991-F636-403E-B2D4069107C4}"/>
              </a:ext>
            </a:extLst>
          </p:cNvPr>
          <p:cNvGrpSpPr/>
          <p:nvPr/>
        </p:nvGrpSpPr>
        <p:grpSpPr>
          <a:xfrm>
            <a:off x="12140804" y="4054231"/>
            <a:ext cx="2440497" cy="3340445"/>
            <a:chOff x="11258316" y="4376677"/>
            <a:chExt cx="2176674" cy="2902232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D99A8760-80AB-20A2-9F12-AD03B35CE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258316" y="4376677"/>
              <a:ext cx="2176674" cy="2902232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4576EB6-3E87-F045-7880-81702600BF23}"/>
                </a:ext>
              </a:extLst>
            </p:cNvPr>
            <p:cNvSpPr txBox="1"/>
            <p:nvPr/>
          </p:nvSpPr>
          <p:spPr>
            <a:xfrm>
              <a:off x="11343614" y="6873075"/>
              <a:ext cx="1619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/>
                <a:t>Рисунок Димы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8693" y="318052"/>
            <a:ext cx="5491758" cy="980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ru-RU" sz="40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Сиреневый дождь или у</a:t>
            </a:r>
            <a:r>
              <a:rPr lang="en-US" sz="400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дивительн</a:t>
            </a:r>
            <a:r>
              <a:rPr lang="ru-RU" sz="400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ая</a:t>
            </a:r>
            <a:r>
              <a:rPr lang="ru-RU" sz="40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 </a:t>
            </a:r>
            <a:r>
              <a:rPr lang="ru-RU" sz="4000" dirty="0" err="1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Вистерия</a:t>
            </a:r>
            <a:endParaRPr lang="en-US" sz="40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 1"/>
          <p:cNvSpPr/>
          <p:nvPr/>
        </p:nvSpPr>
        <p:spPr>
          <a:xfrm>
            <a:off x="1190381" y="5436612"/>
            <a:ext cx="2882741" cy="3416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  <a:ea typeface="Source Sans Pro" panose="020B0503030403020204" pitchFamily="34" charset="0"/>
                <a:cs typeface="Lora" pitchFamily="34" charset="-120"/>
              </a:rPr>
              <a:t>Символ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Lora" pitchFamily="2" charset="-52"/>
              <a:ea typeface="Source Sans Pro" panose="020B0503030403020204" pitchFamily="34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260140" y="5778215"/>
            <a:ext cx="4418540" cy="201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Цветок может жить более ста лет, поэтому его называют символом вечной мудрости. Считается, что длинные вьющиеся лозы находятся в постоянном поиске новых знаний. Поэтому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вистерию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также воспринимают как символ долголетия и выносливости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6329312" y="5460906"/>
            <a:ext cx="2685693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ru-RU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 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Lora" pitchFamily="2" charset="-52"/>
                <a:ea typeface="Source Sans Pro" panose="020B0503030403020204" pitchFamily="34" charset="0"/>
              </a:rPr>
              <a:t>Название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Lora" pitchFamily="2" charset="-52"/>
              <a:ea typeface="Source Sans Pro" panose="020B0503030403020204" pitchFamily="34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5313759" y="6079665"/>
            <a:ext cx="4002643" cy="1095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10975895" y="5481238"/>
            <a:ext cx="2685693" cy="335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ru-RU" sz="2400" b="1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Интересно</a:t>
            </a:r>
            <a:endParaRPr lang="en-US" sz="2400" b="1" dirty="0"/>
          </a:p>
        </p:txBody>
      </p:sp>
      <p:sp>
        <p:nvSpPr>
          <p:cNvPr id="11" name="Text 6"/>
          <p:cNvSpPr/>
          <p:nvPr/>
        </p:nvSpPr>
        <p:spPr>
          <a:xfrm>
            <a:off x="9658826" y="6079784"/>
            <a:ext cx="4002762" cy="730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968693" y="6981427"/>
            <a:ext cx="12692896" cy="1460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5AE5F2-C180-44DB-AC76-81421708F2F6}"/>
              </a:ext>
            </a:extLst>
          </p:cNvPr>
          <p:cNvSpPr txBox="1"/>
          <p:nvPr/>
        </p:nvSpPr>
        <p:spPr>
          <a:xfrm>
            <a:off x="730406" y="913437"/>
            <a:ext cx="1316934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 и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подходят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к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старой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каменной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стене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полностью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покрытой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древовидным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лианоподобным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растением. Соня вспоминает, что так выглядит ствол ее любимого весеннего растения -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Вистерии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или Глицинии, и рассказывает Диме и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Уискеру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несколько любопытных фактов о прекрасном растении.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FB003F-D3E0-ED5A-8726-5E6012F95FF8}"/>
              </a:ext>
            </a:extLst>
          </p:cNvPr>
          <p:cNvSpPr txBox="1"/>
          <p:nvPr/>
        </p:nvSpPr>
        <p:spPr>
          <a:xfrm flipH="1" flipV="1">
            <a:off x="774861" y="7950580"/>
            <a:ext cx="13169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ru-RU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87AD97-BEDA-4B29-FE42-42E56CCF256A}"/>
              </a:ext>
            </a:extLst>
          </p:cNvPr>
          <p:cNvSpPr txBox="1"/>
          <p:nvPr/>
        </p:nvSpPr>
        <p:spPr>
          <a:xfrm>
            <a:off x="4678680" y="5796662"/>
            <a:ext cx="49801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Глициния в переводе с греческого означает «сладкий». </a:t>
            </a:r>
            <a:r>
              <a:rPr lang="ru-RU" sz="200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В Великобритании она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более известна как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Вистерия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. Название происходит от фамилии американского учёного, профессора анатомии Пенсильванского Университета Каспара </a:t>
            </a:r>
            <a:r>
              <a:rPr lang="ru-RU" sz="2000" b="0" i="0" dirty="0" err="1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Вистара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(1761–1818).</a:t>
            </a:r>
            <a:endParaRPr lang="ru-RU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A6881A-9DCA-515E-BD99-3EF0C05E338B}"/>
              </a:ext>
            </a:extLst>
          </p:cNvPr>
          <p:cNvSpPr txBox="1"/>
          <p:nvPr/>
        </p:nvSpPr>
        <p:spPr>
          <a:xfrm rot="10800000" flipV="1">
            <a:off x="9695311" y="5796033"/>
            <a:ext cx="46248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00000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Во время цветения глициния выделяет фитонциды – вещества, которые называют природным антибиотиком. Сила фитонцидов глицинии настолько велика, что в непосредственной близости от цветущих ветвей гибнут мелкие насекомые.</a:t>
            </a:r>
            <a:endParaRPr lang="ru-RU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480ECF7-4256-48A7-EE29-1A47C817C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503" y="2434549"/>
            <a:ext cx="2842619" cy="296041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5FD0E68-F7A6-5BE7-4072-8A5C9695C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4786" y="2437172"/>
            <a:ext cx="2612460" cy="297239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0ED013A-BC52-E0DC-BB07-A79699AE34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6428" y="2447757"/>
            <a:ext cx="2601924" cy="29604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0" grpId="0" animBg="1"/>
      <p:bldP spid="19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35742" y="373202"/>
            <a:ext cx="4900136" cy="5441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50"/>
              </a:lnSpc>
              <a:buNone/>
            </a:pPr>
            <a:r>
              <a:rPr lang="en-US" sz="3400" dirty="0">
                <a:solidFill>
                  <a:srgbClr val="38512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Lora" pitchFamily="34" charset="0"/>
                <a:ea typeface="Lora" pitchFamily="34" charset="-122"/>
                <a:cs typeface="Lora" pitchFamily="34" charset="-120"/>
              </a:rPr>
              <a:t>Завершение экскурсии</a:t>
            </a:r>
            <a:endParaRPr lang="en-US" sz="340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Shape 1"/>
          <p:cNvSpPr/>
          <p:nvPr/>
        </p:nvSpPr>
        <p:spPr>
          <a:xfrm>
            <a:off x="6399848" y="1775341"/>
            <a:ext cx="22860" cy="3812262"/>
          </a:xfrm>
          <a:prstGeom prst="roundRect">
            <a:avLst>
              <a:gd name="adj" fmla="val 121402"/>
            </a:avLst>
          </a:prstGeom>
          <a:solidFill>
            <a:srgbClr val="D9CDBA"/>
          </a:solidFill>
          <a:ln/>
        </p:spPr>
      </p:sp>
      <p:sp>
        <p:nvSpPr>
          <p:cNvPr id="5" name="Shape 2"/>
          <p:cNvSpPr/>
          <p:nvPr/>
        </p:nvSpPr>
        <p:spPr>
          <a:xfrm>
            <a:off x="6596539" y="2180153"/>
            <a:ext cx="647462" cy="22860"/>
          </a:xfrm>
          <a:prstGeom prst="roundRect">
            <a:avLst>
              <a:gd name="adj" fmla="val 121402"/>
            </a:avLst>
          </a:prstGeom>
          <a:solidFill>
            <a:srgbClr val="D9CDBA"/>
          </a:solidFill>
          <a:ln/>
        </p:spPr>
      </p:sp>
      <p:sp>
        <p:nvSpPr>
          <p:cNvPr id="6" name="Shape 3"/>
          <p:cNvSpPr/>
          <p:nvPr/>
        </p:nvSpPr>
        <p:spPr>
          <a:xfrm>
            <a:off x="6203156" y="1983462"/>
            <a:ext cx="416243" cy="416243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7" name="Text 4"/>
          <p:cNvSpPr/>
          <p:nvPr/>
        </p:nvSpPr>
        <p:spPr>
          <a:xfrm>
            <a:off x="6363653" y="2060972"/>
            <a:ext cx="95131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7315200" y="1549896"/>
            <a:ext cx="2176582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Итоги экскурсии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6861812" y="1869222"/>
            <a:ext cx="7596107" cy="591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завершает экскурсию и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подводит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итоги, напоминая о всех удивительных растениях, которые они увидели.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596539" y="3709868"/>
            <a:ext cx="647462" cy="22860"/>
          </a:xfrm>
          <a:prstGeom prst="roundRect">
            <a:avLst>
              <a:gd name="adj" fmla="val 121402"/>
            </a:avLst>
          </a:prstGeom>
          <a:solidFill>
            <a:srgbClr val="D9CDBA"/>
          </a:solidFill>
          <a:ln/>
        </p:spPr>
      </p:sp>
      <p:sp>
        <p:nvSpPr>
          <p:cNvPr id="11" name="Shape 8"/>
          <p:cNvSpPr/>
          <p:nvPr/>
        </p:nvSpPr>
        <p:spPr>
          <a:xfrm>
            <a:off x="6203156" y="3513177"/>
            <a:ext cx="416243" cy="416243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12" name="Text 9"/>
          <p:cNvSpPr/>
          <p:nvPr/>
        </p:nvSpPr>
        <p:spPr>
          <a:xfrm>
            <a:off x="6341150" y="3590687"/>
            <a:ext cx="140256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2</a:t>
            </a:r>
            <a:endParaRPr lang="en-US" sz="2050" dirty="0"/>
          </a:p>
        </p:txBody>
      </p:sp>
      <p:sp>
        <p:nvSpPr>
          <p:cNvPr id="13" name="Text 10"/>
          <p:cNvSpPr/>
          <p:nvPr/>
        </p:nvSpPr>
        <p:spPr>
          <a:xfrm>
            <a:off x="7315200" y="3257132"/>
            <a:ext cx="2176582" cy="443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Вопросы и ответы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6920270" y="3571993"/>
            <a:ext cx="7537649" cy="7148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Ребята проходят в чайный домик насладиться </a:t>
            </a:r>
          </a:p>
          <a:p>
            <a:pPr marL="0" indent="0" algn="l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послеобеденным чаем и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зада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ю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последние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вопросы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</a:t>
            </a:r>
            <a:endParaRPr lang="ru-RU" sz="2400" dirty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 algn="l"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а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мурлычет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им у камина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наслаждаясь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теплом</a:t>
            </a:r>
            <a:r>
              <a:rPr lang="en-US" sz="145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6596539" y="4943594"/>
            <a:ext cx="647462" cy="22860"/>
          </a:xfrm>
          <a:prstGeom prst="roundRect">
            <a:avLst>
              <a:gd name="adj" fmla="val 121402"/>
            </a:avLst>
          </a:prstGeom>
          <a:solidFill>
            <a:srgbClr val="D9CDBA"/>
          </a:solidFill>
          <a:ln/>
        </p:spPr>
      </p:sp>
      <p:sp>
        <p:nvSpPr>
          <p:cNvPr id="16" name="Shape 13"/>
          <p:cNvSpPr/>
          <p:nvPr/>
        </p:nvSpPr>
        <p:spPr>
          <a:xfrm>
            <a:off x="6203156" y="4746903"/>
            <a:ext cx="416243" cy="416243"/>
          </a:xfrm>
          <a:prstGeom prst="roundRect">
            <a:avLst>
              <a:gd name="adj" fmla="val 6667"/>
            </a:avLst>
          </a:prstGeom>
          <a:solidFill>
            <a:srgbClr val="F3E7D4"/>
          </a:solidFill>
          <a:ln/>
        </p:spPr>
      </p:sp>
      <p:sp>
        <p:nvSpPr>
          <p:cNvPr id="17" name="Text 14"/>
          <p:cNvSpPr/>
          <p:nvPr/>
        </p:nvSpPr>
        <p:spPr>
          <a:xfrm>
            <a:off x="6338530" y="4824413"/>
            <a:ext cx="145494" cy="2612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2050" dirty="0">
                <a:solidFill>
                  <a:srgbClr val="3A3630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</a:t>
            </a:r>
            <a:endParaRPr lang="en-US" sz="2050" dirty="0"/>
          </a:p>
        </p:txBody>
      </p:sp>
      <p:sp>
        <p:nvSpPr>
          <p:cNvPr id="18" name="Text 15"/>
          <p:cNvSpPr/>
          <p:nvPr/>
        </p:nvSpPr>
        <p:spPr>
          <a:xfrm>
            <a:off x="7356516" y="4862219"/>
            <a:ext cx="2176582" cy="272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Прощани</a:t>
            </a:r>
            <a:r>
              <a:rPr lang="en-US" sz="1700" b="1" dirty="0">
                <a:solidFill>
                  <a:schemeClr val="accent6">
                    <a:lumMod val="50000"/>
                  </a:scheme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е</a:t>
            </a:r>
            <a:endParaRPr lang="en-US" sz="17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6920270" y="5219643"/>
            <a:ext cx="7313890" cy="650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 и Соня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благодарят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Уискера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за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увлекательную</a:t>
            </a:r>
            <a:endParaRPr lang="ru-RU" sz="2400" dirty="0">
              <a:solidFill>
                <a:srgbClr val="3A3630"/>
              </a:solidFill>
              <a:latin typeface="Source Sans Pro" pitchFamily="34" charset="0"/>
              <a:ea typeface="Source Sans Pro" pitchFamily="34" charset="-122"/>
              <a:cs typeface="Source Sans Pro" pitchFamily="34" charset="-120"/>
            </a:endParaRPr>
          </a:p>
          <a:p>
            <a:pPr marL="0" indent="0" algn="l">
              <a:lnSpc>
                <a:spcPts val="2300"/>
              </a:lnSpc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экскурсию и прощаются.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3124558" y="5976991"/>
            <a:ext cx="11469318" cy="21143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Экскурсия подходит к концу.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Дима и Соня торопятся вернуться в школу, чтобы поделиться с друзьями теми увлекательными открытиями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которы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х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они сегодня узнали. 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Соня планирует вновь перенести свои впечатления на бумагу.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Дети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полн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ы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впечатлений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о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благодар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 </a:t>
            </a:r>
            <a:r>
              <a:rPr lang="ru-RU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Уискера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за увлекательную прогулку и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обеща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ю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т, что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обязательно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 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верн</a:t>
            </a:r>
            <a:r>
              <a:rPr lang="ru-RU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у</a:t>
            </a:r>
            <a:r>
              <a:rPr lang="en-US" sz="2400" dirty="0" err="1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тся</a:t>
            </a:r>
            <a:r>
              <a:rPr lang="en-US" sz="2400" dirty="0">
                <a:solidFill>
                  <a:srgbClr val="3A363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, чтобы узнать еще больше о необычных растениях Великобритании. </a:t>
            </a:r>
            <a:endParaRPr lang="en-US" sz="24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6489527-EAEB-956C-6CB6-0084BF331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81" y="74026"/>
            <a:ext cx="2788295" cy="310349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0B74EBA-4E31-ED86-ECE3-C6CCA3FE0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2851" y="2060972"/>
            <a:ext cx="2871062" cy="282952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DC87AB3-3858-C16E-8B1E-DE5EC8B59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24" y="4223384"/>
            <a:ext cx="2911198" cy="38815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B9D65F-EC6E-A229-0341-6967DC479CE3}"/>
              </a:ext>
            </a:extLst>
          </p:cNvPr>
          <p:cNvSpPr txBox="1"/>
          <p:nvPr/>
        </p:nvSpPr>
        <p:spPr>
          <a:xfrm>
            <a:off x="3107802" y="421481"/>
            <a:ext cx="8414795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Список литературы:</a:t>
            </a:r>
          </a:p>
          <a:p>
            <a:endParaRPr lang="ru-RU" sz="2400" dirty="0"/>
          </a:p>
          <a:p>
            <a:pPr marL="342900" indent="-342900">
              <a:buAutoNum type="arabicPeriod"/>
            </a:pPr>
            <a:r>
              <a:rPr lang="ru-RU" sz="2400" dirty="0"/>
              <a:t>Анцышкина, А. М. Ботаника. Руководство по учебной практике для студентов / А.М. Анцышкина, Е.И. Барабанов, Л.В. </a:t>
            </a:r>
            <a:r>
              <a:rPr lang="ru-RU" sz="2400" dirty="0" err="1"/>
              <a:t>Мостова</a:t>
            </a:r>
            <a:r>
              <a:rPr lang="ru-RU" sz="2400" dirty="0"/>
              <a:t>. - М.: Медицинское информационное агентство, 2006. </a:t>
            </a:r>
          </a:p>
          <a:p>
            <a:pPr marL="342900" indent="-342900">
              <a:buAutoNum type="arabicPeriod"/>
            </a:pPr>
            <a:r>
              <a:rPr lang="ru-RU" sz="2400" dirty="0"/>
              <a:t>Афанасьева, Н. Б. Введение в экологию растений / Н.Б. Афанасьева, Н.А. Березина. - М.: Издательство МГУ, 2011. </a:t>
            </a:r>
          </a:p>
          <a:p>
            <a:pPr marL="342900" indent="-342900">
              <a:buAutoNum type="arabicPeriod"/>
            </a:pPr>
            <a:r>
              <a:rPr lang="ru-RU" sz="2400" dirty="0"/>
              <a:t>Ботаника и физиология растений. Учебное пособие. - М.: Феникс, 2015. </a:t>
            </a:r>
          </a:p>
          <a:p>
            <a:pPr marL="342900" indent="-342900">
              <a:buAutoNum type="arabicPeriod"/>
            </a:pPr>
            <a:r>
              <a:rPr lang="ru-RU" sz="2400" dirty="0"/>
              <a:t>Латынь в ботанике. - Москва: Наука, 2016. </a:t>
            </a:r>
          </a:p>
          <a:p>
            <a:pPr marL="342900" indent="-342900">
              <a:buAutoNum type="arabicPeriod"/>
            </a:pPr>
            <a:r>
              <a:rPr lang="ru-RU" sz="2400" dirty="0"/>
              <a:t>Маевский, П. Ф. Флора средней полосы европейской части России / П.Ф. Маевский. - М.: Товарищество научных изданий КМК, 2014</a:t>
            </a:r>
          </a:p>
          <a:p>
            <a:pPr marL="342900" indent="-342900">
              <a:buAutoNum type="arabicPeriod"/>
            </a:pPr>
            <a:r>
              <a:rPr lang="ru-RU" sz="2400" dirty="0"/>
              <a:t>Тимонин, А. К. Ботаника. В 4 томах. Том 4. Систематика высших растений. В 2 книгах. Книга 1 / А.К. Тимонин, В.Р. Филин. - М.: Академия, 2009. </a:t>
            </a:r>
          </a:p>
          <a:p>
            <a:pPr marL="342900" indent="-342900">
              <a:buAutoNum type="arabicPeriod"/>
            </a:pPr>
            <a:r>
              <a:rPr lang="ru-RU" sz="2400" dirty="0"/>
              <a:t>Яковлев, Г. П. Систематика цветковых растений. Учебное пособие / Г. П. Яковлев. - М.: </a:t>
            </a:r>
            <a:r>
              <a:rPr lang="ru-RU" sz="2400" dirty="0" err="1"/>
              <a:t>СпецЛит</a:t>
            </a:r>
            <a:r>
              <a:rPr lang="ru-RU" sz="2400" dirty="0"/>
              <a:t>, 2015.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012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1457</Words>
  <Application>Microsoft Office PowerPoint</Application>
  <PresentationFormat>Произвольный</PresentationFormat>
  <Paragraphs>147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Lora</vt:lpstr>
      <vt:lpstr>Source Sans Pro</vt:lpstr>
      <vt:lpstr>Arial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Timofeev Andrey</cp:lastModifiedBy>
  <cp:revision>24</cp:revision>
  <dcterms:created xsi:type="dcterms:W3CDTF">2024-11-04T17:11:54Z</dcterms:created>
  <dcterms:modified xsi:type="dcterms:W3CDTF">2024-11-17T18:20:32Z</dcterms:modified>
</cp:coreProperties>
</file>