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handoutMasterIdLst>
    <p:handoutMasterId r:id="rId16"/>
  </p:handoutMasterIdLst>
  <p:sldIdLst>
    <p:sldId id="257" r:id="rId3"/>
    <p:sldId id="336" r:id="rId4"/>
    <p:sldId id="338" r:id="rId5"/>
    <p:sldId id="340" r:id="rId6"/>
    <p:sldId id="341" r:id="rId8"/>
    <p:sldId id="343" r:id="rId9"/>
    <p:sldId id="344" r:id="rId10"/>
    <p:sldId id="345" r:id="rId11"/>
    <p:sldId id="342" r:id="rId12"/>
    <p:sldId id="346" r:id="rId13"/>
    <p:sldId id="347" r:id="rId14"/>
    <p:sldId id="339" r:id="rId15"/>
  </p:sldIdLst>
  <p:sldSz cx="12192000" cy="6858000"/>
  <p:notesSz cx="6858000" cy="9144000"/>
  <p:embeddedFontLst>
    <p:embeddedFont>
      <p:font typeface="Bahnschrift SemiCondensed" panose="020B0604020202020204" charset="0"/>
      <p:regular r:id="rId20"/>
      <p:bold r:id="rId21"/>
    </p:embeddedFont>
    <p:embeddedFont>
      <p:font typeface="Book Antiqua" panose="02040602050305030304" pitchFamily="18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17F12C"/>
    <a:srgbClr val="F6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85129" autoAdjust="0"/>
  </p:normalViewPr>
  <p:slideViewPr>
    <p:cSldViewPr snapToGrid="0">
      <p:cViewPr>
        <p:scale>
          <a:sx n="121" d="100"/>
          <a:sy n="121" d="100"/>
        </p:scale>
        <p:origin x="-126" y="-72"/>
      </p:cViewPr>
      <p:guideLst>
        <p:guide orient="horz" pos="215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10.fntdata"/><Relationship Id="rId28" Type="http://schemas.openxmlformats.org/officeDocument/2006/relationships/font" Target="fonts/font9.fntdata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54934-6736-4E06-99EB-49FED268596C}" type="datetimeFigureOut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AC43A-DF3C-45A5-8D50-76867FF2A2D7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A034C-6DA2-4DFF-8828-28692F570EE2}" type="datetimeFigureOut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AC523-75C2-400A-98B9-383DA83CEC57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AC523-75C2-400A-98B9-383DA83CEC57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Макет_01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: фигура 9"/>
          <p:cNvSpPr/>
          <p:nvPr userDrawn="1"/>
        </p:nvSpPr>
        <p:spPr>
          <a:xfrm>
            <a:off x="1" y="0"/>
            <a:ext cx="12192000" cy="6858000"/>
          </a:xfrm>
          <a:custGeom>
            <a:avLst/>
            <a:gdLst>
              <a:gd name="connsiteX0" fmla="*/ 167640 w 12192000"/>
              <a:gd name="connsiteY0" fmla="*/ 174534 h 6858000"/>
              <a:gd name="connsiteX1" fmla="*/ 167640 w 12192000"/>
              <a:gd name="connsiteY1" fmla="*/ 6683466 h 6858000"/>
              <a:gd name="connsiteX2" fmla="*/ 12024358 w 12192000"/>
              <a:gd name="connsiteY2" fmla="*/ 6683466 h 6858000"/>
              <a:gd name="connsiteX3" fmla="*/ 12024358 w 12192000"/>
              <a:gd name="connsiteY3" fmla="*/ 174534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7640" y="174534"/>
                </a:moveTo>
                <a:lnTo>
                  <a:pt x="167640" y="6683466"/>
                </a:lnTo>
                <a:lnTo>
                  <a:pt x="12024358" y="6683466"/>
                </a:lnTo>
                <a:lnTo>
                  <a:pt x="12024358" y="17453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 userDrawn="1"/>
        </p:nvSpPr>
        <p:spPr>
          <a:xfrm>
            <a:off x="1608909" y="590824"/>
            <a:ext cx="8974183" cy="5133701"/>
          </a:xfrm>
          <a:prstGeom prst="rect">
            <a:avLst/>
          </a:prstGeom>
          <a:solidFill>
            <a:schemeClr val="tx1"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олилиния: фигура 18"/>
          <p:cNvSpPr/>
          <p:nvPr userDrawn="1"/>
        </p:nvSpPr>
        <p:spPr>
          <a:xfrm>
            <a:off x="1608908" y="590824"/>
            <a:ext cx="8974184" cy="5133701"/>
          </a:xfrm>
          <a:custGeom>
            <a:avLst/>
            <a:gdLst>
              <a:gd name="connsiteX0" fmla="*/ 0 w 2521132"/>
              <a:gd name="connsiteY0" fmla="*/ 1565932 h 1655762"/>
              <a:gd name="connsiteX1" fmla="*/ 2521132 w 2521132"/>
              <a:gd name="connsiteY1" fmla="*/ 1565932 h 1655762"/>
              <a:gd name="connsiteX2" fmla="*/ 2521132 w 2521132"/>
              <a:gd name="connsiteY2" fmla="*/ 1655762 h 1655762"/>
              <a:gd name="connsiteX3" fmla="*/ 0 w 2521132"/>
              <a:gd name="connsiteY3" fmla="*/ 1655762 h 1655762"/>
              <a:gd name="connsiteX4" fmla="*/ 0 w 2521132"/>
              <a:gd name="connsiteY4" fmla="*/ 0 h 1655762"/>
              <a:gd name="connsiteX5" fmla="*/ 2521132 w 2521132"/>
              <a:gd name="connsiteY5" fmla="*/ 0 h 1655762"/>
              <a:gd name="connsiteX6" fmla="*/ 2521132 w 2521132"/>
              <a:gd name="connsiteY6" fmla="*/ 89829 h 1655762"/>
              <a:gd name="connsiteX7" fmla="*/ 0 w 2521132"/>
              <a:gd name="connsiteY7" fmla="*/ 89829 h 16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1132" h="1655762">
                <a:moveTo>
                  <a:pt x="0" y="1565932"/>
                </a:moveTo>
                <a:lnTo>
                  <a:pt x="2521132" y="1565932"/>
                </a:lnTo>
                <a:lnTo>
                  <a:pt x="2521132" y="1655762"/>
                </a:lnTo>
                <a:lnTo>
                  <a:pt x="0" y="1655762"/>
                </a:lnTo>
                <a:close/>
                <a:moveTo>
                  <a:pt x="0" y="0"/>
                </a:moveTo>
                <a:lnTo>
                  <a:pt x="2521132" y="0"/>
                </a:lnTo>
                <a:lnTo>
                  <a:pt x="2521132" y="89829"/>
                </a:lnTo>
                <a:lnTo>
                  <a:pt x="0" y="89829"/>
                </a:lnTo>
                <a:close/>
              </a:path>
            </a:pathLst>
          </a:custGeom>
          <a:solidFill>
            <a:schemeClr val="bg1">
              <a:lumMod val="50000"/>
              <a:alpha val="3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257697" y="1133475"/>
            <a:ext cx="7676606" cy="2387600"/>
          </a:xfrm>
          <a:prstGeom prst="rect">
            <a:avLst/>
          </a:prstGeom>
        </p:spPr>
        <p:txBody>
          <a:bodyPr anchor="b"/>
          <a:lstStyle>
            <a:lvl1pPr algn="ctr">
              <a:defRPr sz="6600" b="0" i="0" u="none" baseline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en-US" dirty="0"/>
              <a:t>fonik.ru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257697" y="3533775"/>
            <a:ext cx="7676606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i="1" u="none" baseline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  <a:endParaRPr lang="ru-RU" dirty="0"/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>
            <a:off x="2257697" y="3535823"/>
            <a:ext cx="767660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олилиния: фигура 12"/>
          <p:cNvSpPr/>
          <p:nvPr userDrawn="1"/>
        </p:nvSpPr>
        <p:spPr>
          <a:xfrm>
            <a:off x="1608908" y="590824"/>
            <a:ext cx="8974184" cy="5133701"/>
          </a:xfrm>
          <a:custGeom>
            <a:avLst/>
            <a:gdLst>
              <a:gd name="connsiteX0" fmla="*/ 167640 w 12192000"/>
              <a:gd name="connsiteY0" fmla="*/ 174534 h 6858000"/>
              <a:gd name="connsiteX1" fmla="*/ 167640 w 12192000"/>
              <a:gd name="connsiteY1" fmla="*/ 6683466 h 6858000"/>
              <a:gd name="connsiteX2" fmla="*/ 12024358 w 12192000"/>
              <a:gd name="connsiteY2" fmla="*/ 6683466 h 6858000"/>
              <a:gd name="connsiteX3" fmla="*/ 12024358 w 12192000"/>
              <a:gd name="connsiteY3" fmla="*/ 174534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7640" y="174534"/>
                </a:moveTo>
                <a:lnTo>
                  <a:pt x="167640" y="6683466"/>
                </a:lnTo>
                <a:lnTo>
                  <a:pt x="12024358" y="6683466"/>
                </a:lnTo>
                <a:lnTo>
                  <a:pt x="12024358" y="17453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430684" y="81888"/>
            <a:ext cx="624839" cy="441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cap="none" spc="50">
                <a:ln w="0"/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 Antiqua" panose="02040602050305030304" pitchFamily="18" charset="0"/>
              </a:defRPr>
            </a:lvl1pPr>
          </a:lstStyle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3" grpId="0" animBg="1"/>
      <p:bldP spid="23" grpId="1" animBg="1"/>
      <p:bldP spid="19" grpId="0" animBg="1"/>
      <p:bldP spid="19" grpId="1" animBg="1"/>
      <p:bldP spid="2" grpId="0"/>
      <p:bldP spid="2" grpId="1"/>
      <p:bldP spid="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1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3" grpId="0" animBg="1"/>
      <p:bldP spid="13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2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 algn="l">
              <a:defRPr sz="6600" b="0" i="0" u="none" baseline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6686" y="1316659"/>
            <a:ext cx="11839112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3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6660"/>
            <a:ext cx="11839112" cy="5352980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4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5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4" y="1316659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sz="2800" kern="1200" dirty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6" y="1316659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sz="2800" kern="1200" dirty="0">
                <a:solidFill>
                  <a:schemeClr val="bg1"/>
                </a:solidFill>
                <a:latin typeface="Book Antiqua" panose="02040602050305030304" pitchFamily="18" charset="0"/>
                <a:ea typeface="+mn-ea"/>
                <a:cs typeface="+mn-cs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6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3"/>
          <p:cNvSpPr>
            <a:spLocks noGrp="1"/>
          </p:cNvSpPr>
          <p:nvPr>
            <p:ph sz="quarter" idx="16" hasCustomPrompt="1"/>
          </p:nvPr>
        </p:nvSpPr>
        <p:spPr>
          <a:xfrm>
            <a:off x="6276654" y="1316657"/>
            <a:ext cx="5729145" cy="5352981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6658"/>
            <a:ext cx="5729145" cy="5352981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7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4" y="1316658"/>
            <a:ext cx="5729145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1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1316658"/>
            <a:ext cx="5729145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6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6276654" y="2367616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9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4" y="2367616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8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6276654" y="1316658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9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6658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2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3" y="5679491"/>
            <a:ext cx="5729145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1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5679492"/>
            <a:ext cx="5729145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09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0" name="Объект 3"/>
          <p:cNvSpPr>
            <a:spLocks noGrp="1"/>
          </p:cNvSpPr>
          <p:nvPr>
            <p:ph sz="quarter" idx="16" hasCustomPrompt="1"/>
          </p:nvPr>
        </p:nvSpPr>
        <p:spPr>
          <a:xfrm>
            <a:off x="6276654" y="1316659"/>
            <a:ext cx="5729145" cy="5352979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4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6" y="1316659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0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4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6" y="1316659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4" y="1316658"/>
            <a:ext cx="5729145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6276654" y="2367616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1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4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6" y="1316659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6276654" y="1316658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1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3" y="5679491"/>
            <a:ext cx="5729145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2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4" y="1316658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6658"/>
            <a:ext cx="5729145" cy="5352981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3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4" y="1316658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8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1316658"/>
            <a:ext cx="5729145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4" y="2367616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4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6276654" y="1316658"/>
            <a:ext cx="5729145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7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6658"/>
            <a:ext cx="5729145" cy="4302022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1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5679492"/>
            <a:ext cx="5729145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5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6"/>
          <p:cNvSpPr>
            <a:spLocks noGrp="1"/>
          </p:cNvSpPr>
          <p:nvPr>
            <p:ph type="body" sz="quarter" idx="18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9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6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6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75" y="1316658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7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5" name="Объект 3"/>
          <p:cNvSpPr>
            <a:spLocks noGrp="1"/>
          </p:cNvSpPr>
          <p:nvPr>
            <p:ph sz="quarter" idx="19" hasCustomPrompt="1"/>
          </p:nvPr>
        </p:nvSpPr>
        <p:spPr>
          <a:xfrm>
            <a:off x="4211131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7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6" y="4659801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66" y="4655714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75" y="1316658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7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5" name="Объект 3"/>
          <p:cNvSpPr>
            <a:spLocks noGrp="1"/>
          </p:cNvSpPr>
          <p:nvPr>
            <p:ph sz="quarter" idx="22" hasCustomPrompt="1"/>
          </p:nvPr>
        </p:nvSpPr>
        <p:spPr>
          <a:xfrm>
            <a:off x="4211131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8" name="Текст 16"/>
          <p:cNvSpPr>
            <a:spLocks noGrp="1"/>
          </p:cNvSpPr>
          <p:nvPr>
            <p:ph type="body" sz="quarter" idx="23" hasCustomPrompt="1"/>
          </p:nvPr>
        </p:nvSpPr>
        <p:spPr>
          <a:xfrm>
            <a:off x="4211119" y="4655713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8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3"/>
          <p:cNvSpPr>
            <a:spLocks noGrp="1"/>
          </p:cNvSpPr>
          <p:nvPr>
            <p:ph sz="quarter" idx="25" hasCustomPrompt="1"/>
          </p:nvPr>
        </p:nvSpPr>
        <p:spPr>
          <a:xfrm>
            <a:off x="4211103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5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1316658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68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66" y="2360636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4211110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19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6" y="4659801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75" y="1316658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5" name="Объект 3"/>
          <p:cNvSpPr>
            <a:spLocks noGrp="1"/>
          </p:cNvSpPr>
          <p:nvPr>
            <p:ph sz="quarter" idx="22" hasCustomPrompt="1"/>
          </p:nvPr>
        </p:nvSpPr>
        <p:spPr>
          <a:xfrm>
            <a:off x="4211131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8" name="Текст 16"/>
          <p:cNvSpPr>
            <a:spLocks noGrp="1"/>
          </p:cNvSpPr>
          <p:nvPr>
            <p:ph type="body" sz="quarter" idx="23" hasCustomPrompt="1"/>
          </p:nvPr>
        </p:nvSpPr>
        <p:spPr>
          <a:xfrm>
            <a:off x="4211119" y="4655713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0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6" y="4659801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66" y="4655714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75" y="1316658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7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1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66" y="4655714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7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5" name="Объект 3"/>
          <p:cNvSpPr>
            <a:spLocks noGrp="1"/>
          </p:cNvSpPr>
          <p:nvPr>
            <p:ph sz="quarter" idx="22" hasCustomPrompt="1"/>
          </p:nvPr>
        </p:nvSpPr>
        <p:spPr>
          <a:xfrm>
            <a:off x="4211131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8" name="Текст 16"/>
          <p:cNvSpPr>
            <a:spLocks noGrp="1"/>
          </p:cNvSpPr>
          <p:nvPr>
            <p:ph type="body" sz="quarter" idx="23" hasCustomPrompt="1"/>
          </p:nvPr>
        </p:nvSpPr>
        <p:spPr>
          <a:xfrm>
            <a:off x="4211119" y="4655713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2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3"/>
          <p:cNvSpPr>
            <a:spLocks noGrp="1"/>
          </p:cNvSpPr>
          <p:nvPr>
            <p:ph sz="quarter" idx="25" hasCustomPrompt="1"/>
          </p:nvPr>
        </p:nvSpPr>
        <p:spPr>
          <a:xfrm>
            <a:off x="4211103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1316658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66" y="2360636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4211110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3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5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1316658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68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66" y="2360636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4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3"/>
          <p:cNvSpPr>
            <a:spLocks noGrp="1"/>
          </p:cNvSpPr>
          <p:nvPr>
            <p:ph sz="quarter" idx="25" hasCustomPrompt="1"/>
          </p:nvPr>
        </p:nvSpPr>
        <p:spPr>
          <a:xfrm>
            <a:off x="4211103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5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68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4211110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5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6" y="4659801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75" y="1316658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6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5" name="Объект 3"/>
          <p:cNvSpPr>
            <a:spLocks noGrp="1"/>
          </p:cNvSpPr>
          <p:nvPr>
            <p:ph sz="quarter" idx="22" hasCustomPrompt="1"/>
          </p:nvPr>
        </p:nvSpPr>
        <p:spPr>
          <a:xfrm>
            <a:off x="4211131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8" name="Текст 16"/>
          <p:cNvSpPr>
            <a:spLocks noGrp="1"/>
          </p:cNvSpPr>
          <p:nvPr>
            <p:ph type="body" sz="quarter" idx="23" hasCustomPrompt="1"/>
          </p:nvPr>
        </p:nvSpPr>
        <p:spPr>
          <a:xfrm>
            <a:off x="4211119" y="4655713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7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66" y="4655714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7" y="1316658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8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6685" y="1316658"/>
            <a:ext cx="3750221" cy="9901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4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66" y="2360636"/>
            <a:ext cx="3750220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29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3"/>
          <p:cNvSpPr>
            <a:spLocks noGrp="1"/>
          </p:cNvSpPr>
          <p:nvPr>
            <p:ph sz="quarter" idx="25" hasCustomPrompt="1"/>
          </p:nvPr>
        </p:nvSpPr>
        <p:spPr>
          <a:xfrm>
            <a:off x="4211103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4211110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0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16"/>
          <p:cNvSpPr>
            <a:spLocks noGrp="1"/>
          </p:cNvSpPr>
          <p:nvPr>
            <p:ph type="body" sz="quarter" idx="16" hasCustomPrompt="1"/>
          </p:nvPr>
        </p:nvSpPr>
        <p:spPr>
          <a:xfrm>
            <a:off x="8255575" y="1316658"/>
            <a:ext cx="3750224" cy="990147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7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55568" y="2360636"/>
            <a:ext cx="3750224" cy="3285224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9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1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7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2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6"/>
          <p:cNvSpPr>
            <a:spLocks noGrp="1"/>
          </p:cNvSpPr>
          <p:nvPr>
            <p:ph type="body" sz="quarter" idx="28" hasCustomPrompt="1"/>
          </p:nvPr>
        </p:nvSpPr>
        <p:spPr>
          <a:xfrm>
            <a:off x="4201376" y="1317612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8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3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6658"/>
            <a:ext cx="7804421" cy="5352981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7" name="Текст 16"/>
          <p:cNvSpPr>
            <a:spLocks noGrp="1"/>
          </p:cNvSpPr>
          <p:nvPr>
            <p:ph type="body" sz="quarter" idx="17" hasCustomPrompt="1"/>
          </p:nvPr>
        </p:nvSpPr>
        <p:spPr>
          <a:xfrm>
            <a:off x="8275091" y="1316658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4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4201376" y="1316658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8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5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8241638" y="3988408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6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41639" y="1316659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Текст 16"/>
          <p:cNvSpPr>
            <a:spLocks noGrp="1"/>
          </p:cNvSpPr>
          <p:nvPr>
            <p:ph type="body" sz="quarter" idx="26" hasCustomPrompt="1"/>
          </p:nvPr>
        </p:nvSpPr>
        <p:spPr>
          <a:xfrm>
            <a:off x="166686" y="1316659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6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6"/>
          <p:cNvSpPr>
            <a:spLocks noGrp="1"/>
          </p:cNvSpPr>
          <p:nvPr>
            <p:ph type="body" sz="quarter" idx="28" hasCustomPrompt="1"/>
          </p:nvPr>
        </p:nvSpPr>
        <p:spPr>
          <a:xfrm>
            <a:off x="4201376" y="1317612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8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166685" y="3987455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6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166686" y="13157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7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4" name="Объект 3"/>
          <p:cNvSpPr>
            <a:spLocks noGrp="1"/>
          </p:cNvSpPr>
          <p:nvPr>
            <p:ph sz="quarter" idx="28" hasCustomPrompt="1"/>
          </p:nvPr>
        </p:nvSpPr>
        <p:spPr>
          <a:xfrm>
            <a:off x="8241638" y="3988408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Объект 3"/>
          <p:cNvSpPr>
            <a:spLocks noGrp="1"/>
          </p:cNvSpPr>
          <p:nvPr>
            <p:ph sz="quarter" idx="29" hasCustomPrompt="1"/>
          </p:nvPr>
        </p:nvSpPr>
        <p:spPr>
          <a:xfrm>
            <a:off x="8241639" y="1316659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3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166686" y="1317026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8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30" hasCustomPrompt="1"/>
          </p:nvPr>
        </p:nvSpPr>
        <p:spPr>
          <a:xfrm>
            <a:off x="166685" y="3987455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Объект 3"/>
          <p:cNvSpPr>
            <a:spLocks noGrp="1"/>
          </p:cNvSpPr>
          <p:nvPr>
            <p:ph sz="quarter" idx="31" hasCustomPrompt="1"/>
          </p:nvPr>
        </p:nvSpPr>
        <p:spPr>
          <a:xfrm>
            <a:off x="166686" y="13157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3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4201376" y="1316658"/>
            <a:ext cx="7804421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39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4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8241638" y="3988408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41639" y="1316659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3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40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4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4213919" y="39884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4213920" y="1316657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23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8" name="Текст 16"/>
          <p:cNvSpPr>
            <a:spLocks noGrp="1"/>
          </p:cNvSpPr>
          <p:nvPr>
            <p:ph type="body" sz="quarter" idx="28" hasCustomPrompt="1"/>
          </p:nvPr>
        </p:nvSpPr>
        <p:spPr>
          <a:xfrm>
            <a:off x="8255580" y="131209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41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quarter" idx="28" hasCustomPrompt="1"/>
          </p:nvPr>
        </p:nvSpPr>
        <p:spPr>
          <a:xfrm>
            <a:off x="166685" y="3987455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29" hasCustomPrompt="1"/>
          </p:nvPr>
        </p:nvSpPr>
        <p:spPr>
          <a:xfrm>
            <a:off x="166686" y="13157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30" hasCustomPrompt="1"/>
          </p:nvPr>
        </p:nvSpPr>
        <p:spPr>
          <a:xfrm>
            <a:off x="8255580" y="131209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42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quarter" idx="28" hasCustomPrompt="1"/>
          </p:nvPr>
        </p:nvSpPr>
        <p:spPr>
          <a:xfrm>
            <a:off x="166685" y="3987455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29" hasCustomPrompt="1"/>
          </p:nvPr>
        </p:nvSpPr>
        <p:spPr>
          <a:xfrm>
            <a:off x="166686" y="13157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Текст 16"/>
          <p:cNvSpPr>
            <a:spLocks noGrp="1"/>
          </p:cNvSpPr>
          <p:nvPr>
            <p:ph type="body" sz="quarter" idx="30" hasCustomPrompt="1"/>
          </p:nvPr>
        </p:nvSpPr>
        <p:spPr>
          <a:xfrm>
            <a:off x="8255580" y="131209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4213919" y="39884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4213920" y="1316657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43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9" hasCustomPrompt="1"/>
          </p:nvPr>
        </p:nvSpPr>
        <p:spPr>
          <a:xfrm>
            <a:off x="4230645" y="1316657"/>
            <a:ext cx="3730708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quarter" idx="28" hasCustomPrompt="1"/>
          </p:nvPr>
        </p:nvSpPr>
        <p:spPr>
          <a:xfrm>
            <a:off x="166685" y="3987455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29" hasCustomPrompt="1"/>
          </p:nvPr>
        </p:nvSpPr>
        <p:spPr>
          <a:xfrm>
            <a:off x="166686" y="13157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8241638" y="3988408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8241639" y="1316659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44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4213919" y="39884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4213920" y="1316657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3" name="Текст 16"/>
          <p:cNvSpPr>
            <a:spLocks noGrp="1"/>
          </p:cNvSpPr>
          <p:nvPr>
            <p:ph type="body" sz="quarter" idx="24" hasCustomPrompt="1"/>
          </p:nvPr>
        </p:nvSpPr>
        <p:spPr>
          <a:xfrm>
            <a:off x="166686" y="1316659"/>
            <a:ext cx="3750219" cy="5352613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 marL="457200" indent="-457200">
              <a:buFont typeface="Wingdings" panose="05000000000000000000" pitchFamily="2" charset="2"/>
              <a:buChar char="v"/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ru-RU" dirty="0"/>
              <a:t>Основной текст</a:t>
            </a:r>
            <a:endParaRPr lang="ru-RU" dirty="0"/>
          </a:p>
        </p:txBody>
      </p:sp>
      <p:sp>
        <p:nvSpPr>
          <p:cNvPr id="14" name="Объект 3"/>
          <p:cNvSpPr>
            <a:spLocks noGrp="1"/>
          </p:cNvSpPr>
          <p:nvPr>
            <p:ph sz="quarter" idx="28" hasCustomPrompt="1"/>
          </p:nvPr>
        </p:nvSpPr>
        <p:spPr>
          <a:xfrm>
            <a:off x="8241638" y="3988408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Объект 3"/>
          <p:cNvSpPr>
            <a:spLocks noGrp="1"/>
          </p:cNvSpPr>
          <p:nvPr>
            <p:ph sz="quarter" idx="29" hasCustomPrompt="1"/>
          </p:nvPr>
        </p:nvSpPr>
        <p:spPr>
          <a:xfrm>
            <a:off x="8241639" y="1316659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Макет_45 fonik.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6686" y="133769"/>
            <a:ext cx="11839113" cy="1008546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 anchor="b">
            <a:spAutoFit/>
          </a:bodyPr>
          <a:lstStyle>
            <a:lvl1pPr>
              <a:defRPr lang="ru-RU" sz="6600" b="0" i="0" u="none" baseline="0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D0380-62B5-4A0A-8362-E63D5FBFE398}" type="slidenum">
              <a:rPr lang="ru-RU" smtClean="0"/>
            </a:fld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quarter" idx="27" hasCustomPrompt="1"/>
          </p:nvPr>
        </p:nvSpPr>
        <p:spPr>
          <a:xfrm>
            <a:off x="4213919" y="39884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2" name="Объект 3"/>
          <p:cNvSpPr>
            <a:spLocks noGrp="1"/>
          </p:cNvSpPr>
          <p:nvPr>
            <p:ph sz="quarter" idx="18" hasCustomPrompt="1"/>
          </p:nvPr>
        </p:nvSpPr>
        <p:spPr>
          <a:xfrm>
            <a:off x="4213920" y="1316657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4" name="Объект 3"/>
          <p:cNvSpPr>
            <a:spLocks noGrp="1"/>
          </p:cNvSpPr>
          <p:nvPr>
            <p:ph sz="quarter" idx="28" hasCustomPrompt="1"/>
          </p:nvPr>
        </p:nvSpPr>
        <p:spPr>
          <a:xfrm>
            <a:off x="8241638" y="3988408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5" name="Объект 3"/>
          <p:cNvSpPr>
            <a:spLocks noGrp="1"/>
          </p:cNvSpPr>
          <p:nvPr>
            <p:ph sz="quarter" idx="29" hasCustomPrompt="1"/>
          </p:nvPr>
        </p:nvSpPr>
        <p:spPr>
          <a:xfrm>
            <a:off x="8241639" y="1316659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9" name="Объект 3"/>
          <p:cNvSpPr>
            <a:spLocks noGrp="1"/>
          </p:cNvSpPr>
          <p:nvPr>
            <p:ph sz="quarter" idx="30" hasCustomPrompt="1"/>
          </p:nvPr>
        </p:nvSpPr>
        <p:spPr>
          <a:xfrm>
            <a:off x="166685" y="3987455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  <p:sp>
        <p:nvSpPr>
          <p:cNvPr id="10" name="Объект 3"/>
          <p:cNvSpPr>
            <a:spLocks noGrp="1"/>
          </p:cNvSpPr>
          <p:nvPr>
            <p:ph sz="quarter" idx="31" hasCustomPrompt="1"/>
          </p:nvPr>
        </p:nvSpPr>
        <p:spPr>
          <a:xfrm>
            <a:off x="166686" y="1315706"/>
            <a:ext cx="3764159" cy="2205048"/>
          </a:xfrm>
          <a:prstGeom prst="rect">
            <a:avLst/>
          </a:prstGeom>
          <a:solidFill>
            <a:schemeClr val="tx1">
              <a:alpha val="70000"/>
            </a:schemeClr>
          </a:solidFill>
          <a:ln w="38100" cmpd="thickThin">
            <a:solidFill>
              <a:schemeClr val="bg1">
                <a:lumMod val="50000"/>
              </a:schemeClr>
            </a:solidFill>
            <a:prstDash val="solid"/>
          </a:ln>
        </p:spPr>
        <p:txBody>
          <a:bodyPr/>
          <a:lstStyle>
            <a:lvl1pPr>
              <a:defRPr lang="ru-RU" dirty="0">
                <a:solidFill>
                  <a:schemeClr val="bg1"/>
                </a:solidFill>
                <a:latin typeface="Book Antiqua" panose="02040602050305030304" pitchFamily="18" charset="0"/>
              </a:defRPr>
            </a:lvl1pPr>
          </a:lstStyle>
          <a:p>
            <a:pPr lvl="0"/>
            <a:r>
              <a:rPr lang="ru-RU" dirty="0">
                <a:latin typeface="Book Antiqua" panose="02040602050305030304" pitchFamily="18" charset="0"/>
              </a:rPr>
              <a:t>Рисунок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9" Type="http://schemas.openxmlformats.org/officeDocument/2006/relationships/theme" Target="../theme/theme1.xml"/><Relationship Id="rId48" Type="http://schemas.openxmlformats.org/officeDocument/2006/relationships/image" Target="../media/image2.jpeg"/><Relationship Id="rId47" Type="http://schemas.openxmlformats.org/officeDocument/2006/relationships/image" Target="../media/image1.jpeg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4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430684" y="81888"/>
            <a:ext cx="624839" cy="4410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cap="none" spc="50">
                <a:ln w="0"/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 Antiqua" panose="02040602050305030304" pitchFamily="18" charset="0"/>
              </a:defRPr>
            </a:lvl1pPr>
          </a:lstStyle>
          <a:p>
            <a:fld id="{7EFD0380-62B5-4A0A-8362-E63D5FBFE398}" type="slidenum">
              <a:rPr lang="ru-RU" smtClean="0"/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8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ahnschrift SemiCondensed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0.pn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50.png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60.jpeg"/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50232" y="2054167"/>
            <a:ext cx="11891534" cy="46307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КОНКУРС СЕТЕВЫХ ПРОЕКТОВ ОБЩЕОБРАЗОВАТЕЛЬНЫХ</a:t>
            </a:r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ШКОЛ ПРИ ЗАГРАНУЧРЕЖДЕНИЯХ МИД РОССИИ </a:t>
            </a:r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«ОБУЧАЯСЬ ТВОРИМ»</a:t>
            </a:r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ДЕРЕВЬЯ С ИСТОРИЕЙ.</a:t>
            </a:r>
            <a:endParaRPr lang="ru-RU" sz="6600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Тунис. 2024г.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195" y="280175"/>
            <a:ext cx="11401609" cy="14602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  <a:alpha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                             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Общеобразовательная школа при </a:t>
            </a:r>
            <a:endParaRPr lang="ru-RU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                Посольстве России в Тунисе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170" y="363487"/>
            <a:ext cx="1305416" cy="12936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3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3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3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941034" y="275207"/>
            <a:ext cx="10257354" cy="64451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	На протяжении всей истории существования человечества многообразие растительного мира оказывало огромную и важную роль в его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жизни. Жизнь человека без деревьев невозможно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представить. Каждому известно, что деревья производят кислород, приносят плоды, служат местом обитания многих видов животных, формируют эстетические зоны и ландшафты, дают материалы для строительства. Для человека деревья имеют особую значимость и ценность. В своей работе я попытался раскрыть тему уникальности некоторых деревьев произрастающих на территории Туниса не только с точки зрения биологии, но и взглянув на эту тему под другим углом.  Для этого мне пригодились знания других школьных предметов, а также пришлось глубже окунуться в культурное наследие моей страны.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33927" y="4530092"/>
            <a:ext cx="2677798" cy="2008349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7495" y="4530919"/>
            <a:ext cx="2809843" cy="200669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20094" y="481781"/>
            <a:ext cx="2544646" cy="152407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8091" y="469621"/>
            <a:ext cx="2709471" cy="152407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8363" y="4548462"/>
            <a:ext cx="2749982" cy="198915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8129" y="469621"/>
            <a:ext cx="2048317" cy="153623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build="p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941033" y="275208"/>
            <a:ext cx="10513547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  ОЛИВКОВОЕ </a:t>
            </a:r>
            <a:r>
              <a:rPr lang="ru-RU" sz="4400" b="1" dirty="0">
                <a:solidFill>
                  <a:srgbClr val="70AD47">
                    <a:lumMod val="50000"/>
                  </a:srgbClr>
                </a:solidFill>
              </a:rPr>
              <a:t>ДЕРЕВО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38807" y="1494503"/>
            <a:ext cx="7020787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Оливковые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плантации простираются через всю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страну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Д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еревья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низкие, не вырастают выше 10 метров. Первые плоды появляются только на дереве через 20 лет, а полноценный урожай снимают только спустя 50 лет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Страна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занимает 5-е место в мире по урожаям оливок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выращивая в год до 70 кг на одного тунисца. 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унисе посажено более 80 млн.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оливковых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деревьев. Оливковые плантации простираются через всю страну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2543" y="1378972"/>
            <a:ext cx="3352800" cy="5120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Легенда гласит, что первую оливу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посадили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на территории Туниса финикийские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моряки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На полуострове Кап – Бон недалеко от деревни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Эшрафе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растет самое старое известное оливковое дерево. Возраст его 2500 лет. Окружность ствола составляет 6 м, а корни покрывают  поверхность 16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кв.м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Дерево было посажено во время карфагенского правления. </a:t>
            </a:r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0905" y="1529080"/>
            <a:ext cx="3270250" cy="472884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softEdge rad="12700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4338807" y="4070556"/>
            <a:ext cx="7020787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Тунисе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получают 10% всего оливкового масла 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мире, 15,5 килограммов масла на человека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это 10%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всего оливкового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масла в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мире. Поистине оливковое дерево является священным для Туниса, это  экономика и кухня, традиции и национальная культура. Оливковое дерево имеет для тунисцев огромную ценность. Недаром  возделывание и сбор оливок изображены на тунисском динаре.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8320" y="1555115"/>
            <a:ext cx="3810635" cy="2321560"/>
          </a:xfrm>
          <a:prstGeom prst="rect">
            <a:avLst/>
          </a:prstGeom>
          <a:ln>
            <a:solidFill>
              <a:srgbClr val="0070C0"/>
            </a:solidFill>
          </a:ln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84795" y="1557020"/>
            <a:ext cx="3494405" cy="23380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335" y="4065905"/>
            <a:ext cx="4672330" cy="248539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02040" y="4006215"/>
            <a:ext cx="2576195" cy="253238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941033" y="275208"/>
            <a:ext cx="10513547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  ФИНИКОВАЯ ПАЛЬМА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41032" y="1451487"/>
            <a:ext cx="7020787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Финиковая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пальма растёт в Тунисе повсеместно, но особенно много,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свыше 100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000 пальм растёт в провинции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Келибия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 значимости, для тунисцев финиковая пальма стоит в одном ряду вместе с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оливой.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Потому что 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условиях сложного тунисского климата и скудного выбора продуктов питания, финики всегда были для местных жителей источником витаминов и микроэлементов.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Длинный чешуйчатый ствол пальмы достигает 30 м. Одно дерево способно давать урожай до 200 кг фиников.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177574" y="1378972"/>
            <a:ext cx="3352800" cy="5120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Привычная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глазу ф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иниковая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пальма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самом деле очень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ценное дерево для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тунисцев.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Тунисцы относятся к нему бережно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с уважением и гордостью. Подтверждением тому является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памятник сборщику фиников в провинции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Келибия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где находятся самые большие плантации этих замечательных деревьев.</a:t>
            </a:r>
            <a:endParaRPr lang="ru-RU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41033" y="4070556"/>
            <a:ext cx="7020787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Тунис является крупнейшим производителем фиников в своём регионе. Финики с Тунисских пальм продаются далеко за его пределы по всему миру. Но уникально это дерево ещё и тем, что оно полностью используется человеком. Плоды употребляют в пищу, ветки применяются для перекрытия крыш, древесина используется для строительства и мебели, 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а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кора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идет на плетение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веревок.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4400" y="1463040"/>
            <a:ext cx="3288030" cy="238506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030" y="1467485"/>
            <a:ext cx="4131310" cy="238315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1070" y="3997325"/>
            <a:ext cx="2469515" cy="24695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4520" y="4070350"/>
            <a:ext cx="4792980" cy="239649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165" y="1519555"/>
            <a:ext cx="3352165" cy="464375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50188" y="206967"/>
            <a:ext cx="5184712" cy="98968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</a:t>
            </a:r>
            <a:r>
              <a:rPr lang="ru-RU" sz="3200" b="1" dirty="0" smtClean="0">
                <a:solidFill>
                  <a:srgbClr val="70AD47">
                    <a:lumMod val="50000"/>
                  </a:srgbClr>
                </a:solidFill>
              </a:rPr>
              <a:t>ГРАНАТОВОЕ ДЕРЕВО</a:t>
            </a:r>
            <a:endParaRPr lang="ru-RU" sz="32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24363" y="1362384"/>
            <a:ext cx="5269222" cy="54142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Апельсины растут 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унисе практически повсеместно. На улицах городов, в сельской местности, и даже  на территории нашей школы. Но самые большие апельсиновые рощи, около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14 тысяч гектаров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находятся на мысе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Эт-Тиб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унисе выращивают несколько сортов апельсинов. Для Тунисцев апельсины очень важны. Плоды не только употребляются в пищу  не ещё и идут на изготовление соков и варенья. Из цветков апельсина получают эфирное масло НЕРОЛИ. А из молодых веточек апельсинового дерева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получают масло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ПЕТИТГРЭЙН. Плоды апельсина изображены на монете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туниса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подчёркивая значимость этой сельскохозяйственной культуры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1119" y="1300294"/>
            <a:ext cx="5342851" cy="54763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Гранатовое дерево,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известно с глубокой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древности. Родиной граната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называют древнюю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Персию. Гранат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неоднократно упоминается в Ветхом Завете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исторических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документах древней Греции и древнего Рима, Гомер в «Одиссее» отмечал существование обширных гранатовых садов в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Финикии. Именно из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Ф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иникии гранат попал в Карфаген и оттуда распространился по всей северной Африке.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Тогда этот плод назывался «зернистым яблоком». Сегодня в Тунисе гранат один из основных видов сельхоз производства. Наряду с апельсином его плантации самые обширные. Это любимый фрукт тунисцев и незаменимый ингредиент во многих национальных блюдах. Считается, что именно его лепестки стали прообразом короны, символа власти и  величия.     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b="1" dirty="0"/>
          </a:p>
          <a:p>
            <a:pPr algn="ctr"/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6909" y="206967"/>
            <a:ext cx="5192785" cy="10211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830" y="1542415"/>
            <a:ext cx="5012055" cy="50406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300" y="1452880"/>
            <a:ext cx="5129530" cy="29762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/>
          <a:srcRect r="-6505" b="-400"/>
          <a:stretch>
            <a:fillRect/>
          </a:stretch>
        </p:blipFill>
        <p:spPr>
          <a:xfrm>
            <a:off x="6464300" y="4252595"/>
            <a:ext cx="3070860" cy="24066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07170" y="4225925"/>
            <a:ext cx="2486660" cy="2433320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980" y="1433830"/>
            <a:ext cx="4970780" cy="328676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615" y="4486910"/>
            <a:ext cx="4970145" cy="220535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941033" y="275208"/>
            <a:ext cx="10513547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           АРАУКАРИЯ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38805" y="1554323"/>
            <a:ext cx="7020787" cy="50046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Араукария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(лат.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Araucaria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, от названия чилийской провинции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Арауко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) — род вечнозелёных хвойных деревьев семейства Араукариевые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Высота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дерева достигает 50 – 60 м.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ивут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деревья 150-300 лет, но при благоприятных климатических условиях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могет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быть более высокими и их возраст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спосбено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достигать 1000 лет. Существует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несколько видов этого восхитительного дерева.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Они бывают различной формы пирамидальной и зонтичной. Но 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унисе встречаются лишь пирамидальные. Дерево это очень красивое и напоминает по форме ель. Хоть оно родом из далёкой Чили, но тем не менее оно достаточно часто встречается в Тунисе. И пусть не известно как это дерево попало в северную Африку тем не менее многие тунисцы считают, что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это дерево местного происхождения. 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2543" y="1378972"/>
            <a:ext cx="3352800" cy="5120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ru-RU" dirty="0" smtClean="0"/>
          </a:p>
          <a:p>
            <a:pPr algn="ctr"/>
            <a:endParaRPr lang="ru-RU" b="1" dirty="0"/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Араукария для тунисцев тоже по своему ценна , так как из её древесины делают национальный инструмент </a:t>
            </a:r>
            <a:r>
              <a:rPr lang="ru-RU" b="1" u="sng" dirty="0" err="1" smtClean="0">
                <a:solidFill>
                  <a:schemeClr val="accent6">
                    <a:lumMod val="50000"/>
                  </a:schemeClr>
                </a:solidFill>
              </a:rPr>
              <a:t>дарбука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Ранее резонатор этого инструмента делали из глины, потом стали применять древесину оливкового дерева. Но как выяснилось именно араукария придаёт этому ударному национальному инструменту особый звук.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6270" y="1819275"/>
            <a:ext cx="6920865" cy="42449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396105" y="1691640"/>
            <a:ext cx="3602990" cy="44437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7766050" y="1689735"/>
            <a:ext cx="3487420" cy="44437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310" y="1442085"/>
            <a:ext cx="3146425" cy="499364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941033" y="275208"/>
            <a:ext cx="10513547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       КЕДР АТЛАССКИЙ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38806" y="1510480"/>
            <a:ext cx="7020787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Тунисе растёт один из видов кедровых деревьев. Завезён он был из Ливана и считается разновидностью ливанского кедра. Однако, он менее крупный чем ливанский и более низкорослый. Так как он растёт на склонах гор Атласа, то называется такой кедр </a:t>
            </a:r>
            <a:r>
              <a:rPr lang="ru-RU" b="1" u="sng" dirty="0" err="1" smtClean="0">
                <a:solidFill>
                  <a:schemeClr val="accent6">
                    <a:lumMod val="50000"/>
                  </a:schemeClr>
                </a:solidFill>
              </a:rPr>
              <a:t>атласский</a:t>
            </a:r>
            <a:r>
              <a:rPr lang="ru-RU" b="1" u="sng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Чаще всего он встречается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местечке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Табарка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 провинции Кап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Бон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 самом севере Туниса. Атласский кедр достигает в высоту 25-35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метров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Это вечнозеленое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и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теплолюбивое дерево.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2543" y="1378972"/>
            <a:ext cx="3352800" cy="5120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Тунисе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атласский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кедр имеет большое значение. Во первых он формирует экосистему для жизни многих видов животных, во вторых, из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атласского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кедра получают многие виды лекарственных препаратов.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Ну а в третьих, кедровые орешки используют для приготовления тунисского чая известного во всём мире. Рецепт этого чая достаточно прост. Чёрный листовой чай, мята и кедровые орешки. Этот чай один из символов Туниса.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38807" y="4070556"/>
            <a:ext cx="7020787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Древесина кедра очень ценна. Она использовалась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для кораблестроения и в других строительных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целях, а также для изготовления мебели. До сих пор в Тунисе сохранились здания построенные ещё в 18 веке в отделке которых использовался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атласский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кедр. Древесина кедра ценилась далеко и за пределами Туниса. А изделия из нее можно встретить во всем североафриканском регионе.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52500" y="3648075"/>
            <a:ext cx="3173095" cy="260286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2975" y="1379220"/>
            <a:ext cx="3172460" cy="251523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3885" y="4095115"/>
            <a:ext cx="3960495" cy="237934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18450" y="4095115"/>
            <a:ext cx="3441065" cy="23914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4413885" y="1505585"/>
            <a:ext cx="2813685" cy="250126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32625" y="1482090"/>
            <a:ext cx="1313180" cy="250063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/>
          <a:srcRect l="-563" r="7020" b="3742"/>
          <a:stretch>
            <a:fillRect/>
          </a:stretch>
        </p:blipFill>
        <p:spPr>
          <a:xfrm>
            <a:off x="8124825" y="1496060"/>
            <a:ext cx="3206115" cy="252349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  <p:bldP spid="4" grpId="1" animBg="1"/>
      <p:bldP spid="8" grpId="1" animBg="1"/>
      <p:bldP spid="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462943" y="1494502"/>
            <a:ext cx="7088697" cy="49146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41033" y="275208"/>
            <a:ext cx="10513547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 АЛЕППСКАЯ СОСНА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2543" y="1359017"/>
            <a:ext cx="3492954" cy="51401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ru-RU" dirty="0" smtClean="0"/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 этим  деревом связана удивительная  и очень сакральная история. И каждый тунисец относится к этому дереву особенно трепетно. Ежегодно в Тунисе отмечают праздник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Мавлид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, день рождения пророка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Мухамеда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К этому празднику в тунисских семьях готовят десерт в виде крема, </a:t>
            </a:r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</a:rPr>
              <a:t>АССИДА ЗГУГУ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из семян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алеппской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сосны.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Тунисцы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обмениваются чашами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ассиды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между соседями и членами семьи.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Это национальная традиция. 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875665" y="1516380"/>
            <a:ext cx="3366135" cy="24961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875665" y="3763645"/>
            <a:ext cx="3411855" cy="255206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975" y="1703070"/>
            <a:ext cx="6762750" cy="44519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4692015" y="1680845"/>
            <a:ext cx="6762750" cy="44970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6140" y="1680845"/>
            <a:ext cx="6875780" cy="44615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8985" y="1680845"/>
            <a:ext cx="6875780" cy="463486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4" grpId="1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26473" y="265972"/>
            <a:ext cx="11185236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ПРОБКОВЫЙ ДУБ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07199" y="1494503"/>
            <a:ext cx="4821383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Дуб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про́бковый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— вечнозелёное дерево, происходящее из юго-западной Европы и Северной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Африки,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где культивируется ради пробки. Возраст созревания дуба для первого среза коры составляет 25 лет. При средней продолжительности жизни дерева в 150 лет одно дерево приносит от 8 до 16 урожаев пробки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6473" y="1378972"/>
            <a:ext cx="6096000" cy="5120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ru-RU" dirty="0" smtClean="0"/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Пробковый дуб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культивируется в Тунисе уже очень давно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Плантации пробкового дуба находятся в провинции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Табарка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Это место имеет идеальный климат для роста пробкового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дуба. Добычей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пробки занимаются только в летние месяцы, когда дерево интенсивно растет и его ткани насыщены влагой. По традиции, сбор коры начинают в майское новолуние и заканчивают в середине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августа. За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века техника сбора пробки не изменилась: кору со ствола и толстых веток снимают особым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топориком не нанося ущерб самому дереву. Кора применяется не только для изготовления пробок ,но других различных изделий подошв обуви, декоративных покрытий, паркета. Тунис занимает 4 место в мире по заготовке пробковой коры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lang="ru-RU" b="1" dirty="0"/>
          </a:p>
          <a:p>
            <a:pPr algn="ctr"/>
            <a:r>
              <a:rPr lang="ru-RU" dirty="0" smtClean="0"/>
              <a:t> </a:t>
            </a:r>
            <a:endParaRPr lang="ru-RU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07199" y="4070556"/>
            <a:ext cx="4904509" cy="24285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Для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тунисцев пробковый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дуб является символом СВОБОДЫ,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недаром это дерево изображается на местных монетах выпущенных после обретения Тунисом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независимости. И по сегодняшний день вот уже  на протяжении вот  84 лет остаётся на монетах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униса.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800215" y="4107815"/>
            <a:ext cx="2878455" cy="24015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415" y="1496695"/>
            <a:ext cx="3280410" cy="249428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95840" y="1496060"/>
            <a:ext cx="1664970" cy="252349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4347210" y="1548130"/>
            <a:ext cx="2179955" cy="33210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385" y="1548130"/>
            <a:ext cx="4138295" cy="33210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/>
          <a:srcRect t="-1"/>
          <a:stretch>
            <a:fillRect/>
          </a:stretch>
        </p:blipFill>
        <p:spPr>
          <a:xfrm>
            <a:off x="9417050" y="4107815"/>
            <a:ext cx="2326005" cy="24015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095" y="4611370"/>
            <a:ext cx="6116320" cy="146812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71386" y="275208"/>
            <a:ext cx="10783195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               ФИКУС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82826" y="1389382"/>
            <a:ext cx="2762748" cy="45815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Фикус- это не только привычное растение в цветочной плошке на подоконнике или на полу. Фикус дерево родом из Африканских и азиатских джунглей. Разновидностей фикуса более сотни.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Э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то очень выносливое дерево. Которое способно поразить своими формами и размерами</a:t>
            </a:r>
            <a:r>
              <a:rPr lang="ru-RU" dirty="0" smtClean="0"/>
              <a:t> </a:t>
            </a:r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6214" y="1378972"/>
            <a:ext cx="3604118" cy="46023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/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Однако в Тунисе есть одно фикусовое дерево, которое в ряду всех тунисских фикусов можно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считать «священным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».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амое известное фикусовое дерево растёт в столице. В парке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Белведер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Его возраст более 130 лет. Хотя по внешнему виду оно возможно и старше.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го возраст указан в почтовой марке выпущенной в честь этого дерева 2020 году.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39165" y="1495425"/>
            <a:ext cx="3378835" cy="216916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Скругленный прямоугольник 8"/>
          <p:cNvSpPr/>
          <p:nvPr/>
        </p:nvSpPr>
        <p:spPr>
          <a:xfrm>
            <a:off x="7338069" y="1399793"/>
            <a:ext cx="4157136" cy="458155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унисе можно встретить фикус мелколистный, фикус священный, фикус Бенджамина, бенгальский фикус, и это только самые известные виды фикусов, которые растут в различных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географических местах нашей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страны. Среди них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немалое количество высоких и мощных фикусовых деревьев различных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видов и форм, размеров и возраста.</a:t>
            </a:r>
            <a:endParaRPr lang="ru-RU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9945" y="1321435"/>
            <a:ext cx="2448560" cy="4717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9165" y="3524885"/>
            <a:ext cx="3383915" cy="226885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5050" y="2012950"/>
            <a:ext cx="4064000" cy="33350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16165" y="2106295"/>
            <a:ext cx="4003040" cy="317690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195" y="1209675"/>
            <a:ext cx="10932160" cy="540512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5" grpId="0" animBg="1"/>
      <p:bldP spid="4" grpId="1" animBg="1"/>
      <p:bldP spid="9" grpId="1" animBg="1"/>
      <p:bldP spid="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941033" y="275208"/>
            <a:ext cx="10513547" cy="87516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400" b="1" dirty="0" smtClean="0">
                <a:solidFill>
                  <a:srgbClr val="70AD47">
                    <a:lumMod val="50000"/>
                  </a:srgbClr>
                </a:solidFill>
              </a:rPr>
              <a:t>                  ПЛАТАН ЗАПАДНЫЙ</a:t>
            </a:r>
            <a:endParaRPr lang="ru-RU" sz="4400" b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3045" y="1378970"/>
            <a:ext cx="6580645" cy="50046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Платан мощное высокое дерево. Оно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впечатляет своими размерами. Может достигать до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30м.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в высоту. Его листья похожи на листья клена. Плод —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многоорешек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, остающийся на дереве всю зиму и распадающийся весной на отдельные орешки, разносимые ветром.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Платан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имеет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ствол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диаметр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которого достаточно велик. Он обладает густой раскидистой кроной. Однако привычной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коры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нет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Живут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платаны очень долго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Есть долгожители имеющие возраст более 2000 лет, и великаны высотой до 50 метров и шириной обхвата ствола до 18 метров.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ля Туниса платан большая редкость.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 </a:t>
            </a:r>
            <a:endParaRPr 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078625" y="1321203"/>
            <a:ext cx="3352800" cy="51201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  <a:endParaRPr lang="ru-RU" b="1" dirty="0"/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Огромный платан возраст которого превышает 100 лет, а размер ствола более трёх обхватов растёт на территории нашей школы. Я учусь в школе при Посольстве России в Тунисе с первого класса и в этом году заканчиваю школу. Для всех учеников это могучее дерево часть истории и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гордость нашей школы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 А для меня лично это дерево стало частью истории моей школьной жизни и моих воспоминаний о школе. </a:t>
            </a: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030" y="1402715"/>
            <a:ext cx="3345180" cy="4893945"/>
          </a:xfrm>
          <a:prstGeom prst="rect">
            <a:avLst/>
          </a:prstGeom>
          <a:ln w="19050">
            <a:noFill/>
          </a:ln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010" y="3516630"/>
            <a:ext cx="3206750" cy="2790825"/>
          </a:xfrm>
          <a:prstGeom prst="rect">
            <a:avLst/>
          </a:prstGeom>
          <a:ln w="19050">
            <a:noFill/>
          </a:ln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380" y="1379220"/>
            <a:ext cx="3382645" cy="2494280"/>
          </a:xfrm>
          <a:prstGeom prst="rect">
            <a:avLst/>
          </a:prstGeom>
          <a:ln w="19050">
            <a:noFill/>
          </a:ln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8955" y="1224915"/>
            <a:ext cx="3211195" cy="531368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135596" y="233584"/>
            <a:ext cx="3885506" cy="51246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Список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литературы: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1.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://prirodaalicante.wordpress.com/2019/10/28/punica_granatum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2.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https://ru.wikipedia.org/wiki/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Фикус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3.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://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writercenter.ru/blog/foto-progulki/tunis-chast-2-rastitelnost.html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4.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http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://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jj-tours.ru/articles/tunisia/tunis-fruits.html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5.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://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realaroma.ru/Fedotov/tunis/tunis3.htm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6.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https://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dzen.ru/b/YuVGiokoykP01SbU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7.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://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interesnoe.me/view/content/upd/331259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8.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://ru.wikipedia.org/wiki/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  <a:p>
            <a:pPr algn="l"/>
            <a:r>
              <a:rPr lang="ru-RU" altLang="en-US" sz="1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%D0%94%D1%83%D0%B1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_%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11 9.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https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://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en.wikipedia.org/wiki/AssidatZgougou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9703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5582285"/>
            <a:ext cx="12192000" cy="13220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80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E2F0D9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altLang="en-US" sz="80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E2F0D9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uild="allAtOnce"/>
      <p:bldP spid="4" grpId="1"/>
      <p:bldP spid="4" grpId="2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11069</Words>
  <Application>WPS Presentation</Application>
  <PresentationFormat>Произвольный</PresentationFormat>
  <Paragraphs>169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Book Antiqua</vt:lpstr>
      <vt:lpstr>Bahnschrift SemiCondensed</vt:lpstr>
      <vt:lpstr>Bahnschrift</vt:lpstr>
      <vt:lpstr>Calibri</vt:lpstr>
      <vt:lpstr>微软雅黑</vt:lpstr>
      <vt:lpstr>Arial Unicode MS</vt:lpstr>
      <vt:lpstr>Bookman Old Style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dc:description>fonik.ru</dc:description>
  <cp:lastModifiedBy>boss</cp:lastModifiedBy>
  <cp:revision>122</cp:revision>
  <dcterms:created xsi:type="dcterms:W3CDTF">2024-11-18T17:40:59Z</dcterms:created>
  <dcterms:modified xsi:type="dcterms:W3CDTF">2024-11-18T17:40:59Z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1049-11.1.0.11719</vt:lpwstr>
  </property>
</Properties>
</file>