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png"/><Relationship Id="rId4" Type="http://schemas.openxmlformats.org/officeDocument/2006/relationships/image" Target="../media/image3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translated.turbopages.org/proxy_u/en-ru.ru.443d8843-6732a1ea-c1861dbe-74722d776562/https/en.wikipedia.org/wiki/Zeltnera_namatophila" TargetMode="External"/><Relationship Id="rId13" Type="http://schemas.openxmlformats.org/officeDocument/2006/relationships/hyperlink" Target="https://www.fws.gov/species/travelers-delight-apios-priceana" TargetMode="External"/><Relationship Id="rId3" Type="http://schemas.openxmlformats.org/officeDocument/2006/relationships/hyperlink" Target="https://www.fws.gov/sites/default/files/federal_register_document/FR-1991-10-30.pdf" TargetMode="External"/><Relationship Id="rId7" Type="http://schemas.openxmlformats.org/officeDocument/2006/relationships/hyperlink" Target="https://translated.turbopages.org/proxy_u/en-ru.ru.443d8843-6732a1ea-c1861dbe-74722d776562/https/ecos.fws.gov/docs/five_year_review/doc2569.pdf" TargetMode="External"/><Relationship Id="rId12" Type="http://schemas.openxmlformats.org/officeDocument/2006/relationships/hyperlink" Target="https://ecosphere-documents-production-public.s3.amazonaws.com/sams/public_docs/species_nonpublish/3971.pdf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fws.gov/species/rock-gnome-lichen-gymnoderma-lineare?$skip=10" TargetMode="External"/><Relationship Id="rId11" Type="http://schemas.openxmlformats.org/officeDocument/2006/relationships/hyperlink" Target="https://translated.turbopages.org/proxy_u/en-ru.ru.903822e5-6732996f-9ae7938f-74722d776562/https/web.archive.org/web/20030419193014/http:/ifw2es.fws.gov/Documents/R2ES/DRAFT_FR_Star_Cactus_Recovery_Plan_10-17-02.pdf" TargetMode="External"/><Relationship Id="rId5" Type="http://schemas.openxmlformats.org/officeDocument/2006/relationships/hyperlink" Target="https://ecos.fws.gov/docs/tess/species_nonpublish/3065.pdf" TargetMode="External"/><Relationship Id="rId10" Type="http://schemas.openxmlformats.org/officeDocument/2006/relationships/hyperlink" Target="https://translated.turbopages.org/proxy_u/en-ru.ru.d167a99f-67329f5a-8d32b589-74722d776562/https/www.federalregister.gov/documents/2015/08/11/2015-19352/endangered-and-threatened-wildlife-and-plants-designation-of-critical-habitat-for-diplacus" TargetMode="External"/><Relationship Id="rId4" Type="http://schemas.openxmlformats.org/officeDocument/2006/relationships/hyperlink" Target="https://www.fws.gov/species/olulu-brighamia-insignis" TargetMode="External"/><Relationship Id="rId9" Type="http://schemas.openxmlformats.org/officeDocument/2006/relationships/hyperlink" Target="https://translated.turbopages.org/proxy_u/en-ru.ru.d167a99f-67329f5a-8d32b589-74722d776562/https/www.pbssocal.org/redefine/rare-santa-barbara-wildflower-endangered-say-fed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C:\Users\Учитель\Desktop\проект\Снимок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lum bright="29000" contrast="-20000"/>
          </a:blip>
          <a:srcRect l="9312" r="1443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2420888"/>
            <a:ext cx="8458200" cy="1728192"/>
          </a:xfrm>
        </p:spPr>
        <p:txBody>
          <a:bodyPr/>
          <a:lstStyle/>
          <a:p>
            <a:pPr algn="ctr"/>
            <a:r>
              <a:rPr lang="ru-RU" dirty="0"/>
              <a:t>ОТ ЗАБАВНЫХ ИМЁН К СЕРЬЁЗНЫМ ОТКРЫТИЯМ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88640"/>
            <a:ext cx="8458200" cy="1656184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sz="1600" dirty="0"/>
              <a:t>НОМИНАЦИЯ «ИЗОБРАЖАЕМ ЖИЗНЬ»</a:t>
            </a:r>
          </a:p>
          <a:p>
            <a:pPr algn="ctr"/>
            <a:r>
              <a:rPr lang="ru-RU" sz="1600" dirty="0"/>
              <a:t>ПРОЕКТ «НЕОБЫЧНЫЕ РАСТЕНИЯ СТРАНЫ ПРЕБЫВАНИЯ»</a:t>
            </a:r>
          </a:p>
          <a:p>
            <a:pPr algn="ctr"/>
            <a:endParaRPr lang="ru-RU" sz="1600" dirty="0"/>
          </a:p>
          <a:p>
            <a:pPr algn="ctr"/>
            <a:endParaRPr lang="ru-RU" sz="1600" dirty="0"/>
          </a:p>
          <a:p>
            <a:pPr algn="ctr"/>
            <a:endParaRPr lang="ru-RU" sz="1600" dirty="0"/>
          </a:p>
          <a:p>
            <a:pPr algn="ctr"/>
            <a:r>
              <a:rPr lang="ru-RU" sz="1800" dirty="0"/>
              <a:t>ОБЩЕОБРАЗОВАТЕЛЬНАЯ ШКОЛА ПРИ ПОСОЛЬСТВЕ РОССИИ В США</a:t>
            </a:r>
          </a:p>
        </p:txBody>
      </p:sp>
      <p:pic>
        <p:nvPicPr>
          <p:cNvPr id="1026" name="Picture 2" descr="C:\Users\Учитель\Desktop\проект\ЛОГОТИП ШКОЛЫ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88640"/>
            <a:ext cx="1455060" cy="1412776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36" name="Picture 12" descr="C:\Users\Учитель\Desktop\проект\WhatsApp Image 2024-11-11 at 15.07.51 (3)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880133">
            <a:off x="646804" y="4844002"/>
            <a:ext cx="1982227" cy="132065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37" name="Picture 13" descr="C:\Users\Учитель\Desktop\проект\WhatsApp Image 2024-11-11 at 15.07.51 (2)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87624" y="3284984"/>
            <a:ext cx="1985144" cy="132260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38" name="Picture 14" descr="C:\Users\Учитель\Desktop\проект\WhatsApp Image 2024-11-11 at 15.07.51 (1)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20272" y="3068960"/>
            <a:ext cx="1728192" cy="115140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40" name="Picture 16" descr="C:\Users\Учитель\Desktop\проект\WhatsApp Image 2024-11-08 at 17.56.48.jpe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92080" y="3645024"/>
            <a:ext cx="1224136" cy="163218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2" descr="C:\Users\Учитель\Desktop\проект\WhatsApp Image 2024-11-12 at 11.39.39.jpe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21315026">
            <a:off x="6788152" y="4668146"/>
            <a:ext cx="2161591" cy="144016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7" name="Picture 3" descr="C:\Users\Учитель\Desktop\проект\WhatsApp Image 2024-11-12 at 11.39.40.jpeg"/>
          <p:cNvPicPr>
            <a:picLocks noChangeAspect="1" noChangeArrowheads="1"/>
          </p:cNvPicPr>
          <p:nvPr/>
        </p:nvPicPr>
        <p:blipFill>
          <a:blip r:embed="rId9" cstate="print"/>
          <a:srcRect l="3279" r="4915" b="6496"/>
          <a:stretch>
            <a:fillRect/>
          </a:stretch>
        </p:blipFill>
        <p:spPr bwMode="auto">
          <a:xfrm rot="541449">
            <a:off x="3059832" y="4869160"/>
            <a:ext cx="2016224" cy="136815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Rectangle 14"/>
          <p:cNvSpPr>
            <a:spLocks noChangeArrowheads="1"/>
          </p:cNvSpPr>
          <p:nvPr/>
        </p:nvSpPr>
        <p:spPr bwMode="auto">
          <a:xfrm>
            <a:off x="5164445" y="6063802"/>
            <a:ext cx="367240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cs typeface="Times New Roman" pitchFamily="18" charset="0"/>
              </a:rPr>
              <a:t>Ученики</a:t>
            </a:r>
            <a:r>
              <a:rPr kumimoji="0" lang="ru-RU" sz="12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cs typeface="Times New Roman" pitchFamily="18" charset="0"/>
              </a:rPr>
              <a:t> 1 – 3 классов: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00" dirty="0">
                <a:latin typeface="Arial Narrow" panose="020B0606020202030204" pitchFamily="34" charset="0"/>
                <a:cs typeface="Times New Roman" pitchFamily="18" charset="0"/>
              </a:rPr>
              <a:t>Волков Даниил, </a:t>
            </a:r>
            <a:r>
              <a:rPr lang="ru-RU" sz="1200" dirty="0" err="1">
                <a:latin typeface="Arial Narrow" panose="020B0606020202030204" pitchFamily="34" charset="0"/>
                <a:cs typeface="Times New Roman" pitchFamily="18" charset="0"/>
              </a:rPr>
              <a:t>Емцова</a:t>
            </a:r>
            <a:r>
              <a:rPr lang="ru-RU" sz="1200" dirty="0">
                <a:latin typeface="Arial Narrow" panose="020B0606020202030204" pitchFamily="34" charset="0"/>
                <a:cs typeface="Times New Roman" pitchFamily="18" charset="0"/>
              </a:rPr>
              <a:t> Полина, Орлова Екатерина,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00" dirty="0" err="1">
                <a:latin typeface="Arial Narrow" panose="020B0606020202030204" pitchFamily="34" charset="0"/>
                <a:cs typeface="Times New Roman" pitchFamily="18" charset="0"/>
              </a:rPr>
              <a:t>Тараров</a:t>
            </a:r>
            <a:r>
              <a:rPr lang="ru-RU" sz="1200" dirty="0">
                <a:latin typeface="Arial Narrow" panose="020B0606020202030204" pitchFamily="34" charset="0"/>
                <a:cs typeface="Times New Roman" pitchFamily="18" charset="0"/>
              </a:rPr>
              <a:t> Демид, </a:t>
            </a:r>
            <a:r>
              <a:rPr lang="ru-RU" sz="1200" dirty="0" err="1">
                <a:latin typeface="Arial Narrow" panose="020B0606020202030204" pitchFamily="34" charset="0"/>
                <a:cs typeface="Times New Roman" pitchFamily="18" charset="0"/>
              </a:rPr>
              <a:t>Тарарова</a:t>
            </a:r>
            <a:r>
              <a:rPr lang="ru-RU" sz="1200" dirty="0">
                <a:latin typeface="Arial Narrow" panose="020B0606020202030204" pitchFamily="34" charset="0"/>
                <a:cs typeface="Times New Roman" pitchFamily="18" charset="0"/>
              </a:rPr>
              <a:t> Ева, Чуднов Савелий </a:t>
            </a:r>
            <a:endParaRPr kumimoji="0" lang="ru-RU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14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 descr="C:\Users\Учитель\Desktop\проект\Снимок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lum bright="29000" contrast="-20000"/>
          </a:blip>
          <a:srcRect l="9312" r="1443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547664" y="1988840"/>
            <a:ext cx="705678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dirty="0">
                <a:latin typeface="Arial Narrow" panose="020B0606020202030204" pitchFamily="34" charset="0"/>
                <a:cs typeface="Times New Roman" pitchFamily="18" charset="0"/>
              </a:rPr>
              <a:t>Однажды с учениками  младших классов произошла удивительная история…Она стала отличным стартом для серьёзного исследования. На занятиях по внеурочной деятельности ребята познакомились с редкими растениями страны пребывания, которые привлекли внимание детей не только своими уникальными свойствами, но и яркими и забавными названиями. Благодаря творчеству и фантазии детей, эти растения, звучащие как герои волшебной сказки, стали настоящими персонажами комикса. </a:t>
            </a:r>
          </a:p>
          <a:p>
            <a:pPr algn="just"/>
            <a:r>
              <a:rPr lang="ru-RU" sz="2000" dirty="0">
                <a:latin typeface="Arial Narrow" panose="020B0606020202030204" pitchFamily="34" charset="0"/>
                <a:cs typeface="Times New Roman" pitchFamily="18" charset="0"/>
              </a:rPr>
              <a:t>	Удивительная история начинается…</a:t>
            </a:r>
          </a:p>
        </p:txBody>
      </p:sp>
      <p:pic>
        <p:nvPicPr>
          <p:cNvPr id="2051" name="Picture 3" descr="C:\Users\Учитель\Downloads\WhatsApp_Image_2024-11-11_at_15.07.37-removebg-preview.png"/>
          <p:cNvPicPr>
            <a:picLocks noChangeAspect="1" noChangeArrowheads="1"/>
          </p:cNvPicPr>
          <p:nvPr/>
        </p:nvPicPr>
        <p:blipFill>
          <a:blip r:embed="rId3" cstate="print"/>
          <a:srcRect r="7003"/>
          <a:stretch>
            <a:fillRect/>
          </a:stretch>
        </p:blipFill>
        <p:spPr bwMode="auto">
          <a:xfrm>
            <a:off x="6372200" y="0"/>
            <a:ext cx="2771800" cy="1986484"/>
          </a:xfrm>
          <a:prstGeom prst="rect">
            <a:avLst/>
          </a:prstGeom>
          <a:noFill/>
        </p:spPr>
      </p:pic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6421952" y="1297225"/>
            <a:ext cx="216024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Calibri" pitchFamily="34" charset="0"/>
                <a:cs typeface="Times New Roman" pitchFamily="18" charset="0"/>
              </a:rPr>
              <a:t>Кактус песчаного доллара (</a:t>
            </a:r>
            <a:r>
              <a:rPr kumimoji="0" lang="ru-RU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Calibri" pitchFamily="34" charset="0"/>
                <a:cs typeface="Times New Roman" pitchFamily="18" charset="0"/>
              </a:rPr>
              <a:t>Кактус</a:t>
            </a:r>
            <a:r>
              <a:rPr kumimoji="0" 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Calibri" pitchFamily="34" charset="0"/>
                <a:cs typeface="Times New Roman" pitchFamily="18" charset="0"/>
              </a:rPr>
              <a:t>)- известный вор домашнего скота и его банда.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  <a:cs typeface="Arial" pitchFamily="34" charset="0"/>
            </a:endParaRPr>
          </a:p>
        </p:txBody>
      </p:sp>
      <p:pic>
        <p:nvPicPr>
          <p:cNvPr id="2053" name="Picture 5" descr="C:\Users\Учитель\Downloads\WhatsApp Image 2024-11-11 at 15.07.44-Photoroom.png"/>
          <p:cNvPicPr>
            <a:picLocks noChangeAspect="1" noChangeArrowheads="1"/>
          </p:cNvPicPr>
          <p:nvPr/>
        </p:nvPicPr>
        <p:blipFill>
          <a:blip r:embed="rId4" cstate="print"/>
          <a:srcRect l="33648" r="12110" b="1734"/>
          <a:stretch>
            <a:fillRect/>
          </a:stretch>
        </p:blipFill>
        <p:spPr bwMode="auto">
          <a:xfrm>
            <a:off x="251520" y="548680"/>
            <a:ext cx="1584176" cy="1910309"/>
          </a:xfrm>
          <a:prstGeom prst="rect">
            <a:avLst/>
          </a:prstGeom>
          <a:noFill/>
        </p:spPr>
      </p:pic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107504" y="116632"/>
            <a:ext cx="226774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Calibri" pitchFamily="34" charset="0"/>
                <a:cs typeface="Times New Roman" pitchFamily="18" charset="0"/>
              </a:rPr>
              <a:t>Цветок обезьяны </a:t>
            </a:r>
            <a:r>
              <a:rPr kumimoji="0" lang="ru-RU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Calibri" pitchFamily="34" charset="0"/>
                <a:cs typeface="Times New Roman" pitchFamily="18" charset="0"/>
              </a:rPr>
              <a:t>Ванденберга</a:t>
            </a:r>
            <a:r>
              <a:rPr kumimoji="0" 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Calibri" pitchFamily="34" charset="0"/>
                <a:cs typeface="Times New Roman" pitchFamily="18" charset="0"/>
              </a:rPr>
              <a:t> (</a:t>
            </a:r>
            <a:r>
              <a:rPr kumimoji="0" lang="ru-RU" sz="1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Calibri" pitchFamily="34" charset="0"/>
                <a:cs typeface="Times New Roman" pitchFamily="18" charset="0"/>
              </a:rPr>
              <a:t>обезьяны</a:t>
            </a:r>
            <a:r>
              <a:rPr kumimoji="0" 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Calibri" pitchFamily="34" charset="0"/>
                <a:cs typeface="Times New Roman" pitchFamily="18" charset="0"/>
              </a:rPr>
              <a:t>)- хищные дикие животные.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  <a:cs typeface="Arial" pitchFamily="34" charset="0"/>
            </a:endParaRPr>
          </a:p>
        </p:txBody>
      </p:sp>
      <p:pic>
        <p:nvPicPr>
          <p:cNvPr id="2055" name="Picture 7" descr="C:\Users\Учитель\Downloads\WhatsApp_Image_2024-11-11_at_15.07.45__1_-removebg-preview.png"/>
          <p:cNvPicPr>
            <a:picLocks noChangeAspect="1" noChangeArrowheads="1"/>
          </p:cNvPicPr>
          <p:nvPr/>
        </p:nvPicPr>
        <p:blipFill>
          <a:blip r:embed="rId5" cstate="print"/>
          <a:srcRect l="25638" t="13984" r="20756" b="19591"/>
          <a:stretch>
            <a:fillRect/>
          </a:stretch>
        </p:blipFill>
        <p:spPr bwMode="auto">
          <a:xfrm>
            <a:off x="6876256" y="4509120"/>
            <a:ext cx="1800200" cy="1487122"/>
          </a:xfrm>
          <a:prstGeom prst="rect">
            <a:avLst/>
          </a:prstGeom>
          <a:noFill/>
        </p:spPr>
      </p:pic>
      <p:pic>
        <p:nvPicPr>
          <p:cNvPr id="2056" name="Picture 8" descr="C:\Users\Учитель\Downloads\WhatsApp_Image_2024-11-11_at_15.07.45-removebg-preview.png"/>
          <p:cNvPicPr>
            <a:picLocks noChangeAspect="1" noChangeArrowheads="1"/>
          </p:cNvPicPr>
          <p:nvPr/>
        </p:nvPicPr>
        <p:blipFill>
          <a:blip r:embed="rId6" cstate="print"/>
          <a:srcRect l="24582" t="14801" r="29767" b="14089"/>
          <a:stretch>
            <a:fillRect/>
          </a:stretch>
        </p:blipFill>
        <p:spPr bwMode="auto">
          <a:xfrm>
            <a:off x="3131840" y="188640"/>
            <a:ext cx="1664185" cy="1728192"/>
          </a:xfrm>
          <a:prstGeom prst="rect">
            <a:avLst/>
          </a:prstGeom>
          <a:noFill/>
        </p:spPr>
      </p:pic>
      <p:pic>
        <p:nvPicPr>
          <p:cNvPr id="2059" name="Picture 11" descr="C:\Users\Учитель\Downloads\WhatsApp_Image_2024-11-11_at_15.07.47-removebg-preview.png"/>
          <p:cNvPicPr>
            <a:picLocks noChangeAspect="1" noChangeArrowheads="1"/>
          </p:cNvPicPr>
          <p:nvPr/>
        </p:nvPicPr>
        <p:blipFill>
          <a:blip r:embed="rId7" cstate="print"/>
          <a:srcRect l="25674" t="3176" r="34797" b="4178"/>
          <a:stretch>
            <a:fillRect/>
          </a:stretch>
        </p:blipFill>
        <p:spPr bwMode="auto">
          <a:xfrm>
            <a:off x="0" y="2812432"/>
            <a:ext cx="1763688" cy="2755764"/>
          </a:xfrm>
          <a:prstGeom prst="rect">
            <a:avLst/>
          </a:prstGeom>
          <a:noFill/>
        </p:spPr>
      </p:pic>
      <p:pic>
        <p:nvPicPr>
          <p:cNvPr id="2060" name="Picture 12" descr="C:\Users\Учитель\Downloads\WhatsApp_Image_2024-11-11_at_15.07.48-removebg-preview.png"/>
          <p:cNvPicPr>
            <a:picLocks noChangeAspect="1" noChangeArrowheads="1"/>
          </p:cNvPicPr>
          <p:nvPr/>
        </p:nvPicPr>
        <p:blipFill>
          <a:blip r:embed="rId8" cstate="print"/>
          <a:srcRect l="16389" t="6146" r="18053" b="7810"/>
          <a:stretch>
            <a:fillRect/>
          </a:stretch>
        </p:blipFill>
        <p:spPr bwMode="auto">
          <a:xfrm>
            <a:off x="1763688" y="4941168"/>
            <a:ext cx="1872208" cy="1638182"/>
          </a:xfrm>
          <a:prstGeom prst="rect">
            <a:avLst/>
          </a:prstGeom>
          <a:noFill/>
        </p:spPr>
      </p:pic>
      <p:sp>
        <p:nvSpPr>
          <p:cNvPr id="2061" name="Rectangle 13"/>
          <p:cNvSpPr>
            <a:spLocks noChangeArrowheads="1"/>
          </p:cNvSpPr>
          <p:nvPr/>
        </p:nvSpPr>
        <p:spPr bwMode="auto">
          <a:xfrm>
            <a:off x="107504" y="5478182"/>
            <a:ext cx="144016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Calibri" pitchFamily="34" charset="0"/>
                <a:cs typeface="Times New Roman" pitchFamily="18" charset="0"/>
              </a:rPr>
              <a:t>Капуста на палочке </a:t>
            </a:r>
            <a:r>
              <a:rPr kumimoji="0" lang="ru-RU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Calibri" pitchFamily="34" charset="0"/>
                <a:cs typeface="Times New Roman" pitchFamily="18" charset="0"/>
              </a:rPr>
              <a:t>(Капуста</a:t>
            </a:r>
            <a:r>
              <a:rPr kumimoji="0" 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Calibri" pitchFamily="34" charset="0"/>
                <a:cs typeface="Times New Roman" pitchFamily="18" charset="0"/>
              </a:rPr>
              <a:t>) – опытный ковбой и владелец ранчо.</a:t>
            </a:r>
            <a:endParaRPr kumimoji="0" lang="ru-RU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  <a:cs typeface="Arial" pitchFamily="34" charset="0"/>
            </a:endParaRPr>
          </a:p>
        </p:txBody>
      </p:sp>
      <p:sp>
        <p:nvSpPr>
          <p:cNvPr id="2062" name="Rectangle 14"/>
          <p:cNvSpPr>
            <a:spLocks noChangeArrowheads="1"/>
          </p:cNvSpPr>
          <p:nvPr/>
        </p:nvSpPr>
        <p:spPr bwMode="auto">
          <a:xfrm>
            <a:off x="4429000" y="428471"/>
            <a:ext cx="140364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Calibri" pitchFamily="34" charset="0"/>
                <a:cs typeface="Times New Roman" pitchFamily="18" charset="0"/>
              </a:rPr>
              <a:t>Лишайник скального гнома (</a:t>
            </a:r>
            <a:r>
              <a:rPr kumimoji="0" lang="ru-RU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Calibri" pitchFamily="34" charset="0"/>
                <a:cs typeface="Times New Roman" pitchFamily="18" charset="0"/>
              </a:rPr>
              <a:t>Гном</a:t>
            </a:r>
            <a:r>
              <a:rPr kumimoji="0" 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Calibri" pitchFamily="34" charset="0"/>
                <a:cs typeface="Times New Roman" pitchFamily="18" charset="0"/>
              </a:rPr>
              <a:t>) – верный напарник, быстрый стрелок и следопыт.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  <a:cs typeface="Arial" pitchFamily="34" charset="0"/>
            </a:endParaRPr>
          </a:p>
        </p:txBody>
      </p:sp>
      <p:sp>
        <p:nvSpPr>
          <p:cNvPr id="2063" name="Rectangle 15"/>
          <p:cNvSpPr>
            <a:spLocks noChangeArrowheads="1"/>
          </p:cNvSpPr>
          <p:nvPr/>
        </p:nvSpPr>
        <p:spPr bwMode="auto">
          <a:xfrm>
            <a:off x="6257356" y="5777266"/>
            <a:ext cx="216862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Calibri" pitchFamily="34" charset="0"/>
                <a:cs typeface="Times New Roman" pitchFamily="18" charset="0"/>
              </a:rPr>
              <a:t>Весеннелюбивый</a:t>
            </a:r>
            <a:r>
              <a:rPr kumimoji="0" 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Calibri" pitchFamily="34" charset="0"/>
                <a:cs typeface="Times New Roman" pitchFamily="18" charset="0"/>
              </a:rPr>
              <a:t> кентавр (</a:t>
            </a:r>
            <a:r>
              <a:rPr kumimoji="0" lang="ru-RU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Calibri" pitchFamily="34" charset="0"/>
                <a:cs typeface="Times New Roman" pitchFamily="18" charset="0"/>
              </a:rPr>
              <a:t>Кентавр</a:t>
            </a:r>
            <a:r>
              <a:rPr kumimoji="0" 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Calibri" pitchFamily="34" charset="0"/>
                <a:cs typeface="Times New Roman" pitchFamily="18" charset="0"/>
              </a:rPr>
              <a:t>) -  старый друг Капусты с таинственным прошлым.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  <a:cs typeface="Arial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146376" y="5482266"/>
            <a:ext cx="17529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200" dirty="0">
                <a:latin typeface="Arial Narrow" panose="020B0606020202030204" pitchFamily="34" charset="0"/>
                <a:ea typeface="Calibri" pitchFamily="34" charset="0"/>
                <a:cs typeface="Times New Roman" pitchFamily="18" charset="0"/>
              </a:rPr>
              <a:t>Картофельная фасоль </a:t>
            </a:r>
            <a:r>
              <a:rPr lang="ru-RU" sz="1200" dirty="0" err="1">
                <a:latin typeface="Arial Narrow" panose="020B0606020202030204" pitchFamily="34" charset="0"/>
                <a:ea typeface="Calibri" pitchFamily="34" charset="0"/>
                <a:cs typeface="Times New Roman" pitchFamily="18" charset="0"/>
              </a:rPr>
              <a:t>Прайса</a:t>
            </a:r>
            <a:r>
              <a:rPr lang="ru-RU" sz="1200" dirty="0">
                <a:latin typeface="Arial Narrow" panose="020B0606020202030204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200" b="1" dirty="0">
                <a:latin typeface="Arial Narrow" panose="020B0606020202030204" pitchFamily="34" charset="0"/>
                <a:ea typeface="Calibri" pitchFamily="34" charset="0"/>
                <a:cs typeface="Times New Roman" pitchFamily="18" charset="0"/>
              </a:rPr>
              <a:t>(</a:t>
            </a:r>
            <a:r>
              <a:rPr lang="ru-RU" sz="1200" b="1" dirty="0" err="1">
                <a:latin typeface="Arial Narrow" panose="020B0606020202030204" pitchFamily="34" charset="0"/>
                <a:ea typeface="Calibri" pitchFamily="34" charset="0"/>
                <a:cs typeface="Times New Roman" pitchFamily="18" charset="0"/>
              </a:rPr>
              <a:t>фасоль</a:t>
            </a:r>
            <a:r>
              <a:rPr lang="ru-RU" sz="1200" b="1" dirty="0">
                <a:latin typeface="Arial Narrow" panose="020B0606020202030204" pitchFamily="34" charset="0"/>
                <a:ea typeface="Calibri" pitchFamily="34" charset="0"/>
                <a:cs typeface="Times New Roman" pitchFamily="18" charset="0"/>
              </a:rPr>
              <a:t>) </a:t>
            </a:r>
            <a:r>
              <a:rPr lang="ru-RU" sz="1200" dirty="0">
                <a:latin typeface="Arial Narrow" panose="020B0606020202030204" pitchFamily="34" charset="0"/>
                <a:ea typeface="Calibri" pitchFamily="34" charset="0"/>
                <a:cs typeface="Times New Roman" pitchFamily="18" charset="0"/>
              </a:rPr>
              <a:t>– домашнее стадо фасоли.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250"/>
                                        <p:tgtEl>
                                          <p:spTgt spid="2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75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125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1250"/>
                                        <p:tgtEl>
                                          <p:spTgt spid="2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25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125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75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125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052" grpId="0"/>
      <p:bldP spid="2054" grpId="0"/>
      <p:bldP spid="2061" grpId="0"/>
      <p:bldP spid="2062" grpId="0"/>
      <p:bldP spid="2063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 descr="C:\Users\Учитель\Desktop\проект\Снимок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lum bright="29000" contrast="-20000"/>
          </a:blip>
          <a:srcRect l="9312" r="1443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241" name="Picture 1" descr="C:\Users\Учитель\Desktop\проект\WhatsApp Image 2024-11-11 at 15.07.51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7215219" cy="5760000"/>
          </a:xfrm>
          <a:prstGeom prst="rect">
            <a:avLst/>
          </a:prstGeom>
          <a:noFill/>
        </p:spPr>
      </p:pic>
      <p:pic>
        <p:nvPicPr>
          <p:cNvPr id="6" name="Рисунок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1" t="3201" r="12990" b="23174"/>
          <a:stretch>
            <a:fillRect/>
          </a:stretch>
        </p:blipFill>
        <p:spPr bwMode="auto">
          <a:xfrm>
            <a:off x="7308304" y="128739"/>
            <a:ext cx="1728192" cy="213285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7160376" y="2328327"/>
            <a:ext cx="1979711" cy="2308324"/>
          </a:xfrm>
          <a:prstGeom prst="rect">
            <a:avLst/>
          </a:prstGeom>
          <a:solidFill>
            <a:srgbClr val="FFFFCC">
              <a:alpha val="27843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latin typeface="Arial Narrow" panose="020B0606020202030204" pitchFamily="34" charset="0"/>
                <a:ea typeface="Verdana" panose="020B0604030504040204" pitchFamily="34" charset="0"/>
                <a:cs typeface="Times New Roman" pitchFamily="18" charset="0"/>
              </a:rPr>
              <a:t>Капуста на палочке </a:t>
            </a:r>
            <a:r>
              <a:rPr lang="ru-RU" sz="1200" dirty="0">
                <a:latin typeface="Arial Narrow" panose="020B0606020202030204" pitchFamily="34" charset="0"/>
                <a:ea typeface="Verdana" panose="020B0604030504040204" pitchFamily="34" charset="0"/>
                <a:cs typeface="Times New Roman" pitchFamily="18" charset="0"/>
              </a:rPr>
              <a:t>(</a:t>
            </a:r>
            <a:r>
              <a:rPr lang="ru-RU" sz="1200" i="1" dirty="0" err="1">
                <a:latin typeface="Arial Narrow" panose="020B0606020202030204" pitchFamily="34" charset="0"/>
                <a:ea typeface="Verdana" panose="020B0604030504040204" pitchFamily="34" charset="0"/>
                <a:cs typeface="Times New Roman" pitchFamily="18" charset="0"/>
              </a:rPr>
              <a:t>Brighamia</a:t>
            </a:r>
            <a:r>
              <a:rPr lang="ru-RU" sz="1200" i="1" dirty="0">
                <a:latin typeface="Arial Narrow" panose="020B0606020202030204" pitchFamily="34" charset="0"/>
                <a:ea typeface="Verdana" panose="020B0604030504040204" pitchFamily="34" charset="0"/>
                <a:cs typeface="Times New Roman" pitchFamily="18" charset="0"/>
              </a:rPr>
              <a:t> </a:t>
            </a:r>
            <a:r>
              <a:rPr lang="ru-RU" sz="1200" i="1" dirty="0" err="1">
                <a:latin typeface="Arial Narrow" panose="020B0606020202030204" pitchFamily="34" charset="0"/>
                <a:ea typeface="Verdana" panose="020B0604030504040204" pitchFamily="34" charset="0"/>
                <a:cs typeface="Times New Roman" pitchFamily="18" charset="0"/>
              </a:rPr>
              <a:t>insignis</a:t>
            </a:r>
            <a:r>
              <a:rPr lang="ru-RU" sz="1200" dirty="0">
                <a:latin typeface="Arial Narrow" panose="020B0606020202030204" pitchFamily="34" charset="0"/>
                <a:ea typeface="Verdana" panose="020B0604030504040204" pitchFamily="34" charset="0"/>
                <a:cs typeface="Times New Roman" pitchFamily="18" charset="0"/>
              </a:rPr>
              <a:t>),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dirty="0">
                <a:latin typeface="Arial Narrow" panose="020B0606020202030204" pitchFamily="34" charset="0"/>
                <a:ea typeface="Verdana" panose="020B0604030504040204" pitchFamily="34" charset="0"/>
                <a:cs typeface="Times New Roman" pitchFamily="18" charset="0"/>
              </a:rPr>
              <a:t>многолетнее растение  с сочным стеблем, который сужается к вершине и заканчивается компактной розеткой мясистых листьев.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dirty="0">
                <a:latin typeface="Arial Narrow" panose="020B0606020202030204" pitchFamily="34" charset="0"/>
                <a:ea typeface="Verdana" panose="020B0604030504040204" pitchFamily="34" charset="0"/>
                <a:cs typeface="Times New Roman" pitchFamily="18" charset="0"/>
              </a:rPr>
              <a:t>Растение является представителем уникального эндемичного гавайского рода, вымершего в дикой природе с 2019-2020 годов. </a:t>
            </a:r>
          </a:p>
        </p:txBody>
      </p:sp>
      <p:pic>
        <p:nvPicPr>
          <p:cNvPr id="8" name="Рисунок 7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3" r="9588"/>
          <a:stretch>
            <a:fillRect/>
          </a:stretch>
        </p:blipFill>
        <p:spPr bwMode="auto">
          <a:xfrm>
            <a:off x="7343798" y="4747934"/>
            <a:ext cx="1692697" cy="194809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323528" y="6111253"/>
            <a:ext cx="698477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Капуста обнаруживает, что его стадо пропало ночью. </a:t>
            </a:r>
            <a:endParaRPr kumimoji="0" lang="en-US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Следы ведут к горным хребтам за пределы ранчо. </a:t>
            </a:r>
            <a:endParaRPr kumimoji="0" lang="ru-RU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25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 descr="C:\Users\Учитель\Desktop\проект\Снимок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lum bright="29000" contrast="-20000"/>
          </a:blip>
          <a:srcRect l="9312" r="1443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9217" name="Picture 1" descr="C:\Users\Учитель\Desktop\проект\WhatsApp Image 2024-11-11 at 15.07.52 (3).jpeg"/>
          <p:cNvPicPr>
            <a:picLocks noChangeAspect="1" noChangeArrowheads="1"/>
          </p:cNvPicPr>
          <p:nvPr/>
        </p:nvPicPr>
        <p:blipFill>
          <a:blip r:embed="rId3" cstate="print"/>
          <a:srcRect l="785" t="1073" r="1459" b="1074"/>
          <a:stretch>
            <a:fillRect/>
          </a:stretch>
        </p:blipFill>
        <p:spPr bwMode="auto">
          <a:xfrm>
            <a:off x="0" y="0"/>
            <a:ext cx="7197816" cy="5760000"/>
          </a:xfrm>
          <a:prstGeom prst="rect">
            <a:avLst/>
          </a:prstGeom>
          <a:noFill/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79512" y="6021288"/>
            <a:ext cx="698477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Капуста, Гном готовы к путешествию. Они оседлали своих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лошадей и отправились по следам похитителей через горы.</a:t>
            </a: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7117007" y="2613225"/>
            <a:ext cx="2026993" cy="2492990"/>
          </a:xfrm>
          <a:prstGeom prst="rect">
            <a:avLst/>
          </a:prstGeom>
          <a:solidFill>
            <a:srgbClr val="FFFFCC">
              <a:alpha val="32157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latin typeface="Arial Narrow" panose="020B0606020202030204" pitchFamily="34" charset="0"/>
                <a:cs typeface="Times New Roman" pitchFamily="18" charset="0"/>
              </a:rPr>
              <a:t>Лишайник скального гнома </a:t>
            </a:r>
            <a:r>
              <a:rPr lang="ru-RU" sz="1200" dirty="0">
                <a:latin typeface="Arial Narrow" panose="020B0606020202030204" pitchFamily="34" charset="0"/>
                <a:cs typeface="Times New Roman" pitchFamily="18" charset="0"/>
              </a:rPr>
              <a:t>(</a:t>
            </a:r>
            <a:r>
              <a:rPr lang="ru-RU" sz="1200" i="1" dirty="0" err="1">
                <a:latin typeface="Arial Narrow" panose="020B0606020202030204" pitchFamily="34" charset="0"/>
                <a:cs typeface="Times New Roman" pitchFamily="18" charset="0"/>
              </a:rPr>
              <a:t>Gymnoderma</a:t>
            </a:r>
            <a:r>
              <a:rPr lang="ru-RU" sz="1200" i="1" dirty="0">
                <a:latin typeface="Arial Narrow" panose="020B0606020202030204" pitchFamily="34" charset="0"/>
                <a:cs typeface="Times New Roman" pitchFamily="18" charset="0"/>
              </a:rPr>
              <a:t> </a:t>
            </a:r>
            <a:r>
              <a:rPr lang="ru-RU" sz="1200" i="1" dirty="0" err="1">
                <a:latin typeface="Arial Narrow" panose="020B0606020202030204" pitchFamily="34" charset="0"/>
                <a:cs typeface="Times New Roman" pitchFamily="18" charset="0"/>
              </a:rPr>
              <a:t>lineare</a:t>
            </a:r>
            <a:r>
              <a:rPr lang="ru-RU" sz="1200" dirty="0">
                <a:latin typeface="Arial Narrow" panose="020B0606020202030204" pitchFamily="34" charset="0"/>
                <a:cs typeface="Times New Roman" pitchFamily="18" charset="0"/>
              </a:rPr>
              <a:t>), встречается только в районах с высокой влажностью на возвышенностях южной части гор Аппалачи. Растет плотными колониями узких ремешковых лопастей, цвет которых меняется от черного у основания до сине-серого на верхней поверхности и белого на нижней. Внесен в список исчезающих видов США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45B16C1-2B38-4380-AA41-AE4C3F5455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9425" y="5287931"/>
            <a:ext cx="1775378" cy="117896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CB23B81-F756-4B37-B8EC-C2ADF6C587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77732" y="80910"/>
            <a:ext cx="1758764" cy="234501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25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 descr="C:\Users\Учитель\Desktop\проект\Снимок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lum bright="29000" contrast="-20000"/>
          </a:blip>
          <a:srcRect l="9312" r="1443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8193" name="Picture 1" descr="C:\Users\Учитель\Desktop\проект\WhatsApp Image 2024-11-11 at 15.07.52 (2).jpeg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 t="4577"/>
          <a:stretch>
            <a:fillRect/>
          </a:stretch>
        </p:blipFill>
        <p:spPr bwMode="auto">
          <a:xfrm>
            <a:off x="0" y="0"/>
            <a:ext cx="7164288" cy="5301208"/>
          </a:xfrm>
          <a:prstGeom prst="rect">
            <a:avLst/>
          </a:prstGeom>
          <a:noFill/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07504" y="5661248"/>
            <a:ext cx="698477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Капуста, Гном  встречают на узкой горной  дороге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давнего друга Капусты – Кентавра.</a:t>
            </a:r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7233349" y="2371774"/>
            <a:ext cx="1836868" cy="1938992"/>
          </a:xfrm>
          <a:prstGeom prst="rect">
            <a:avLst/>
          </a:prstGeom>
          <a:solidFill>
            <a:srgbClr val="FFFFCC">
              <a:alpha val="32157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err="1">
                <a:latin typeface="Arial Narrow" panose="020B0606020202030204" pitchFamily="34" charset="0"/>
                <a:cs typeface="Times New Roman" pitchFamily="18" charset="0"/>
              </a:rPr>
              <a:t>Весеннелюбивый</a:t>
            </a:r>
            <a:r>
              <a:rPr lang="ru-RU" sz="1200" b="1" dirty="0">
                <a:latin typeface="Arial Narrow" panose="020B0606020202030204" pitchFamily="34" charset="0"/>
                <a:cs typeface="Times New Roman" pitchFamily="18" charset="0"/>
              </a:rPr>
              <a:t> кентавр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dirty="0">
                <a:latin typeface="Arial Narrow" panose="020B0606020202030204" pitchFamily="34" charset="0"/>
                <a:cs typeface="Times New Roman" pitchFamily="18" charset="0"/>
              </a:rPr>
              <a:t>(</a:t>
            </a:r>
            <a:r>
              <a:rPr lang="ru-RU" sz="1200" i="1" dirty="0" err="1">
                <a:latin typeface="Arial Narrow" panose="020B0606020202030204" pitchFamily="34" charset="0"/>
                <a:cs typeface="Times New Roman" pitchFamily="18" charset="0"/>
              </a:rPr>
              <a:t>Zeltnera</a:t>
            </a:r>
            <a:r>
              <a:rPr lang="ru-RU" sz="1200" i="1" dirty="0">
                <a:latin typeface="Arial Narrow" panose="020B0606020202030204" pitchFamily="34" charset="0"/>
                <a:cs typeface="Times New Roman" pitchFamily="18" charset="0"/>
              </a:rPr>
              <a:t> </a:t>
            </a:r>
            <a:r>
              <a:rPr lang="ru-RU" sz="1200" i="1" dirty="0" err="1">
                <a:latin typeface="Arial Narrow" panose="020B0606020202030204" pitchFamily="34" charset="0"/>
                <a:cs typeface="Times New Roman" pitchFamily="18" charset="0"/>
              </a:rPr>
              <a:t>namatophila</a:t>
            </a:r>
            <a:r>
              <a:rPr lang="ru-RU" sz="1200" dirty="0">
                <a:latin typeface="Arial Narrow" panose="020B0606020202030204" pitchFamily="34" charset="0"/>
                <a:cs typeface="Times New Roman" pitchFamily="18" charset="0"/>
              </a:rPr>
              <a:t>),  редкий вид цветковых растений, эндемик штата Невада США. Встречается в пустыне </a:t>
            </a:r>
            <a:r>
              <a:rPr lang="ru-RU" sz="1200" dirty="0" err="1">
                <a:latin typeface="Arial Narrow" panose="020B0606020202030204" pitchFamily="34" charset="0"/>
                <a:cs typeface="Times New Roman" pitchFamily="18" charset="0"/>
              </a:rPr>
              <a:t>Амаргоса</a:t>
            </a:r>
            <a:r>
              <a:rPr lang="ru-RU" sz="1200" dirty="0">
                <a:latin typeface="Arial Narrow" panose="020B0606020202030204" pitchFamily="34" charset="0"/>
                <a:cs typeface="Times New Roman" pitchFamily="18" charset="0"/>
              </a:rPr>
              <a:t> к востоку от национального парка «Долина Смерти», находится под угрозой исчезновения.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2E3402F-4B5C-42B4-B55D-1534324211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7145" y="97456"/>
            <a:ext cx="1801700" cy="225993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8EFE83C-9E1B-4E0F-84DF-956B1674AF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2594" y="4412429"/>
            <a:ext cx="1796251" cy="232664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25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 descr="C:\Users\Учитель\Desktop\проект\Снимок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lum bright="29000" contrast="-20000"/>
          </a:blip>
          <a:srcRect l="9312" r="14436"/>
          <a:stretch>
            <a:fillRect/>
          </a:stretch>
        </p:blipFill>
        <p:spPr bwMode="auto">
          <a:xfrm>
            <a:off x="32925" y="116632"/>
            <a:ext cx="9144000" cy="6858000"/>
          </a:xfrm>
          <a:prstGeom prst="rect">
            <a:avLst/>
          </a:prstGeom>
          <a:noFill/>
        </p:spPr>
      </p:pic>
      <p:pic>
        <p:nvPicPr>
          <p:cNvPr id="6" name="Picture 2" descr="C:\Users\Учитель\Desktop\проект\WhatsApp Image 2024-11-11 at 15.07.52 (1).jpeg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 t="2817" r="2725"/>
          <a:stretch>
            <a:fillRect/>
          </a:stretch>
        </p:blipFill>
        <p:spPr bwMode="auto">
          <a:xfrm>
            <a:off x="2" y="0"/>
            <a:ext cx="7179952" cy="5617170"/>
          </a:xfrm>
          <a:prstGeom prst="rect">
            <a:avLst/>
          </a:prstGeom>
          <a:noFill/>
        </p:spPr>
      </p:pic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7235689" y="2132856"/>
            <a:ext cx="1982350" cy="2308324"/>
          </a:xfrm>
          <a:prstGeom prst="rect">
            <a:avLst/>
          </a:prstGeom>
          <a:solidFill>
            <a:srgbClr val="FFFFCC">
              <a:alpha val="32157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err="1">
                <a:latin typeface="Arial Narrow" panose="020B0606020202030204" pitchFamily="34" charset="0"/>
                <a:cs typeface="Times New Roman" pitchFamily="18" charset="0"/>
              </a:rPr>
              <a:t>Весеннелюбивый</a:t>
            </a:r>
            <a:r>
              <a:rPr lang="ru-RU" sz="1200" b="1" dirty="0">
                <a:latin typeface="Arial Narrow" panose="020B0606020202030204" pitchFamily="34" charset="0"/>
                <a:cs typeface="Times New Roman" pitchFamily="18" charset="0"/>
              </a:rPr>
              <a:t> кентавр </a:t>
            </a:r>
            <a:r>
              <a:rPr lang="ru-RU" sz="1200" dirty="0">
                <a:latin typeface="Arial Narrow" panose="020B0606020202030204" pitchFamily="34" charset="0"/>
                <a:cs typeface="Times New Roman" pitchFamily="18" charset="0"/>
              </a:rPr>
              <a:t>(</a:t>
            </a:r>
            <a:r>
              <a:rPr lang="ru-RU" sz="1200" i="1" dirty="0" err="1">
                <a:latin typeface="Arial Narrow" panose="020B0606020202030204" pitchFamily="34" charset="0"/>
                <a:cs typeface="Times New Roman" pitchFamily="18" charset="0"/>
              </a:rPr>
              <a:t>Zeltnera</a:t>
            </a:r>
            <a:r>
              <a:rPr lang="ru-RU" sz="1200" i="1" dirty="0">
                <a:latin typeface="Arial Narrow" panose="020B0606020202030204" pitchFamily="34" charset="0"/>
                <a:cs typeface="Times New Roman" pitchFamily="18" charset="0"/>
              </a:rPr>
              <a:t> </a:t>
            </a:r>
            <a:r>
              <a:rPr lang="ru-RU" sz="1200" i="1" dirty="0" err="1">
                <a:latin typeface="Arial Narrow" panose="020B0606020202030204" pitchFamily="34" charset="0"/>
                <a:cs typeface="Times New Roman" pitchFamily="18" charset="0"/>
              </a:rPr>
              <a:t>namatophila</a:t>
            </a:r>
            <a:r>
              <a:rPr lang="ru-RU" sz="1200" dirty="0">
                <a:latin typeface="Arial Narrow" panose="020B0606020202030204" pitchFamily="34" charset="0"/>
                <a:cs typeface="Times New Roman" pitchFamily="18" charset="0"/>
              </a:rPr>
              <a:t>),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dirty="0">
                <a:latin typeface="Arial Narrow" panose="020B0606020202030204" pitchFamily="34" charset="0"/>
                <a:cs typeface="Times New Roman" pitchFamily="18" charset="0"/>
              </a:rPr>
              <a:t>многолетнее травянистое растение, цветущее с конца весны до начала осени. Растение встречается на солончаковых лугах рядом с ручьями, источниками и родниками. Доступность воды является ограничивающим фактором для распространения этого вида.</a:t>
            </a: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07504" y="6143644"/>
            <a:ext cx="698477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Кентавр предлагает свою помощь друзьям.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2A986EE-DC52-4A6E-BEA0-5FB9FD7A68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5132" y="4485659"/>
            <a:ext cx="1982350" cy="2444493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3EDCD82-217D-4348-9AE5-A5E352C0F1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1465" y="-33712"/>
            <a:ext cx="2127688" cy="231058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 descr="C:\Users\Учитель\Desktop\проект\Снимок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lum bright="29000" contrast="-20000"/>
          </a:blip>
          <a:srcRect l="9312" r="1443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 l="11219" t="2534" r="12394" b="11367"/>
          <a:stretch>
            <a:fillRect/>
          </a:stretch>
        </p:blipFill>
        <p:spPr bwMode="auto">
          <a:xfrm>
            <a:off x="0" y="0"/>
            <a:ext cx="7452320" cy="5589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107504" y="5805264"/>
            <a:ext cx="727280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b="1" dirty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Внезапно начинается сильный дождь, земля </a:t>
            </a:r>
          </a:p>
          <a:p>
            <a:pPr marR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b="1" dirty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становится скользкой, а на горизонте появляются молнии…</a:t>
            </a: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7470576" y="2454170"/>
            <a:ext cx="1691680" cy="3046988"/>
          </a:xfrm>
          <a:prstGeom prst="rect">
            <a:avLst/>
          </a:prstGeom>
          <a:solidFill>
            <a:srgbClr val="FFFFCC">
              <a:alpha val="32157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latin typeface="Arial Narrow" panose="020B0606020202030204" pitchFamily="34" charset="0"/>
                <a:cs typeface="Times New Roman" pitchFamily="18" charset="0"/>
              </a:rPr>
              <a:t>Цветок обезьяны </a:t>
            </a:r>
            <a:r>
              <a:rPr lang="ru-RU" sz="1200" b="1" dirty="0" err="1">
                <a:latin typeface="Arial Narrow" panose="020B0606020202030204" pitchFamily="34" charset="0"/>
                <a:cs typeface="Times New Roman" pitchFamily="18" charset="0"/>
              </a:rPr>
              <a:t>Ванденберга</a:t>
            </a:r>
            <a:r>
              <a:rPr lang="ru-RU" sz="1200" dirty="0">
                <a:latin typeface="Arial Narrow" panose="020B0606020202030204" pitchFamily="34" charset="0"/>
                <a:cs typeface="Times New Roman" pitchFamily="18" charset="0"/>
              </a:rPr>
              <a:t>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dirty="0">
                <a:latin typeface="Arial Narrow" panose="020B0606020202030204" pitchFamily="34" charset="0"/>
                <a:cs typeface="Times New Roman" pitchFamily="18" charset="0"/>
              </a:rPr>
              <a:t>(</a:t>
            </a:r>
            <a:r>
              <a:rPr lang="ru-RU" sz="1200" i="1" dirty="0" err="1">
                <a:latin typeface="Arial Narrow" panose="020B0606020202030204" pitchFamily="34" charset="0"/>
                <a:cs typeface="Times New Roman" pitchFamily="18" charset="0"/>
              </a:rPr>
              <a:t>Diplacus</a:t>
            </a:r>
            <a:r>
              <a:rPr lang="ru-RU" sz="1200" i="1" dirty="0">
                <a:latin typeface="Arial Narrow" panose="020B0606020202030204" pitchFamily="34" charset="0"/>
                <a:cs typeface="Times New Roman" pitchFamily="18" charset="0"/>
              </a:rPr>
              <a:t> </a:t>
            </a:r>
            <a:r>
              <a:rPr lang="ru-RU" sz="1200" i="1" dirty="0" err="1">
                <a:latin typeface="Arial Narrow" panose="020B0606020202030204" pitchFamily="34" charset="0"/>
                <a:cs typeface="Times New Roman" pitchFamily="18" charset="0"/>
              </a:rPr>
              <a:t>vandenbergensis</a:t>
            </a:r>
            <a:r>
              <a:rPr lang="ru-RU" sz="1200" dirty="0">
                <a:latin typeface="Arial Narrow" panose="020B0606020202030204" pitchFamily="34" charset="0"/>
                <a:cs typeface="Times New Roman" pitchFamily="18" charset="0"/>
              </a:rPr>
              <a:t>), однолетнее растение с желтыми цветками.. Основные места обитания: предгорные леса и прибрежные дюны. Растет на песчаной почве между более крупными кустарниками, где получает защиту от внешних угроз, таких как ветер и животные. 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A01F345-ED81-4787-B58D-7105771287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3408" y="-30799"/>
            <a:ext cx="1804869" cy="25882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6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250"/>
                                        <p:tgtEl>
                                          <p:spTgt spid="6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 descr="C:\Users\Учитель\Desktop\проект\Снимок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lum bright="29000" contrast="-20000"/>
          </a:blip>
          <a:srcRect l="9312" r="1443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121" name="Picture 1" descr="C:\Users\Учитель\Desktop\проект\WhatsApp Image 2024-11-11 at 15.07.53 (1).jpeg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 l="881"/>
          <a:stretch>
            <a:fillRect/>
          </a:stretch>
        </p:blipFill>
        <p:spPr bwMode="auto">
          <a:xfrm>
            <a:off x="0" y="0"/>
            <a:ext cx="7260299" cy="5445224"/>
          </a:xfrm>
          <a:prstGeom prst="rect">
            <a:avLst/>
          </a:prstGeom>
          <a:noFill/>
        </p:spPr>
      </p:pic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07504" y="5805263"/>
            <a:ext cx="727280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b="1" dirty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Неожиданно наши герои услышали шорох и рычание – </a:t>
            </a:r>
          </a:p>
          <a:p>
            <a:pPr marR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b="1" dirty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приближалась стая диких обезьян. </a:t>
            </a: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7311931" y="2315559"/>
            <a:ext cx="1835696" cy="3046988"/>
          </a:xfrm>
          <a:prstGeom prst="rect">
            <a:avLst/>
          </a:prstGeom>
          <a:solidFill>
            <a:srgbClr val="FFFFCC">
              <a:alpha val="32157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latin typeface="Arial Narrow" panose="020B0606020202030204" pitchFamily="34" charset="0"/>
                <a:cs typeface="Times New Roman" pitchFamily="18" charset="0"/>
              </a:rPr>
              <a:t>Цветок обезьяны </a:t>
            </a:r>
            <a:r>
              <a:rPr lang="ru-RU" sz="1200" b="1" dirty="0" err="1">
                <a:latin typeface="Arial Narrow" panose="020B0606020202030204" pitchFamily="34" charset="0"/>
                <a:cs typeface="Times New Roman" pitchFamily="18" charset="0"/>
              </a:rPr>
              <a:t>Ванденберга</a:t>
            </a:r>
            <a:r>
              <a:rPr lang="ru-RU" sz="1200" dirty="0">
                <a:latin typeface="Arial Narrow" panose="020B0606020202030204" pitchFamily="34" charset="0"/>
                <a:cs typeface="Times New Roman" pitchFamily="18" charset="0"/>
              </a:rPr>
              <a:t>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dirty="0">
                <a:latin typeface="Arial Narrow" panose="020B0606020202030204" pitchFamily="34" charset="0"/>
                <a:cs typeface="Times New Roman" pitchFamily="18" charset="0"/>
              </a:rPr>
              <a:t>(</a:t>
            </a:r>
            <a:r>
              <a:rPr lang="ru-RU" sz="1200" i="1" dirty="0" err="1">
                <a:latin typeface="Arial Narrow" panose="020B0606020202030204" pitchFamily="34" charset="0"/>
                <a:cs typeface="Times New Roman" pitchFamily="18" charset="0"/>
              </a:rPr>
              <a:t>Diplacus</a:t>
            </a:r>
            <a:r>
              <a:rPr lang="ru-RU" sz="1200" i="1" dirty="0">
                <a:latin typeface="Arial Narrow" panose="020B0606020202030204" pitchFamily="34" charset="0"/>
                <a:cs typeface="Times New Roman" pitchFamily="18" charset="0"/>
              </a:rPr>
              <a:t> </a:t>
            </a:r>
            <a:r>
              <a:rPr lang="ru-RU" sz="1200" i="1" dirty="0" err="1">
                <a:latin typeface="Arial Narrow" panose="020B0606020202030204" pitchFamily="34" charset="0"/>
                <a:cs typeface="Times New Roman" pitchFamily="18" charset="0"/>
              </a:rPr>
              <a:t>vandenbergensis</a:t>
            </a:r>
            <a:r>
              <a:rPr lang="ru-RU" sz="1200" dirty="0">
                <a:latin typeface="Arial Narrow" panose="020B0606020202030204" pitchFamily="34" charset="0"/>
                <a:cs typeface="Times New Roman" pitchFamily="18" charset="0"/>
              </a:rPr>
              <a:t>)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dirty="0">
                <a:latin typeface="Arial Narrow" panose="020B0606020202030204" pitchFamily="34" charset="0"/>
                <a:cs typeface="Times New Roman" pitchFamily="18" charset="0"/>
              </a:rPr>
              <a:t> исчезающий вид, произрастает в экологическом заповеднике Бертон-Меса в округе Санта-Барбара, эндемик Калифорнии. 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dirty="0">
                <a:latin typeface="Arial Narrow" panose="020B0606020202030204" pitchFamily="34" charset="0"/>
                <a:cs typeface="Times New Roman" pitchFamily="18" charset="0"/>
              </a:rPr>
              <a:t>Защита нескольких оставшихся мест, где произрастает этот редкий и красивый цветок, даст ему реальный шанс на выживание и восстановление, 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BC8926D-E678-435F-A738-AFDE1753A2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0298" y="-19976"/>
            <a:ext cx="1883701" cy="23355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25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 descr="C:\Users\Учитель\Desktop\проект\Снимок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lum bright="29000" contrast="-20000"/>
          </a:blip>
          <a:srcRect l="9312" r="1443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097" name="Picture 1" descr="C:\Users\Учитель\Desktop\проект\WhatsApp Image 2024-11-11 at 15.07.53.jpeg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 l="993" t="1041"/>
          <a:stretch>
            <a:fillRect/>
          </a:stretch>
        </p:blipFill>
        <p:spPr bwMode="auto">
          <a:xfrm>
            <a:off x="0" y="0"/>
            <a:ext cx="7089281" cy="5230500"/>
          </a:xfrm>
          <a:prstGeom prst="rect">
            <a:avLst/>
          </a:prstGeom>
          <a:noFill/>
        </p:spPr>
      </p:pic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0" y="5733256"/>
            <a:ext cx="709228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b="1" dirty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Герои настигают бандитов. </a:t>
            </a:r>
          </a:p>
          <a:p>
            <a:pPr marR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b="1" dirty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Впереди – сражение за возвращение украденного стада.</a:t>
            </a:r>
          </a:p>
        </p:txBody>
      </p:sp>
      <p:pic>
        <p:nvPicPr>
          <p:cNvPr id="9" name="Рисунок 8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67" r="13043"/>
          <a:stretch>
            <a:fillRect/>
          </a:stretch>
        </p:blipFill>
        <p:spPr bwMode="auto">
          <a:xfrm>
            <a:off x="7225859" y="95689"/>
            <a:ext cx="1781561" cy="121991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7114871" y="1368418"/>
            <a:ext cx="2029129" cy="3785652"/>
          </a:xfrm>
          <a:prstGeom prst="rect">
            <a:avLst/>
          </a:prstGeom>
          <a:solidFill>
            <a:srgbClr val="FFFFCC">
              <a:alpha val="32157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latin typeface="Arial Narrow" panose="020B0606020202030204" pitchFamily="34" charset="0"/>
                <a:cs typeface="Times New Roman" pitchFamily="18" charset="0"/>
              </a:rPr>
              <a:t>Кактус песчаного доллара </a:t>
            </a:r>
            <a:r>
              <a:rPr lang="ru-RU" sz="1200" dirty="0">
                <a:latin typeface="Arial Narrow" panose="020B0606020202030204" pitchFamily="34" charset="0"/>
                <a:cs typeface="Times New Roman" pitchFamily="18" charset="0"/>
              </a:rPr>
              <a:t>(</a:t>
            </a:r>
            <a:r>
              <a:rPr lang="ru-RU" sz="1200" i="1" dirty="0" err="1">
                <a:latin typeface="Arial Narrow" panose="020B0606020202030204" pitchFamily="34" charset="0"/>
                <a:cs typeface="Times New Roman" pitchFamily="18" charset="0"/>
              </a:rPr>
              <a:t>Astrophytum</a:t>
            </a:r>
            <a:r>
              <a:rPr lang="ru-RU" sz="1200" i="1" dirty="0">
                <a:latin typeface="Arial Narrow" panose="020B0606020202030204" pitchFamily="34" charset="0"/>
                <a:cs typeface="Times New Roman" pitchFamily="18" charset="0"/>
              </a:rPr>
              <a:t> </a:t>
            </a:r>
            <a:r>
              <a:rPr lang="ru-RU" sz="1200" i="1" dirty="0" err="1">
                <a:latin typeface="Arial Narrow" panose="020B0606020202030204" pitchFamily="34" charset="0"/>
                <a:cs typeface="Times New Roman" pitchFamily="18" charset="0"/>
              </a:rPr>
              <a:t>asterias</a:t>
            </a:r>
            <a:r>
              <a:rPr lang="ru-RU" sz="1200" dirty="0">
                <a:latin typeface="Arial Narrow" panose="020B0606020202030204" pitchFamily="34" charset="0"/>
                <a:cs typeface="Times New Roman" pitchFamily="18" charset="0"/>
              </a:rPr>
              <a:t>),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dirty="0">
                <a:latin typeface="Arial Narrow" panose="020B0606020202030204" pitchFamily="34" charset="0"/>
                <a:cs typeface="Times New Roman" pitchFamily="18" charset="0"/>
              </a:rPr>
              <a:t>это чрезвычайно плоский бочкообразный кактус с уникальной и удивительно красивой формой и без типичных колючек, но с крошечными пятнистыми пучками волосков размером меньше булавочной головки. Когда-то этот вид был довольно широко распространён в южном Техасе, но сейчас он известен только в одном месте недалеко от Рио-Гранде-Сити. Занесен в Красную книгу США  как исчезающий вид, разработан федеральный план по его восстановлению. 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5405E4F-6E5A-4604-BE3C-28A4190F43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96604" y="5192179"/>
            <a:ext cx="1619706" cy="156463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25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 descr="C:\Users\Учитель\Desktop\проект\Снимок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lum bright="29000" contrast="-20000"/>
          </a:blip>
          <a:srcRect l="9312" r="1443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073" name="Picture 1" descr="C:\Users\Учитель\Desktop\проект\WhatsApp Image 2024-11-11 at 15.07.54 (2).jpeg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 t="746"/>
          <a:stretch>
            <a:fillRect/>
          </a:stretch>
        </p:blipFill>
        <p:spPr bwMode="auto">
          <a:xfrm>
            <a:off x="0" y="0"/>
            <a:ext cx="7306184" cy="5583525"/>
          </a:xfrm>
          <a:prstGeom prst="rect">
            <a:avLst/>
          </a:prstGeom>
          <a:noFill/>
        </p:spPr>
      </p:pic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07504" y="5928375"/>
            <a:ext cx="727280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b="1" dirty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Капуста появляется неожиданно из укрытия и стреляет  Кактусу </a:t>
            </a:r>
          </a:p>
          <a:p>
            <a:pPr marR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b="1" dirty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в ноги.</a:t>
            </a:r>
          </a:p>
        </p:txBody>
      </p:sp>
      <p:pic>
        <p:nvPicPr>
          <p:cNvPr id="3074" name="Picture 2" descr="Sea Urchin Cactus, Sand Dollar Cactus (Astrophytum asterias)"/>
          <p:cNvPicPr>
            <a:picLocks noChangeAspect="1" noChangeArrowheads="1"/>
          </p:cNvPicPr>
          <p:nvPr/>
        </p:nvPicPr>
        <p:blipFill rotWithShape="1">
          <a:blip r:embed="rId4" cstate="print">
            <a:lum bright="-10000"/>
          </a:blip>
          <a:srcRect b="14345"/>
          <a:stretch/>
        </p:blipFill>
        <p:spPr bwMode="auto">
          <a:xfrm>
            <a:off x="7434014" y="107172"/>
            <a:ext cx="1576262" cy="18002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Прямоугольник 8"/>
          <p:cNvSpPr/>
          <p:nvPr/>
        </p:nvSpPr>
        <p:spPr>
          <a:xfrm>
            <a:off x="7360031" y="2022506"/>
            <a:ext cx="180281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latin typeface="Arial Narrow" panose="020B0606020202030204" pitchFamily="34" charset="0"/>
                <a:cs typeface="Times New Roman" pitchFamily="18" charset="0"/>
              </a:rPr>
              <a:t>Кактус песчаного доллара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dirty="0">
                <a:latin typeface="Arial Narrow" panose="020B0606020202030204" pitchFamily="34" charset="0"/>
                <a:cs typeface="Times New Roman" pitchFamily="18" charset="0"/>
              </a:rPr>
              <a:t>(</a:t>
            </a:r>
            <a:r>
              <a:rPr lang="ru-RU" sz="1200" i="1" dirty="0" err="1">
                <a:latin typeface="Arial Narrow" panose="020B0606020202030204" pitchFamily="34" charset="0"/>
                <a:cs typeface="Times New Roman" pitchFamily="18" charset="0"/>
              </a:rPr>
              <a:t>Astrophytum</a:t>
            </a:r>
            <a:r>
              <a:rPr lang="ru-RU" sz="1200" i="1" dirty="0">
                <a:latin typeface="Arial Narrow" panose="020B0606020202030204" pitchFamily="34" charset="0"/>
                <a:cs typeface="Times New Roman" pitchFamily="18" charset="0"/>
              </a:rPr>
              <a:t> </a:t>
            </a:r>
            <a:r>
              <a:rPr lang="ru-RU" sz="1200" i="1" dirty="0" err="1">
                <a:latin typeface="Arial Narrow" panose="020B0606020202030204" pitchFamily="34" charset="0"/>
                <a:cs typeface="Times New Roman" pitchFamily="18" charset="0"/>
              </a:rPr>
              <a:t>asterias</a:t>
            </a:r>
            <a:r>
              <a:rPr lang="ru-RU" sz="1200" dirty="0">
                <a:latin typeface="Arial Narrow" panose="020B0606020202030204" pitchFamily="34" charset="0"/>
                <a:cs typeface="Times New Roman" pitchFamily="18" charset="0"/>
              </a:rPr>
              <a:t>)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dirty="0">
                <a:latin typeface="Arial Narrow" panose="020B0606020202030204" pitchFamily="34" charset="0"/>
                <a:cs typeface="Times New Roman" pitchFamily="18" charset="0"/>
              </a:rPr>
              <a:t>В период засухи растения сильно высыхают; после дождей, наливаются и зацветают. Цветёт крупными жёлтыми цветками с оранжевыми горлышками, которые часто бывают больше самого растения.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dirty="0">
                <a:latin typeface="Arial Narrow" panose="020B0606020202030204" pitchFamily="34" charset="0"/>
                <a:cs typeface="Times New Roman" pitchFamily="18" charset="0"/>
              </a:rPr>
              <a:t>Подземная часть мясистая, похожа на репу, с тонкими разветвлёнными корнями..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EF4D68C-E331-47F2-8241-E65EF66868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21625" y="4841538"/>
            <a:ext cx="1787373" cy="199381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25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 descr="C:\Users\Учитель\Desktop\проект\Снимок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lum bright="29000" contrast="-20000"/>
          </a:blip>
          <a:srcRect l="9312" r="1443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3554" name="Picture 2" descr="C:\Users\Учитель\Desktop\проект\WhatsApp Image 2024-11-11 at 15.07.54 (1).jpeg"/>
          <p:cNvPicPr>
            <a:picLocks noChangeAspect="1" noChangeArrowheads="1"/>
          </p:cNvPicPr>
          <p:nvPr/>
        </p:nvPicPr>
        <p:blipFill>
          <a:blip r:embed="rId3" cstate="print"/>
          <a:srcRect t="2311"/>
          <a:stretch>
            <a:fillRect/>
          </a:stretch>
        </p:blipFill>
        <p:spPr bwMode="auto">
          <a:xfrm>
            <a:off x="0" y="1"/>
            <a:ext cx="7485628" cy="5737231"/>
          </a:xfrm>
          <a:prstGeom prst="rect">
            <a:avLst/>
          </a:prstGeom>
          <a:noFill/>
        </p:spPr>
      </p:pic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07504" y="6051486"/>
            <a:ext cx="727280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b="1" dirty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Ранчо. Закат. Пасётся стадо фасоли.</a:t>
            </a: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4283968" y="2636912"/>
            <a:ext cx="360040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6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вас.</a:t>
            </a:r>
          </a:p>
        </p:txBody>
      </p:sp>
      <p:pic>
        <p:nvPicPr>
          <p:cNvPr id="8" name="Рисунок 7"/>
          <p:cNvPicPr/>
          <p:nvPr/>
        </p:nvPicPr>
        <p:blipFill>
          <a:blip r:embed="rId4" cstate="print">
            <a:lum bright="-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3767" y="4553831"/>
            <a:ext cx="1478860" cy="204352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7485628" y="107091"/>
            <a:ext cx="1658372" cy="4339650"/>
          </a:xfrm>
          <a:prstGeom prst="rect">
            <a:avLst/>
          </a:prstGeom>
          <a:solidFill>
            <a:srgbClr val="FFFFCC">
              <a:alpha val="32157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latin typeface="Arial Narrow" panose="020B0606020202030204" pitchFamily="34" charset="0"/>
                <a:cs typeface="Times New Roman" pitchFamily="18" charset="0"/>
              </a:rPr>
              <a:t>Картофельная фасоль Прайса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dirty="0">
                <a:latin typeface="Arial Narrow" panose="020B0606020202030204" pitchFamily="34" charset="0"/>
                <a:cs typeface="Times New Roman" pitchFamily="18" charset="0"/>
              </a:rPr>
              <a:t>(</a:t>
            </a:r>
            <a:r>
              <a:rPr lang="ru-RU" sz="1200" i="1" dirty="0" err="1">
                <a:latin typeface="Arial Narrow" panose="020B0606020202030204" pitchFamily="34" charset="0"/>
                <a:cs typeface="Times New Roman" pitchFamily="18" charset="0"/>
              </a:rPr>
              <a:t>Apios</a:t>
            </a:r>
            <a:r>
              <a:rPr lang="ru-RU" sz="1200" i="1" dirty="0">
                <a:latin typeface="Arial Narrow" panose="020B0606020202030204" pitchFamily="34" charset="0"/>
                <a:cs typeface="Times New Roman" pitchFamily="18" charset="0"/>
              </a:rPr>
              <a:t> </a:t>
            </a:r>
            <a:r>
              <a:rPr lang="ru-RU" sz="1200" i="1" dirty="0" err="1">
                <a:latin typeface="Arial Narrow" panose="020B0606020202030204" pitchFamily="34" charset="0"/>
                <a:cs typeface="Times New Roman" pitchFamily="18" charset="0"/>
              </a:rPr>
              <a:t>priceana</a:t>
            </a:r>
            <a:r>
              <a:rPr lang="ru-RU" sz="1200" dirty="0">
                <a:latin typeface="Arial Narrow" panose="020B0606020202030204" pitchFamily="34" charset="0"/>
                <a:cs typeface="Times New Roman" pitchFamily="18" charset="0"/>
              </a:rPr>
              <a:t>), редкий вид цветковых растений семейства бобовых, который произрастает только в США (штаты: Миссисипи, Алабама, Теннесси, Кентукки и Иллинойс). Клубни фасоли имеют восхитительный вкус, похожий на сладкий картофель в жареном виде. Их можно высушить и измельчить в порошок, который использовался для лечения различных недугов. Состояние вида под угрозой, что связано с разрушением среды обитания.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 descr="C:\Users\Учитель\Desktop\проект\Снимок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lum bright="29000" contrast="-20000"/>
          </a:blip>
          <a:srcRect l="9312" r="1443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81000" y="181957"/>
            <a:ext cx="8458200" cy="6494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>
                <a:ln>
                  <a:noFill/>
                </a:ln>
                <a:effectLst/>
                <a:latin typeface="Arial Narrow" panose="020B0606020202030204" pitchFamily="34" charset="0"/>
                <a:ea typeface="Calibri" pitchFamily="34" charset="0"/>
                <a:cs typeface="Times New Roman" pitchFamily="18" charset="0"/>
              </a:rPr>
              <a:t>СПИСОК ЛИТЕРАТУРЫ И ИНТЕРНЕТ-РЕСУРСОВ:</a:t>
            </a:r>
          </a:p>
          <a:p>
            <a:pPr>
              <a:spcAft>
                <a:spcPts val="800"/>
              </a:spcAft>
            </a:pPr>
            <a:endParaRPr lang="ru-RU" sz="12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ru-RU" sz="12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ETWP; Предлагаемый статус исчезающего вида для 23 растений с острова </a:t>
            </a:r>
            <a:r>
              <a:rPr lang="ru-RU" sz="1200" dirty="0" err="1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Кауаи</a:t>
            </a:r>
            <a:r>
              <a:rPr lang="ru-RU" sz="12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Гавайи; 56 ФР 55862 55885</a:t>
            </a:r>
          </a:p>
          <a:p>
            <a:pPr>
              <a:spcAft>
                <a:spcPts val="800"/>
              </a:spcAft>
            </a:pPr>
            <a:r>
              <a:rPr lang="ru-RU" sz="1200" u="sng" dirty="0">
                <a:solidFill>
                  <a:srgbClr val="0563C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https://www.fws.gov/sites/default/files/federal_register_document/FR-1991-10-30.pdf</a:t>
            </a:r>
            <a:endParaRPr lang="ru-RU" sz="12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ru-RU" sz="12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ru-RU" sz="1200" u="sng" dirty="0">
                <a:solidFill>
                  <a:srgbClr val="0563C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https://www.fws.gov/species/olulu-brighamia-insignis</a:t>
            </a:r>
            <a:endParaRPr lang="ru-RU" sz="12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ru-RU" sz="12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Лишайник каменного гнома (</a:t>
            </a:r>
            <a:r>
              <a:rPr lang="ru-RU" sz="1200" dirty="0" err="1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Gymnoderma</a:t>
            </a:r>
            <a:r>
              <a:rPr lang="ru-RU" sz="12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lineare</a:t>
            </a:r>
            <a:r>
              <a:rPr lang="ru-RU" sz="12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5-летний обзор</a:t>
            </a:r>
          </a:p>
          <a:p>
            <a:pPr>
              <a:spcAft>
                <a:spcPts val="800"/>
              </a:spcAft>
            </a:pPr>
            <a:r>
              <a:rPr lang="ru-RU" sz="1200" u="sng" dirty="0">
                <a:solidFill>
                  <a:srgbClr val="0563C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https://ecos.fws.gov/docs/tess/species_nonpublish/3065.pdf</a:t>
            </a:r>
            <a:endParaRPr lang="ru-RU" sz="1200" u="sng" dirty="0">
              <a:solidFill>
                <a:srgbClr val="0563C1"/>
              </a:solidFill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ru-RU" sz="1200" dirty="0"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</a:t>
            </a:r>
            <a:r>
              <a:rPr lang="ru-RU" sz="1200" u="sng" dirty="0">
                <a:solidFill>
                  <a:srgbClr val="0563C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https://www.fws.gov/species/rock-gnome-lichen-gymnoderma-lineare?$skip=10</a:t>
            </a:r>
            <a:endParaRPr lang="ru-RU" sz="12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ru-RU" sz="1200" dirty="0"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 </a:t>
            </a:r>
            <a:r>
              <a:rPr lang="ru-RU" sz="1200" dirty="0" err="1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Centaurium</a:t>
            </a:r>
            <a:r>
              <a:rPr lang="ru-RU" sz="12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namophilum</a:t>
            </a:r>
            <a:r>
              <a:rPr lang="ru-RU" sz="12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Пятилетний обзор. 13 августа 2009 г.</a:t>
            </a:r>
          </a:p>
          <a:p>
            <a:pPr>
              <a:spcAft>
                <a:spcPts val="800"/>
              </a:spcAft>
            </a:pPr>
            <a:r>
              <a:rPr lang="ru-RU" sz="1200" u="sng" dirty="0">
                <a:solidFill>
                  <a:srgbClr val="0563C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https://translated.turbopages.org/proxy_u/en-ru.ru.443d8843-6732a1ea-c1861dbe-74722d776562/https/ecos.fws.gov/docs/five_year_review/doc2569.pdf</a:t>
            </a:r>
            <a:endParaRPr lang="ru-RU" sz="12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ru-RU" sz="1200" dirty="0"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 </a:t>
            </a:r>
            <a:r>
              <a:rPr lang="ru-RU" sz="1200" u="sng" dirty="0">
                <a:solidFill>
                  <a:srgbClr val="0563C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https://translated.turbopages.org/proxy_u/en-ru.ru.443d8843-6732a1ea-c1861dbe-74722d776562/https/en.wikipedia.org/wiki/Zeltnera_namatophila</a:t>
            </a:r>
            <a:endParaRPr lang="ru-RU" sz="12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ru-RU" sz="1200" dirty="0"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7. </a:t>
            </a:r>
            <a:r>
              <a:rPr lang="ru-RU" sz="1200" u="sng" dirty="0">
                <a:solidFill>
                  <a:srgbClr val="0563C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https://translated.turbopages.org/proxy_u/en-ru.ru.d167a99f-67329f5a-8d32b589-74722d776562/https/www.pbssocal.org/redefine/rare-santa-barbara-wildflower-endangered-say-feds</a:t>
            </a:r>
            <a:endParaRPr lang="ru-RU" sz="12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kumimoji="0" lang="ru-RU" sz="1200" b="0" i="0" u="none" strike="noStrike" cap="none" normalizeH="0" baseline="0" dirty="0">
                <a:ln>
                  <a:noFill/>
                </a:ln>
                <a:effectLst/>
                <a:latin typeface="Arial Narrow" panose="020B0606020202030204" pitchFamily="34" charset="0"/>
                <a:ea typeface="Calibri" pitchFamily="34" charset="0"/>
                <a:cs typeface="Times New Roman" pitchFamily="18" charset="0"/>
              </a:rPr>
              <a:t>8. </a:t>
            </a:r>
            <a:r>
              <a:rPr lang="ru-RU" sz="1200" u="sng" dirty="0">
                <a:solidFill>
                  <a:srgbClr val="0563C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https://translated.turbopages.org/proxy_u/en-ru.ru.d167a99f-67329f5a-8d32b589-74722d776562/https/www.federalregister.gov/documents/2015/08/11/2015-19352/endangered-and-threatened-wildlife-and-plants-designation-of-critical-habitat-for-diplacus</a:t>
            </a:r>
            <a:endParaRPr lang="ru-RU" sz="12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2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9. </a:t>
            </a:r>
            <a:r>
              <a:rPr lang="ru-RU" sz="1200" dirty="0" err="1">
                <a:latin typeface="Arial Narrow" panose="020B0606020202030204" pitchFamily="34" charset="0"/>
                <a:ea typeface="Calibri" pitchFamily="34" charset="0"/>
                <a:cs typeface="Times New Roman" pitchFamily="18" charset="0"/>
              </a:rPr>
              <a:t>Эрнандес</a:t>
            </a:r>
            <a:r>
              <a:rPr lang="ru-RU" sz="1200" dirty="0">
                <a:latin typeface="Arial Narrow" panose="020B0606020202030204" pitchFamily="34" charset="0"/>
                <a:ea typeface="Calibri" pitchFamily="34" charset="0"/>
                <a:cs typeface="Times New Roman" pitchFamily="18" charset="0"/>
              </a:rPr>
              <a:t>, Х.М.; Смит, М.; Терри, М.; </a:t>
            </a:r>
            <a:r>
              <a:rPr lang="ru-RU" sz="1200" dirty="0" err="1">
                <a:latin typeface="Arial Narrow" panose="020B0606020202030204" pitchFamily="34" charset="0"/>
                <a:ea typeface="Calibri" pitchFamily="34" charset="0"/>
                <a:cs typeface="Times New Roman" pitchFamily="18" charset="0"/>
              </a:rPr>
              <a:t>Фитц</a:t>
            </a:r>
            <a:r>
              <a:rPr lang="ru-RU" sz="1200" dirty="0">
                <a:latin typeface="Arial Narrow" panose="020B0606020202030204" pitchFamily="34" charset="0"/>
                <a:ea typeface="Calibri" pitchFamily="34" charset="0"/>
                <a:cs typeface="Times New Roman" pitchFamily="18" charset="0"/>
              </a:rPr>
              <a:t> Морис, В.А.; </a:t>
            </a:r>
            <a:r>
              <a:rPr lang="ru-RU" sz="1200" dirty="0" err="1">
                <a:latin typeface="Arial Narrow" panose="020B0606020202030204" pitchFamily="34" charset="0"/>
                <a:ea typeface="Calibri" pitchFamily="34" charset="0"/>
                <a:cs typeface="Times New Roman" pitchFamily="18" charset="0"/>
              </a:rPr>
              <a:t>Фитц</a:t>
            </a:r>
            <a:r>
              <a:rPr lang="ru-RU" sz="1200" dirty="0">
                <a:latin typeface="Arial Narrow" panose="020B0606020202030204" pitchFamily="34" charset="0"/>
                <a:ea typeface="Calibri" pitchFamily="34" charset="0"/>
                <a:cs typeface="Times New Roman" pitchFamily="18" charset="0"/>
              </a:rPr>
              <a:t> Морис, Род. (2017). "</a:t>
            </a:r>
            <a:r>
              <a:rPr lang="ru-RU" sz="1200" dirty="0" err="1">
                <a:latin typeface="Arial Narrow" panose="020B0606020202030204" pitchFamily="34" charset="0"/>
                <a:ea typeface="Calibri" pitchFamily="34" charset="0"/>
                <a:cs typeface="Times New Roman" pitchFamily="18" charset="0"/>
              </a:rPr>
              <a:t>Астрофитумастериас</a:t>
            </a:r>
            <a:r>
              <a:rPr lang="ru-RU" sz="1200" dirty="0">
                <a:latin typeface="Arial Narrow" panose="020B0606020202030204" pitchFamily="34" charset="0"/>
                <a:ea typeface="Calibri" pitchFamily="34" charset="0"/>
                <a:cs typeface="Times New Roman" pitchFamily="18" charset="0"/>
              </a:rPr>
              <a:t>". Красный список видов, находящихся под угрозой исчезновения, МСОП. 2017:</a:t>
            </a:r>
          </a:p>
          <a:p>
            <a:pPr>
              <a:spcAft>
                <a:spcPts val="800"/>
              </a:spcAft>
            </a:pPr>
            <a:r>
              <a:rPr kumimoji="0" lang="ru-RU" sz="1200" b="0" i="0" u="none" strike="noStrike" cap="none" normalizeH="0" baseline="0" dirty="0">
                <a:ln>
                  <a:noFill/>
                </a:ln>
                <a:effectLst/>
                <a:latin typeface="Arial Narrow" panose="020B0606020202030204" pitchFamily="34" charset="0"/>
                <a:ea typeface="Calibri" pitchFamily="34" charset="0"/>
                <a:cs typeface="Times New Roman" pitchFamily="18" charset="0"/>
              </a:rPr>
              <a:t>10. </a:t>
            </a:r>
            <a:r>
              <a:rPr lang="ru-RU" sz="1200" u="sng" dirty="0">
                <a:solidFill>
                  <a:srgbClr val="0563C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https://translated.turbopages.org/proxy_u/en-ru.ru.903822e5-6732996f-9ae7938f-74722d776562/https/web.archive.org/web/20030419193014/http://ifw2es.fws.gov/Documents/R2ES/DRAFT_FR_Star_Cactus_Recovery_Plan_10-17-02.pdf</a:t>
            </a:r>
            <a:endParaRPr lang="ru-RU" sz="1200" u="sng" dirty="0">
              <a:solidFill>
                <a:srgbClr val="0563C1"/>
              </a:solidFill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ru-RU" sz="1200" dirty="0">
                <a:solidFill>
                  <a:prstClr val="black"/>
                </a:solidFill>
                <a:latin typeface="Arial Narrow" panose="020B0606020202030204" pitchFamily="34" charset="0"/>
                <a:ea typeface="Calibri" pitchFamily="34" charset="0"/>
                <a:cs typeface="Times New Roman" pitchFamily="18" charset="0"/>
              </a:rPr>
              <a:t>11. 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Обзор за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5 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лет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Price's Potato Bean (Apios </a:t>
            </a:r>
            <a:r>
              <a:rPr lang="en-U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priceana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2022</a:t>
            </a:r>
            <a:endParaRPr lang="ru-RU" sz="105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en-US" sz="12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3971.pdf (ecosphere-documents-production-public.s3.amazonaws.com)</a:t>
            </a:r>
            <a:endParaRPr lang="ru-RU" sz="1200" dirty="0">
              <a:solidFill>
                <a:prstClr val="black"/>
              </a:solidFill>
              <a:latin typeface="Arial Narrow" panose="020B0606020202030204" pitchFamily="34" charset="0"/>
              <a:ea typeface="Calibri" pitchFamily="34" charset="0"/>
              <a:cs typeface="Times New Roman" pitchFamily="18" charset="0"/>
            </a:endParaRPr>
          </a:p>
          <a:p>
            <a:pPr>
              <a:spcAft>
                <a:spcPts val="800"/>
              </a:spcAft>
            </a:pPr>
            <a:r>
              <a:rPr lang="ru-RU" sz="1200" dirty="0">
                <a:solidFill>
                  <a:prstClr val="black"/>
                </a:solidFill>
                <a:latin typeface="Arial Narrow" panose="020B0606020202030204" pitchFamily="34" charset="0"/>
                <a:ea typeface="Calibri" pitchFamily="34" charset="0"/>
                <a:cs typeface="Times New Roman" pitchFamily="18" charset="0"/>
              </a:rPr>
              <a:t>12. </a:t>
            </a:r>
            <a:r>
              <a:rPr lang="en-US" sz="12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https://www.fws.gov/species/travelers-delight-apios-priceana</a:t>
            </a:r>
            <a:endParaRPr kumimoji="0" lang="ru-RU" sz="1200" b="0" i="0" u="none" strike="noStrike" cap="none" normalizeH="0" baseline="0" dirty="0">
              <a:ln>
                <a:noFill/>
              </a:ln>
              <a:effectLst/>
              <a:latin typeface="Arial Narrow" panose="020B0606020202030204" pitchFamily="34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567</TotalTime>
  <Words>1166</Words>
  <Application>Microsoft Office PowerPoint</Application>
  <PresentationFormat>Экран (4:3)</PresentationFormat>
  <Paragraphs>75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Arial Narrow</vt:lpstr>
      <vt:lpstr>Calibri</vt:lpstr>
      <vt:lpstr>Comic Sans MS</vt:lpstr>
      <vt:lpstr>Franklin Gothic Book</vt:lpstr>
      <vt:lpstr>Franklin Gothic Medium</vt:lpstr>
      <vt:lpstr>Times New Roman</vt:lpstr>
      <vt:lpstr>Wingdings 2</vt:lpstr>
      <vt:lpstr>Трек</vt:lpstr>
      <vt:lpstr>ОТ ЗАБАВНЫХ ИМЁН К СЕРЬЁЗНЫМ ОТКРЫТИЯМ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 ЗАБАВНЫХ ИМЁН К СЕРЬЁЗНЫМ ОТКРЫТИЯМ</dc:title>
  <dc:creator>Учитель</dc:creator>
  <cp:lastModifiedBy>User</cp:lastModifiedBy>
  <cp:revision>58</cp:revision>
  <dcterms:created xsi:type="dcterms:W3CDTF">2024-11-11T20:18:15Z</dcterms:created>
  <dcterms:modified xsi:type="dcterms:W3CDTF">2024-11-18T05:32:42Z</dcterms:modified>
</cp:coreProperties>
</file>