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7" r:id="rId9"/>
    <p:sldId id="266" r:id="rId10"/>
    <p:sldId id="261" r:id="rId11"/>
    <p:sldId id="262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57"/>
    <a:srgbClr val="C9893E"/>
    <a:srgbClr val="7950F2"/>
    <a:srgbClr val="FFD33A"/>
    <a:srgbClr val="EA1C1C"/>
    <a:srgbClr val="CC9DDF"/>
    <a:srgbClr val="CC99FF"/>
    <a:srgbClr val="FF0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46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51CF56-8278-86A3-69F8-D9FB7CFFE1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08C7116-4F22-D276-A434-62E496361B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D56D8C-9C21-F692-FA48-15C46C595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F06C6-FB94-43AC-B566-52871FA50A6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FB0ED6-8D9C-B4EA-17D8-4CABBD81C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6F8DCB-D02D-0D7D-9625-B987ED18A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7FF7-E3EE-45BB-8E5C-A8EF45275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067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8A0F2A-BF36-8E1C-8963-35C5C0F9A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48A62A-6D8E-37F3-E8DA-2D93705CB9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2903F0-E66F-2DD4-C2D2-84DBBBA5A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F06C6-FB94-43AC-B566-52871FA50A6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10BB14-ECAF-1A6D-F0BB-2BB98832E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12E2C3-5FC5-4696-55F6-5CC1B42FF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7FF7-E3EE-45BB-8E5C-A8EF45275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273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603AC8-F9F1-D1AF-D413-85D75E8F5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79F3AF-605F-A645-BE51-59FAB816D7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4D6CB5-6151-6C97-3311-2E6F2164B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F06C6-FB94-43AC-B566-52871FA50A6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3D0466-C600-DFCE-3321-4873F4DCA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6831CF-8BE8-BA8A-2156-128D136A3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7FF7-E3EE-45BB-8E5C-A8EF45275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197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AB708E-CB74-37AE-ACDB-B95509E78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8DAE30-70DB-CD11-BC20-4251638EE3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1613B13-096D-F355-3D0B-DFB16A6A9C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560A8B9-EDE4-44FA-7D7E-DC143FF89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F06C6-FB94-43AC-B566-52871FA50A6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E19619-BCC3-29A7-086F-EDDC6377E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E7AD44-9782-D406-3575-20A0EA6F3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7FF7-E3EE-45BB-8E5C-A8EF45275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164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7B264F-0458-17FD-9E91-4507BAB8D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84FC7C-C36C-D679-5D54-0D772B83C3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A050C41-2D38-1B57-7D6E-CB9AFD64F9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90A149A-048B-5C6B-6C5C-087D2F3AC0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125EDF5-8ED8-728C-E6A7-7DE90143CA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950A396-3E1F-9CAF-BCDB-1D318524E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F06C6-FB94-43AC-B566-52871FA50A6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DC070E6-7776-C21F-F1DC-CC0CF2AD8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2EAC641-3FB9-DB3B-A51F-4D6098020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7FF7-E3EE-45BB-8E5C-A8EF45275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335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BF028D-A8AA-1A9A-177C-66AB840BC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6B75B21-3C2E-E792-A720-BBF7F0CAF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F06C6-FB94-43AC-B566-52871FA50A6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2D6EBAA-1C2A-1607-7D9D-9CDFCC732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13CF06C-B483-EBB0-A738-98C8C2A66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7FF7-E3EE-45BB-8E5C-A8EF45275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053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BB072D0-56F2-627B-3801-1F3E0E8BA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F06C6-FB94-43AC-B566-52871FA50A6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0DC943C-198E-71E0-0601-8E4620685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8872C84-E7EF-8703-17A9-D47DC7B08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7FF7-E3EE-45BB-8E5C-A8EF45275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31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0ECB34-4F0E-2C11-CFAA-68D125DC7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8D9CC3-6793-045A-936F-E7A36489A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ACEE36-D5A4-DCE0-0E2F-BD11DD46A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809894-74FE-1711-93C3-47E0739C5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F06C6-FB94-43AC-B566-52871FA50A6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402B01D-204F-A850-434E-36446F7B4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455507A-9EE2-FEA7-26DD-AD723BB8C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7FF7-E3EE-45BB-8E5C-A8EF45275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126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0DF1B5-9D73-B9D2-E50A-B1A53E3D7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501546C-17EA-9622-806A-33CD5DEACA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0172783-96F8-B436-F573-6A81B3F7B7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CD9F712-72FE-2301-EF87-78E986EE5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F06C6-FB94-43AC-B566-52871FA50A6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22C310A-2E77-CB5B-F878-BFB124E6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C0B2ECD-B52F-5532-AACA-0BAA83608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7FF7-E3EE-45BB-8E5C-A8EF45275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142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56A00E-2558-9A82-CB69-9778D8329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93E18A4-DD3C-33C1-F9F9-8B73A5547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07D2DD-C4BA-3303-7FBB-82F627753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F06C6-FB94-43AC-B566-52871FA50A6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D8ADBA-30CB-1BDA-44E5-9023D8073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331BB0-089E-EC80-2870-5D188678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7FF7-E3EE-45BB-8E5C-A8EF45275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396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1CC4186-A702-641F-2C9B-981E4DD43A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3E967C2-A908-42F2-FAFB-185723077C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55EEF6-7ADB-6592-E820-725A71CA5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F06C6-FB94-43AC-B566-52871FA50A6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B17D04-B2B1-4F09-A9B7-0B7514E8A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02F3C7-0BD9-4E82-63D3-E0960AA2F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07FF7-E3EE-45BB-8E5C-A8EF45275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503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179646-2601-5898-2F87-2E39C3803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BEB066-E9DE-8CB8-A95D-BF2DD25A7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81B158-4068-06E7-FFD6-36029A8568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F06C6-FB94-43AC-B566-52871FA50A63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44B2C6-1E9E-6157-C4F6-61042AD03F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81478F-EFCC-32C8-C45B-2277E25F61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07FF7-E3EE-45BB-8E5C-A8EF452751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348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4.png"/><Relationship Id="rId5" Type="http://schemas.openxmlformats.org/officeDocument/2006/relationships/image" Target="../media/image9.jpe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12" Type="http://schemas.openxmlformats.org/officeDocument/2006/relationships/image" Target="../media/image36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5.jpeg"/><Relationship Id="rId5" Type="http://schemas.openxmlformats.org/officeDocument/2006/relationships/image" Target="../media/image22.png"/><Relationship Id="rId10" Type="http://schemas.openxmlformats.org/officeDocument/2006/relationships/image" Target="../media/image34.png"/><Relationship Id="rId4" Type="http://schemas.openxmlformats.org/officeDocument/2006/relationships/image" Target="../media/image30.jpeg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9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2.png"/><Relationship Id="rId7" Type="http://schemas.openxmlformats.org/officeDocument/2006/relationships/image" Target="../media/image1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10" Type="http://schemas.openxmlformats.org/officeDocument/2006/relationships/image" Target="../media/image29.png"/><Relationship Id="rId4" Type="http://schemas.openxmlformats.org/officeDocument/2006/relationships/image" Target="../media/image37.png"/><Relationship Id="rId9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18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7.png"/><Relationship Id="rId7" Type="http://schemas.openxmlformats.org/officeDocument/2006/relationships/image" Target="../media/image60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2.png"/><Relationship Id="rId7" Type="http://schemas.openxmlformats.org/officeDocument/2006/relationships/image" Target="../media/image6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jpeg"/><Relationship Id="rId7" Type="http://schemas.openxmlformats.org/officeDocument/2006/relationships/image" Target="../media/image71.png"/><Relationship Id="rId12" Type="http://schemas.openxmlformats.org/officeDocument/2006/relationships/hyperlink" Target="https://ruserbia.com/culture/history/natalina-ramonda-serbskij-simvol-okonchanija-pervoj-mirovoj-vojny/" TargetMode="Externa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png"/><Relationship Id="rId11" Type="http://schemas.openxmlformats.org/officeDocument/2006/relationships/hyperlink" Target="https://www.rts.rs/lat/magazin/Zanimljivosti/5015994/natalijina-ramonda-cvet-feniks-koji-podseca-na-iskusenja-i-hrabrost-vojnika-u-velikom-ratu.html" TargetMode="External"/><Relationship Id="rId5" Type="http://schemas.openxmlformats.org/officeDocument/2006/relationships/image" Target="../media/image69.png"/><Relationship Id="rId10" Type="http://schemas.openxmlformats.org/officeDocument/2006/relationships/hyperlink" Target="https://kompasinfo.rs/kopaonicka-ljubicica-jedinstveno-blago-srpske-prirode/?script=lat" TargetMode="External"/><Relationship Id="rId4" Type="http://schemas.openxmlformats.org/officeDocument/2006/relationships/image" Target="../media/image68.jpeg"/><Relationship Id="rId9" Type="http://schemas.openxmlformats.org/officeDocument/2006/relationships/hyperlink" Target="https://ru.m.wikipedia.org/wiki/%D0%9A%D0%B5%D0%B4%D1%80_%D0%B0%D1%82%D0%BB%D0%B0%D1%81%D1%81%D0%BA%D0%B8%D0%B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35BA543-BF5C-64E8-A0C9-9986AA1B0858}"/>
              </a:ext>
            </a:extLst>
          </p:cNvPr>
          <p:cNvSpPr/>
          <p:nvPr/>
        </p:nvSpPr>
        <p:spPr>
          <a:xfrm>
            <a:off x="2915068" y="-266070"/>
            <a:ext cx="6766009" cy="129373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FDB32BE-6DCD-612E-F67C-0C82457C65E2}"/>
              </a:ext>
            </a:extLst>
          </p:cNvPr>
          <p:cNvSpPr/>
          <p:nvPr/>
        </p:nvSpPr>
        <p:spPr>
          <a:xfrm>
            <a:off x="1807779" y="1534510"/>
            <a:ext cx="8755118" cy="255907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F553B-C0C7-F9BC-8BCC-3978B538C0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537" y="599172"/>
            <a:ext cx="9144000" cy="205788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«Необычные </a:t>
            </a:r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растения страны </a:t>
            </a:r>
            <a:r>
              <a:rPr lang="ru-RU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пребывания»</a:t>
            </a:r>
            <a:br>
              <a:rPr lang="ru-RU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ru-RU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возрастная категория 5 – 11 классы</a:t>
            </a:r>
            <a:endParaRPr lang="ru-RU"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1157460-8F9E-8AC8-2C94-D5D300FBD1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947" y="2755327"/>
            <a:ext cx="11135179" cy="435122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ru-RU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«Три загадки для Софьи»</a:t>
            </a:r>
          </a:p>
          <a:p>
            <a:endParaRPr lang="ru-RU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endParaRPr lang="ru-RU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r"/>
            <a:endParaRPr lang="ru-RU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r"/>
            <a:endParaRPr lang="ru-RU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r"/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Авторы: </a:t>
            </a:r>
            <a:r>
              <a:rPr lang="ru-RU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Чупурдия</a:t>
            </a: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Гала (10 класс), </a:t>
            </a:r>
            <a:r>
              <a:rPr lang="ru-RU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Скицкая</a:t>
            </a: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Вера </a:t>
            </a:r>
            <a:r>
              <a:rPr lang="ru-RU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(</a:t>
            </a: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10 класс),</a:t>
            </a:r>
          </a:p>
          <a:p>
            <a:pPr algn="r"/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Титова Софья </a:t>
            </a:r>
            <a:r>
              <a:rPr lang="ru-RU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(</a:t>
            </a: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7 класс), </a:t>
            </a:r>
            <a:r>
              <a:rPr lang="ru-RU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Тодорович</a:t>
            </a: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Иван (10 класс)</a:t>
            </a:r>
          </a:p>
          <a:p>
            <a:pPr algn="r"/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Руководитель: Агибалова Светлана Викторовна </a:t>
            </a:r>
          </a:p>
          <a:p>
            <a:endParaRPr lang="ru-RU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endParaRPr lang="ru-RU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1A81FB9-1559-FF50-C20E-3141ACEF0F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743200" cy="1625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5B22A9-604F-BCBA-C5D4-D4D31FF1CC2F}"/>
              </a:ext>
            </a:extLst>
          </p:cNvPr>
          <p:cNvSpPr txBox="1"/>
          <p:nvPr/>
        </p:nvSpPr>
        <p:spPr>
          <a:xfrm>
            <a:off x="3054274" y="119189"/>
            <a:ext cx="8191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Школа при Посольстве России в Сербии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6749307-79BC-8364-9658-E899CA8A9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140" y="43015"/>
            <a:ext cx="13716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06F3091-6400-97A2-B4C9-AC7574B933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82950" y="1436528"/>
            <a:ext cx="5142642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2FC012-6591-FD22-FDF5-60A37F32AE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263" y="-1661904"/>
            <a:ext cx="8085782" cy="1078284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4862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лачко с текстом: овальное 4">
            <a:extLst>
              <a:ext uri="{FF2B5EF4-FFF2-40B4-BE49-F238E27FC236}">
                <a16:creationId xmlns:a16="http://schemas.microsoft.com/office/drawing/2014/main" id="{F09CC0E2-4A82-1148-46F5-8F0A599C12F1}"/>
              </a:ext>
            </a:extLst>
          </p:cNvPr>
          <p:cNvSpPr/>
          <p:nvPr/>
        </p:nvSpPr>
        <p:spPr>
          <a:xfrm>
            <a:off x="4893801" y="2572513"/>
            <a:ext cx="3636722" cy="2291945"/>
          </a:xfrm>
          <a:prstGeom prst="wedgeEllipseCallout">
            <a:avLst>
              <a:gd name="adj1" fmla="val 57508"/>
              <a:gd name="adj2" fmla="val -27568"/>
            </a:avLst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>
                <a:ln w="0"/>
                <a:solidFill>
                  <a:schemeClr val="tx1"/>
                </a:solidFill>
                <a:latin typeface="Gabriola" panose="04040605051002020D02" pitchFamily="82" charset="0"/>
              </a:rPr>
              <a:t>Привет, меня зовут Иван. Конечно, я знаю многое о растениях Сербии – страны, в которой </a:t>
            </a:r>
            <a:r>
              <a:rPr lang="ru-RU" sz="2300" b="1" dirty="0" smtClean="0">
                <a:ln w="0"/>
                <a:solidFill>
                  <a:schemeClr val="tx1"/>
                </a:solidFill>
                <a:latin typeface="Gabriola" panose="04040605051002020D02" pitchFamily="82" charset="0"/>
              </a:rPr>
              <a:t>родился </a:t>
            </a:r>
            <a:r>
              <a:rPr lang="ru-RU" sz="2300" b="1" dirty="0">
                <a:ln w="0"/>
                <a:solidFill>
                  <a:schemeClr val="tx1"/>
                </a:solidFill>
                <a:latin typeface="Gabriola" panose="04040605051002020D02" pitchFamily="82" charset="0"/>
              </a:rPr>
              <a:t>и живу.</a:t>
            </a:r>
            <a:endParaRPr lang="ru-RU" sz="2300" b="1" dirty="0">
              <a:latin typeface="Gabriola" panose="04040605051002020D02" pitchFamily="82" charset="0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BC8E95DA-ED17-04E4-D50C-A61845DD12E8}"/>
              </a:ext>
            </a:extLst>
          </p:cNvPr>
          <p:cNvSpPr/>
          <p:nvPr/>
        </p:nvSpPr>
        <p:spPr>
          <a:xfrm>
            <a:off x="5794607" y="-529979"/>
            <a:ext cx="5061284" cy="18761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Облачко с текстом: овальное 7">
            <a:extLst>
              <a:ext uri="{FF2B5EF4-FFF2-40B4-BE49-F238E27FC236}">
                <a16:creationId xmlns:a16="http://schemas.microsoft.com/office/drawing/2014/main" id="{F2AC70BF-0787-14B4-4503-E15E7DA4124D}"/>
              </a:ext>
            </a:extLst>
          </p:cNvPr>
          <p:cNvSpPr/>
          <p:nvPr/>
        </p:nvSpPr>
        <p:spPr>
          <a:xfrm>
            <a:off x="2915790" y="3892464"/>
            <a:ext cx="2123199" cy="1579038"/>
          </a:xfrm>
          <a:prstGeom prst="wedgeEllipseCallout">
            <a:avLst>
              <a:gd name="adj1" fmla="val -60361"/>
              <a:gd name="adj2" fmla="val -45192"/>
            </a:avLst>
          </a:prstGeom>
          <a:solidFill>
            <a:schemeClr val="bg1"/>
          </a:solidFill>
          <a:ln w="38100">
            <a:solidFill>
              <a:srgbClr val="FF0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Gabriola" panose="04040605051002020D02" pitchFamily="82" charset="0"/>
              </a:rPr>
              <a:t>Пожалуйста, расскажи!</a:t>
            </a:r>
          </a:p>
        </p:txBody>
      </p:sp>
      <p:sp>
        <p:nvSpPr>
          <p:cNvPr id="9" name="Облачко с текстом: овальное 8">
            <a:extLst>
              <a:ext uri="{FF2B5EF4-FFF2-40B4-BE49-F238E27FC236}">
                <a16:creationId xmlns:a16="http://schemas.microsoft.com/office/drawing/2014/main" id="{638AE1AB-61DD-157F-E46E-2382A0C88828}"/>
              </a:ext>
            </a:extLst>
          </p:cNvPr>
          <p:cNvSpPr/>
          <p:nvPr/>
        </p:nvSpPr>
        <p:spPr>
          <a:xfrm>
            <a:off x="4893801" y="5060760"/>
            <a:ext cx="3538999" cy="1695804"/>
          </a:xfrm>
          <a:prstGeom prst="wedgeEllipseCallout">
            <a:avLst>
              <a:gd name="adj1" fmla="val 55254"/>
              <a:gd name="adj2" fmla="val -42694"/>
            </a:avLst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>
                <a:solidFill>
                  <a:schemeClr val="tx1"/>
                </a:solidFill>
                <a:latin typeface="Gabriola" panose="04040605051002020D02" pitchFamily="82" charset="0"/>
              </a:rPr>
              <a:t>Слушай и представляй…</a:t>
            </a:r>
          </a:p>
          <a:p>
            <a:pPr algn="ctr"/>
            <a:r>
              <a:rPr lang="ru-RU" sz="2300" b="1" dirty="0">
                <a:solidFill>
                  <a:schemeClr val="tx1"/>
                </a:solidFill>
                <a:latin typeface="Gabriola" panose="04040605051002020D02" pitchFamily="82" charset="0"/>
              </a:rPr>
              <a:t>После моего рассказа тебе предстоит отгадать 3 загадки.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74EC6AA-F70F-E204-C9EA-34A9292B04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227" y="368589"/>
            <a:ext cx="1021248" cy="86983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78F3D6-87DB-EDEE-F73B-151F91109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635" y="123933"/>
            <a:ext cx="1732146" cy="11256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E3964FC-D59B-9FB1-9FFE-9011DA15DF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32" y="1772807"/>
            <a:ext cx="1445834" cy="1275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E842B99-035C-F13C-4ABD-76FBC701D3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177" y="2930467"/>
            <a:ext cx="1136140" cy="12361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FDDF70F-B034-8AE2-9C84-63DAD28A991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586" y="1406088"/>
            <a:ext cx="1539778" cy="1166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B0F2A2A-A772-929D-6931-D1F2E87BE1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178" y="-1561847"/>
            <a:ext cx="8085782" cy="1078284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C3F2693-3453-8C61-B958-D12C3DCB36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8139" y="4864458"/>
            <a:ext cx="900639" cy="16180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Облачко с текстом: овальное 5">
            <a:extLst>
              <a:ext uri="{FF2B5EF4-FFF2-40B4-BE49-F238E27FC236}">
                <a16:creationId xmlns:a16="http://schemas.microsoft.com/office/drawing/2014/main" id="{940AE911-ED6C-523E-4C8A-6B3D821026EC}"/>
              </a:ext>
            </a:extLst>
          </p:cNvPr>
          <p:cNvSpPr/>
          <p:nvPr/>
        </p:nvSpPr>
        <p:spPr>
          <a:xfrm>
            <a:off x="2183975" y="274320"/>
            <a:ext cx="4704505" cy="2517832"/>
          </a:xfrm>
          <a:prstGeom prst="wedgeEllipseCallout">
            <a:avLst>
              <a:gd name="adj1" fmla="val -46534"/>
              <a:gd name="adj2" fmla="val 60470"/>
            </a:avLst>
          </a:prstGeom>
          <a:solidFill>
            <a:schemeClr val="bg1"/>
          </a:solidFill>
          <a:ln w="38100">
            <a:solidFill>
              <a:srgbClr val="FF0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50" b="1" dirty="0">
                <a:solidFill>
                  <a:schemeClr val="tx1"/>
                </a:solidFill>
                <a:latin typeface="Gabriola" panose="04040605051002020D02" pitchFamily="82" charset="0"/>
              </a:rPr>
              <a:t>Привет! Меня зовут </a:t>
            </a:r>
            <a:r>
              <a:rPr lang="ru-RU" sz="2250" b="1" dirty="0" smtClean="0">
                <a:solidFill>
                  <a:schemeClr val="tx1"/>
                </a:solidFill>
                <a:latin typeface="Gabriola" panose="04040605051002020D02" pitchFamily="82" charset="0"/>
              </a:rPr>
              <a:t>Софья. </a:t>
            </a:r>
            <a:endParaRPr lang="ru-RU" sz="2250" b="1" dirty="0" smtClean="0">
              <a:solidFill>
                <a:schemeClr val="tx1"/>
              </a:solidFill>
              <a:latin typeface="Gabriola" panose="04040605051002020D02" pitchFamily="82" charset="0"/>
            </a:endParaRPr>
          </a:p>
          <a:p>
            <a:pPr algn="ctr"/>
            <a:r>
              <a:rPr lang="ru-RU" sz="2250" b="1" dirty="0" smtClean="0">
                <a:solidFill>
                  <a:schemeClr val="tx1"/>
                </a:solidFill>
                <a:latin typeface="Gabriola" panose="04040605051002020D02" pitchFamily="82" charset="0"/>
              </a:rPr>
              <a:t>Я </a:t>
            </a:r>
            <a:r>
              <a:rPr lang="ru-RU" sz="2250" b="1" dirty="0">
                <a:solidFill>
                  <a:schemeClr val="tx1"/>
                </a:solidFill>
                <a:latin typeface="Gabriola" panose="04040605051002020D02" pitchFamily="82" charset="0"/>
              </a:rPr>
              <a:t>недавно впервые приехала в Сербию из России и хочу узнать о ней всё! Учитель биологии сказала, что ты лучше всех знаешь флору этой страны.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C4BA4A7-B8D2-84CE-ECE3-3CB68B0476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55891" y="4571637"/>
            <a:ext cx="1037970" cy="17997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671E3AB-803D-7E7E-5CCB-38F52992A10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689" y="2031926"/>
            <a:ext cx="4816941" cy="64236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0122A0-D8B9-90DF-4DB7-D3284E7902C6}"/>
              </a:ext>
            </a:extLst>
          </p:cNvPr>
          <p:cNvSpPr txBox="1"/>
          <p:nvPr/>
        </p:nvSpPr>
        <p:spPr>
          <a:xfrm>
            <a:off x="6712162" y="151118"/>
            <a:ext cx="7137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Первая встреча </a:t>
            </a:r>
            <a:endParaRPr lang="ru-RU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2252" y="1115310"/>
            <a:ext cx="15969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 err="1"/>
              <a:t>Тодорович</a:t>
            </a:r>
            <a:r>
              <a:rPr lang="ru-RU" sz="1000" dirty="0"/>
              <a:t> Иван, 10 класс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98139" y="2916566"/>
            <a:ext cx="108074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/>
              <a:t>Тодорович </a:t>
            </a:r>
            <a:r>
              <a:rPr lang="ru-RU" sz="1000" dirty="0" smtClean="0"/>
              <a:t>Иван</a:t>
            </a:r>
            <a:endParaRPr lang="ru-RU" sz="10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0782987" y="2427241"/>
            <a:ext cx="108074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/>
              <a:t>Тодорович </a:t>
            </a:r>
            <a:r>
              <a:rPr lang="ru-RU" sz="1000" dirty="0" smtClean="0"/>
              <a:t>Иван</a:t>
            </a:r>
            <a:endParaRPr lang="ru-RU" sz="10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0952874" y="4030730"/>
            <a:ext cx="108074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 err="1"/>
              <a:t>Тодорович</a:t>
            </a:r>
            <a:r>
              <a:rPr lang="ru-RU" sz="1000" dirty="0"/>
              <a:t> </a:t>
            </a:r>
            <a:r>
              <a:rPr lang="ru-RU" sz="1000" dirty="0" smtClean="0"/>
              <a:t>Иван</a:t>
            </a:r>
            <a:endParaRPr lang="ru-RU" sz="10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08085" y="6350256"/>
            <a:ext cx="108074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 err="1"/>
              <a:t>Тодорович</a:t>
            </a:r>
            <a:r>
              <a:rPr lang="ru-RU" sz="1000" dirty="0"/>
              <a:t> Иван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0833413" y="6239434"/>
            <a:ext cx="108074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 err="1"/>
              <a:t>Тодорович</a:t>
            </a:r>
            <a:r>
              <a:rPr lang="ru-RU" sz="1000" dirty="0"/>
              <a:t> Иван</a:t>
            </a:r>
          </a:p>
        </p:txBody>
      </p:sp>
    </p:spTree>
    <p:extLst>
      <p:ext uri="{BB962C8B-B14F-4D97-AF65-F5344CB8AC3E}">
        <p14:creationId xmlns:p14="http://schemas.microsoft.com/office/powerpoint/2010/main" val="21884608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2C4337A9-0041-B873-B870-6ACA9408F1EC}"/>
              </a:ext>
            </a:extLst>
          </p:cNvPr>
          <p:cNvSpPr/>
          <p:nvPr/>
        </p:nvSpPr>
        <p:spPr>
          <a:xfrm>
            <a:off x="2852825" y="-382906"/>
            <a:ext cx="6486350" cy="18761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5A3CAD4-32D7-9BDD-2790-9845A33237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306" y="663640"/>
            <a:ext cx="4859966" cy="6481036"/>
          </a:xfrm>
          <a:prstGeom prst="rect">
            <a:avLst/>
          </a:prstGeom>
        </p:spPr>
      </p:pic>
      <p:sp>
        <p:nvSpPr>
          <p:cNvPr id="5" name="Облачко с текстом: овальное 4">
            <a:extLst>
              <a:ext uri="{FF2B5EF4-FFF2-40B4-BE49-F238E27FC236}">
                <a16:creationId xmlns:a16="http://schemas.microsoft.com/office/drawing/2014/main" id="{F09CC0E2-4A82-1148-46F5-8F0A599C12F1}"/>
              </a:ext>
            </a:extLst>
          </p:cNvPr>
          <p:cNvSpPr/>
          <p:nvPr/>
        </p:nvSpPr>
        <p:spPr>
          <a:xfrm>
            <a:off x="6033483" y="1825045"/>
            <a:ext cx="3566160" cy="2601304"/>
          </a:xfrm>
          <a:prstGeom prst="wedgeEllipseCallout">
            <a:avLst>
              <a:gd name="adj1" fmla="val 58414"/>
              <a:gd name="adj2" fmla="val -26014"/>
            </a:avLst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Gabriola" panose="04040605051002020D02" pitchFamily="82" charset="0"/>
              </a:rPr>
              <a:t>Это всё твоё воображение. Именно он0 поможет </a:t>
            </a:r>
            <a:r>
              <a:rPr lang="ru-RU" sz="2400" b="1" dirty="0" smtClean="0">
                <a:solidFill>
                  <a:schemeClr val="tx1"/>
                </a:solidFill>
                <a:latin typeface="Gabriola" panose="04040605051002020D02" pitchFamily="82" charset="0"/>
              </a:rPr>
              <a:t>нам </a:t>
            </a:r>
            <a:r>
              <a:rPr lang="ru-RU" sz="2400" b="1" dirty="0">
                <a:solidFill>
                  <a:schemeClr val="tx1"/>
                </a:solidFill>
                <a:latin typeface="Gabriola" panose="04040605051002020D02" pitchFamily="82" charset="0"/>
              </a:rPr>
              <a:t>погрузиться в природу Сербии.</a:t>
            </a:r>
          </a:p>
        </p:txBody>
      </p:sp>
      <p:sp>
        <p:nvSpPr>
          <p:cNvPr id="6" name="Облачко с текстом: овальное 5">
            <a:extLst>
              <a:ext uri="{FF2B5EF4-FFF2-40B4-BE49-F238E27FC236}">
                <a16:creationId xmlns:a16="http://schemas.microsoft.com/office/drawing/2014/main" id="{940AE911-ED6C-523E-4C8A-6B3D821026EC}"/>
              </a:ext>
            </a:extLst>
          </p:cNvPr>
          <p:cNvSpPr/>
          <p:nvPr/>
        </p:nvSpPr>
        <p:spPr>
          <a:xfrm>
            <a:off x="2065971" y="975901"/>
            <a:ext cx="3144910" cy="1561004"/>
          </a:xfrm>
          <a:prstGeom prst="wedgeEllipseCallout">
            <a:avLst>
              <a:gd name="adj1" fmla="val -39139"/>
              <a:gd name="adj2" fmla="val 63690"/>
            </a:avLst>
          </a:prstGeom>
          <a:solidFill>
            <a:schemeClr val="bg1"/>
          </a:solidFill>
          <a:ln w="38100">
            <a:solidFill>
              <a:srgbClr val="FF0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Gabriola" panose="04040605051002020D02" pitchFamily="82" charset="0"/>
              </a:rPr>
              <a:t>Ого! Как мы тут оказались?</a:t>
            </a:r>
          </a:p>
        </p:txBody>
      </p:sp>
      <p:sp>
        <p:nvSpPr>
          <p:cNvPr id="8" name="Облачко с текстом: овальное 7">
            <a:extLst>
              <a:ext uri="{FF2B5EF4-FFF2-40B4-BE49-F238E27FC236}">
                <a16:creationId xmlns:a16="http://schemas.microsoft.com/office/drawing/2014/main" id="{F2AC70BF-0787-14B4-4503-E15E7DA4124D}"/>
              </a:ext>
            </a:extLst>
          </p:cNvPr>
          <p:cNvSpPr/>
          <p:nvPr/>
        </p:nvSpPr>
        <p:spPr>
          <a:xfrm>
            <a:off x="2849543" y="4426349"/>
            <a:ext cx="3246457" cy="1782354"/>
          </a:xfrm>
          <a:prstGeom prst="wedgeEllipseCallout">
            <a:avLst>
              <a:gd name="adj1" fmla="val -54735"/>
              <a:gd name="adj2" fmla="val -56166"/>
            </a:avLst>
          </a:prstGeom>
          <a:solidFill>
            <a:schemeClr val="bg1"/>
          </a:solidFill>
          <a:ln w="38100">
            <a:solidFill>
              <a:srgbClr val="FF0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Gabriola" panose="04040605051002020D02" pitchFamily="82" charset="0"/>
              </a:rPr>
              <a:t>Уже не терпится! А что это за растения кругом?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487A5A2-8A59-E969-C004-8A04E1E2043E}"/>
              </a:ext>
            </a:extLst>
          </p:cNvPr>
          <p:cNvSpPr/>
          <p:nvPr/>
        </p:nvSpPr>
        <p:spPr>
          <a:xfrm>
            <a:off x="-12292284" y="0"/>
            <a:ext cx="12192000" cy="6858000"/>
          </a:xfrm>
          <a:prstGeom prst="rect">
            <a:avLst/>
          </a:prstGeom>
          <a:solidFill>
            <a:srgbClr val="CC9DD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D78CC5A4-D0D6-35B3-AFD6-529AE1716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8019684" y="4607364"/>
            <a:ext cx="1877559" cy="250341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isometricOffAxis2Top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73CD372-3113-1BF2-1FCC-9B2B514614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965193" y="2867421"/>
            <a:ext cx="3560924" cy="473998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175588-EAED-025E-6980-09BCF5DFAB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584" y="-270173"/>
            <a:ext cx="6260452" cy="834866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42DC3CD-4AD2-5D09-6880-E03EBDA4B0A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35475" y="2607567"/>
            <a:ext cx="3881296" cy="485026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55FF16-5CD2-CF28-4C6D-EBB57CF9BED1}"/>
              </a:ext>
            </a:extLst>
          </p:cNvPr>
          <p:cNvSpPr txBox="1"/>
          <p:nvPr/>
        </p:nvSpPr>
        <p:spPr>
          <a:xfrm>
            <a:off x="3359082" y="261301"/>
            <a:ext cx="134705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Удивительная флора Сербии </a:t>
            </a:r>
            <a:endParaRPr lang="ru-RU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2A9D8C-AB36-1054-629F-2AF1F83F1CDA}"/>
              </a:ext>
            </a:extLst>
          </p:cNvPr>
          <p:cNvSpPr txBox="1"/>
          <p:nvPr/>
        </p:nvSpPr>
        <p:spPr>
          <a:xfrm rot="1143699">
            <a:off x="-8654817" y="8619918"/>
            <a:ext cx="1502979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 err="1"/>
              <a:t>Бестаева</a:t>
            </a:r>
            <a:r>
              <a:rPr lang="ru-RU" sz="1000" dirty="0"/>
              <a:t> Алина, 6 класс</a:t>
            </a:r>
          </a:p>
        </p:txBody>
      </p:sp>
    </p:spTree>
    <p:extLst>
      <p:ext uri="{BB962C8B-B14F-4D97-AF65-F5344CB8AC3E}">
        <p14:creationId xmlns:p14="http://schemas.microsoft.com/office/powerpoint/2010/main" val="327784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95A4B2-9EE4-2414-93DF-DD7BA15D10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306" y="663640"/>
            <a:ext cx="4859966" cy="6481036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D980597-07E6-C72B-C131-8D4B8D784F7F}"/>
              </a:ext>
            </a:extLst>
          </p:cNvPr>
          <p:cNvSpPr/>
          <p:nvPr/>
        </p:nvSpPr>
        <p:spPr>
          <a:xfrm>
            <a:off x="0" y="0"/>
            <a:ext cx="12192000" cy="6863352"/>
          </a:xfrm>
          <a:prstGeom prst="rect">
            <a:avLst/>
          </a:prstGeom>
          <a:solidFill>
            <a:srgbClr val="CC9DD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3200" b="1" dirty="0">
              <a:solidFill>
                <a:schemeClr val="bg1"/>
              </a:solidFill>
              <a:latin typeface="Gabriola" panose="04040605051002020D02" pitchFamily="82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46A2865-84E7-1E0E-8E81-F312E2300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67841" y="1226664"/>
            <a:ext cx="2404717" cy="320628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B38F13A-3336-F828-DF93-2ED92045F549}"/>
              </a:ext>
            </a:extLst>
          </p:cNvPr>
          <p:cNvSpPr txBox="1"/>
          <p:nvPr/>
        </p:nvSpPr>
        <p:spPr>
          <a:xfrm>
            <a:off x="1869440" y="5082635"/>
            <a:ext cx="8422640" cy="138499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b="1" i="0" dirty="0">
                <a:solidFill>
                  <a:schemeClr val="bg1"/>
                </a:solidFill>
                <a:effectLst/>
                <a:latin typeface="Gabriola" panose="04040605051002020D02" pitchFamily="82" charset="0"/>
              </a:rPr>
              <a:t>Многолетнее, вечнозелёное, травянистое растение. Листья эллиптически-ромбовидной формы </a:t>
            </a:r>
            <a:r>
              <a:rPr lang="ru-RU" sz="2800" b="1" i="0" dirty="0" smtClean="0">
                <a:solidFill>
                  <a:schemeClr val="bg1"/>
                </a:solidFill>
                <a:effectLst/>
                <a:latin typeface="Gabriola" panose="04040605051002020D02" pitchFamily="82" charset="0"/>
              </a:rPr>
              <a:t>с </a:t>
            </a:r>
            <a:r>
              <a:rPr lang="ru-RU" sz="2800" b="1" dirty="0" smtClean="0">
                <a:solidFill>
                  <a:schemeClr val="bg1"/>
                </a:solidFill>
                <a:latin typeface="Gabriola" panose="04040605051002020D02" pitchFamily="82" charset="0"/>
              </a:rPr>
              <a:t>крупными зубцами по краям </a:t>
            </a:r>
            <a:r>
              <a:rPr lang="ru-RU" sz="2800" b="1" dirty="0">
                <a:solidFill>
                  <a:schemeClr val="bg1"/>
                </a:solidFill>
                <a:latin typeface="Gabriola" panose="04040605051002020D02" pitchFamily="82" charset="0"/>
              </a:rPr>
              <a:t>в неправильном </a:t>
            </a:r>
            <a:r>
              <a:rPr lang="ru-RU" sz="2800" b="1" dirty="0" smtClean="0">
                <a:solidFill>
                  <a:schemeClr val="bg1"/>
                </a:solidFill>
                <a:latin typeface="Gabriola" panose="04040605051002020D02" pitchFamily="82" charset="0"/>
              </a:rPr>
              <a:t>порядке собраны </a:t>
            </a:r>
            <a:r>
              <a:rPr lang="ru-RU" sz="2800" b="1" i="0" dirty="0">
                <a:solidFill>
                  <a:schemeClr val="bg1"/>
                </a:solidFill>
                <a:effectLst/>
                <a:latin typeface="Gabriola" panose="04040605051002020D02" pitchFamily="82" charset="0"/>
              </a:rPr>
              <a:t>в </a:t>
            </a:r>
            <a:r>
              <a:rPr lang="ru-RU" sz="2800" b="1" i="0" dirty="0" smtClean="0">
                <a:solidFill>
                  <a:schemeClr val="bg1"/>
                </a:solidFill>
                <a:effectLst/>
                <a:latin typeface="Gabriola" panose="04040605051002020D02" pitchFamily="82" charset="0"/>
              </a:rPr>
              <a:t>приземлённую </a:t>
            </a:r>
            <a:r>
              <a:rPr lang="ru-RU" sz="2800" b="1" i="0" dirty="0">
                <a:solidFill>
                  <a:schemeClr val="bg1"/>
                </a:solidFill>
                <a:effectLst/>
                <a:latin typeface="Gabriola" panose="04040605051002020D02" pitchFamily="82" charset="0"/>
              </a:rPr>
              <a:t>розетку. </a:t>
            </a:r>
            <a:endParaRPr lang="ru-RU" sz="2800" b="1" dirty="0">
              <a:solidFill>
                <a:schemeClr val="bg1"/>
              </a:solidFill>
              <a:latin typeface="Gabriola" panose="04040605051002020D02" pitchFamily="8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898B52E-68A1-A92A-8367-94ED0B757141}"/>
              </a:ext>
            </a:extLst>
          </p:cNvPr>
          <p:cNvSpPr txBox="1"/>
          <p:nvPr/>
        </p:nvSpPr>
        <p:spPr>
          <a:xfrm>
            <a:off x="87098" y="1270867"/>
            <a:ext cx="4641747" cy="2246769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b="1" dirty="0" err="1">
                <a:solidFill>
                  <a:schemeClr val="bg1"/>
                </a:solidFill>
                <a:latin typeface="Gabriola" panose="04040605051002020D02" pitchFamily="82" charset="0"/>
              </a:rPr>
              <a:t>Рамонда</a:t>
            </a:r>
            <a:r>
              <a:rPr lang="ru-RU" sz="2800" b="1" dirty="0">
                <a:solidFill>
                  <a:schemeClr val="bg1"/>
                </a:solidFill>
                <a:latin typeface="Gabriola" panose="04040605051002020D02" pitchFamily="82" charset="0"/>
              </a:rPr>
              <a:t> Наталии</a:t>
            </a:r>
            <a:r>
              <a:rPr lang="ru-RU" sz="2800" b="1" i="0" dirty="0">
                <a:solidFill>
                  <a:schemeClr val="bg1"/>
                </a:solidFill>
                <a:effectLst/>
                <a:latin typeface="Gabriola" panose="04040605051002020D02" pitchFamily="82" charset="0"/>
              </a:rPr>
              <a:t> находится под угрозой исчезновения, растёт в Сербии, Македонии, Греции. Растение было открыто сербским ботаником Савой Петровичем в 1884 году.</a:t>
            </a:r>
            <a:endParaRPr lang="ru-RU" sz="2800" b="1" dirty="0">
              <a:solidFill>
                <a:schemeClr val="bg1"/>
              </a:solidFill>
              <a:latin typeface="Gabriola" panose="04040605051002020D02" pitchFamily="8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7C290B-0478-67B3-344C-68985D02CCC7}"/>
              </a:ext>
            </a:extLst>
          </p:cNvPr>
          <p:cNvSpPr txBox="1"/>
          <p:nvPr/>
        </p:nvSpPr>
        <p:spPr>
          <a:xfrm>
            <a:off x="778063" y="867934"/>
            <a:ext cx="61023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7950F2"/>
                </a:solidFill>
                <a:latin typeface="Arial Black" panose="020B0A04020102020204" pitchFamily="34" charset="0"/>
              </a:rPr>
              <a:t>РАСПРОСТРАНЕНИЕ</a:t>
            </a:r>
            <a:endParaRPr lang="ru-RU" sz="2000" dirty="0">
              <a:solidFill>
                <a:srgbClr val="7950F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86D2CA-672A-EED1-AF4D-0611D78D383E}"/>
              </a:ext>
            </a:extLst>
          </p:cNvPr>
          <p:cNvSpPr txBox="1"/>
          <p:nvPr/>
        </p:nvSpPr>
        <p:spPr>
          <a:xfrm>
            <a:off x="7468803" y="1216274"/>
            <a:ext cx="4526952" cy="267765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chemeClr val="bg1"/>
                </a:solidFill>
                <a:latin typeface="Gabriola" panose="04040605051002020D02" pitchFamily="82" charset="0"/>
              </a:rPr>
              <a:t>Обитает в тенистых ущельях, скалах и трещинах. Важное условие – высокая влажность воздуха и тень. </a:t>
            </a:r>
            <a:r>
              <a:rPr lang="ru-RU" sz="2800" b="1" dirty="0" err="1">
                <a:solidFill>
                  <a:schemeClr val="bg1"/>
                </a:solidFill>
                <a:latin typeface="Gabriola" panose="04040605051002020D02" pitchFamily="82" charset="0"/>
              </a:rPr>
              <a:t>Рамонда</a:t>
            </a:r>
            <a:r>
              <a:rPr lang="ru-RU" sz="2800" b="1" dirty="0">
                <a:solidFill>
                  <a:schemeClr val="bg1"/>
                </a:solidFill>
                <a:latin typeface="Gabriola" panose="04040605051002020D02" pitchFamily="82" charset="0"/>
              </a:rPr>
              <a:t> Наталии предпочитает слабощелочные или нейтральные почвы.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45A976-319E-0C02-28DB-48D2B698712F}"/>
              </a:ext>
            </a:extLst>
          </p:cNvPr>
          <p:cNvSpPr txBox="1"/>
          <p:nvPr/>
        </p:nvSpPr>
        <p:spPr>
          <a:xfrm>
            <a:off x="8829607" y="838335"/>
            <a:ext cx="61023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7950F2"/>
                </a:solidFill>
                <a:latin typeface="Arial Black" panose="020B0A04020102020204" pitchFamily="34" charset="0"/>
              </a:rPr>
              <a:t>УСЛОВИЯ ОБИТАНИЯ</a:t>
            </a:r>
            <a:endParaRPr lang="ru-RU" sz="2000" dirty="0">
              <a:solidFill>
                <a:srgbClr val="7950F2"/>
              </a:solidFill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2668018-1C09-E7A3-4CB5-C3F721E456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654" y="690616"/>
            <a:ext cx="597853" cy="59785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D62C821-A25F-F1E0-173D-344F3220C6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1189" y="697602"/>
            <a:ext cx="597853" cy="59785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FF78D4D-0AB6-E187-4153-0C03CF54ED88}"/>
              </a:ext>
            </a:extLst>
          </p:cNvPr>
          <p:cNvSpPr txBox="1"/>
          <p:nvPr/>
        </p:nvSpPr>
        <p:spPr>
          <a:xfrm>
            <a:off x="5113567" y="4660445"/>
            <a:ext cx="74866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7950F2"/>
                </a:solidFill>
                <a:latin typeface="Arial Black" panose="020B0A04020102020204" pitchFamily="34" charset="0"/>
              </a:rPr>
              <a:t>ОПИСАНИЕ</a:t>
            </a:r>
            <a:endParaRPr lang="ru-RU" sz="2000" dirty="0">
              <a:solidFill>
                <a:srgbClr val="7950F2"/>
              </a:solidFill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31EA3FB4-9313-51DD-5AD5-052C148924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5714" y="4525112"/>
            <a:ext cx="597853" cy="597853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BBF780F-5B5A-BABC-4B54-BA69EC3E625D}"/>
              </a:ext>
            </a:extLst>
          </p:cNvPr>
          <p:cNvSpPr/>
          <p:nvPr/>
        </p:nvSpPr>
        <p:spPr>
          <a:xfrm>
            <a:off x="3203039" y="-404363"/>
            <a:ext cx="5986914" cy="1876131"/>
          </a:xfrm>
          <a:prstGeom prst="roundRect">
            <a:avLst/>
          </a:prstGeom>
          <a:solidFill>
            <a:srgbClr val="7950F2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A3352C-B60B-54D1-F84C-05A03B3A8CAE}"/>
              </a:ext>
            </a:extLst>
          </p:cNvPr>
          <p:cNvSpPr txBox="1"/>
          <p:nvPr/>
        </p:nvSpPr>
        <p:spPr>
          <a:xfrm>
            <a:off x="3693605" y="44292"/>
            <a:ext cx="74884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РАМОНДА НАТАЛИИ</a:t>
            </a:r>
          </a:p>
          <a:p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(</a:t>
            </a:r>
            <a:r>
              <a:rPr lang="en-US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RAMONDA NATHALIAE)</a:t>
            </a:r>
            <a:endParaRPr lang="ru-RU" sz="2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07AA2B7-8079-A942-4383-FD5F24E07E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05825" y="2829808"/>
            <a:ext cx="3797951" cy="505549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D6C1C52-220A-3E7F-2D2D-F77934A44AD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9506" y="3600300"/>
            <a:ext cx="1427123" cy="13679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B99256A-0649-BE9E-06F3-014811744D6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6738" y="3409000"/>
            <a:ext cx="3881296" cy="485026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458C80-0551-8CDE-D5B8-7137FD5DFC71}"/>
              </a:ext>
            </a:extLst>
          </p:cNvPr>
          <p:cNvSpPr txBox="1"/>
          <p:nvPr/>
        </p:nvSpPr>
        <p:spPr>
          <a:xfrm>
            <a:off x="5267315" y="4252299"/>
            <a:ext cx="79451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 err="1"/>
              <a:t>Бестаева</a:t>
            </a:r>
            <a:r>
              <a:rPr lang="ru-RU" sz="1000" dirty="0"/>
              <a:t> Алина, 6 класс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81C32DF-8CD9-1A7F-6766-82AF8481AA6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504" y="3967985"/>
            <a:ext cx="913964" cy="91781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60C8145-EFC1-FC53-519D-2DAA7794917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60150">
            <a:off x="8638479" y="4357550"/>
            <a:ext cx="766038" cy="8116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10911D9-DCFD-11A3-D722-2E9F41D9D44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719" y="3924065"/>
            <a:ext cx="855106" cy="7785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83029C0-4E30-A1EE-61C1-F757279BFB7C}"/>
              </a:ext>
            </a:extLst>
          </p:cNvPr>
          <p:cNvSpPr txBox="1"/>
          <p:nvPr/>
        </p:nvSpPr>
        <p:spPr>
          <a:xfrm>
            <a:off x="2657102" y="4791007"/>
            <a:ext cx="794004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/>
              <a:t>Короткая Мария, 5 класс</a:t>
            </a:r>
          </a:p>
        </p:txBody>
      </p:sp>
    </p:spTree>
    <p:extLst>
      <p:ext uri="{BB962C8B-B14F-4D97-AF65-F5344CB8AC3E}">
        <p14:creationId xmlns:p14="http://schemas.microsoft.com/office/powerpoint/2010/main" val="3732193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6CCCAE8-CACE-AB61-C687-9793210927B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C9DD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7A2FB7FA-4B3D-2B15-CAD2-94D472CAF4B5}"/>
              </a:ext>
            </a:extLst>
          </p:cNvPr>
          <p:cNvSpPr/>
          <p:nvPr/>
        </p:nvSpPr>
        <p:spPr>
          <a:xfrm>
            <a:off x="6583128" y="-376495"/>
            <a:ext cx="4983649" cy="1876131"/>
          </a:xfrm>
          <a:prstGeom prst="roundRect">
            <a:avLst/>
          </a:prstGeom>
          <a:solidFill>
            <a:srgbClr val="7950F2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7426FAF5-8672-650F-4AA9-624D7C3828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45" y="5066249"/>
            <a:ext cx="1882562" cy="147222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0683165A-8F6E-E1E3-304F-01CA9FBC4AB0}"/>
              </a:ext>
            </a:extLst>
          </p:cNvPr>
          <p:cNvSpPr/>
          <p:nvPr/>
        </p:nvSpPr>
        <p:spPr>
          <a:xfrm>
            <a:off x="737205" y="2125391"/>
            <a:ext cx="5061284" cy="1876131"/>
          </a:xfrm>
          <a:prstGeom prst="roundRect">
            <a:avLst/>
          </a:prstGeom>
          <a:solidFill>
            <a:srgbClr val="7950F2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BF20430-0079-26D8-C597-6117D89E7A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61863">
            <a:off x="-2716678" y="-1446283"/>
            <a:ext cx="6544231" cy="83477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F9FBF0C-2AA1-F27E-8E7E-1B3EEC273FEC}"/>
              </a:ext>
            </a:extLst>
          </p:cNvPr>
          <p:cNvSpPr/>
          <p:nvPr/>
        </p:nvSpPr>
        <p:spPr>
          <a:xfrm>
            <a:off x="-12472854" y="0"/>
            <a:ext cx="121920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E402F210-1DA9-952F-8195-3B30C4E36957}"/>
              </a:ext>
            </a:extLst>
          </p:cNvPr>
          <p:cNvSpPr/>
          <p:nvPr/>
        </p:nvSpPr>
        <p:spPr>
          <a:xfrm>
            <a:off x="5759434" y="361506"/>
            <a:ext cx="6294389" cy="419022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0360A2-DD8F-BB1D-4C52-4338A90E8D3B}"/>
              </a:ext>
            </a:extLst>
          </p:cNvPr>
          <p:cNvSpPr txBox="1"/>
          <p:nvPr/>
        </p:nvSpPr>
        <p:spPr>
          <a:xfrm>
            <a:off x="6193334" y="901248"/>
            <a:ext cx="5486372" cy="267765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dirty="0" err="1">
                <a:solidFill>
                  <a:srgbClr val="7950F2"/>
                </a:solidFill>
                <a:latin typeface="Gabriola" panose="04040605051002020D02" pitchFamily="82" charset="0"/>
              </a:rPr>
              <a:t>Рамонда</a:t>
            </a:r>
            <a:r>
              <a:rPr lang="ru-RU" sz="2800" dirty="0">
                <a:solidFill>
                  <a:srgbClr val="7950F2"/>
                </a:solidFill>
                <a:latin typeface="Gabriola" panose="04040605051002020D02" pitchFamily="82" charset="0"/>
              </a:rPr>
              <a:t> Наталии, названная в честь королевы Натальи </a:t>
            </a:r>
            <a:r>
              <a:rPr lang="ru-RU" sz="2800" dirty="0" err="1">
                <a:solidFill>
                  <a:srgbClr val="7950F2"/>
                </a:solidFill>
                <a:latin typeface="Gabriola" panose="04040605051002020D02" pitchFamily="82" charset="0"/>
              </a:rPr>
              <a:t>Обренович</a:t>
            </a:r>
            <a:r>
              <a:rPr lang="ru-RU" sz="2800" dirty="0">
                <a:solidFill>
                  <a:srgbClr val="7950F2"/>
                </a:solidFill>
                <a:latin typeface="Gabriola" panose="04040605051002020D02" pitchFamily="82" charset="0"/>
              </a:rPr>
              <a:t>, </a:t>
            </a:r>
            <a:r>
              <a:rPr lang="ru-RU" sz="2800" dirty="0" smtClean="0">
                <a:solidFill>
                  <a:srgbClr val="7950F2"/>
                </a:solidFill>
                <a:latin typeface="Gabriola" panose="04040605051002020D02" pitchFamily="82" charset="0"/>
              </a:rPr>
              <a:t>символизирует </a:t>
            </a:r>
            <a:r>
              <a:rPr lang="ru-RU" sz="2800" dirty="0" smtClean="0">
                <a:solidFill>
                  <a:srgbClr val="7950F2"/>
                </a:solidFill>
                <a:latin typeface="Gabriola" panose="04040605051002020D02" pitchFamily="82" charset="0"/>
              </a:rPr>
              <a:t>победу </a:t>
            </a:r>
            <a:r>
              <a:rPr lang="ru-RU" sz="2800" dirty="0">
                <a:solidFill>
                  <a:srgbClr val="7950F2"/>
                </a:solidFill>
                <a:latin typeface="Gabriola" panose="04040605051002020D02" pitchFamily="82" charset="0"/>
              </a:rPr>
              <a:t>Сербии  </a:t>
            </a:r>
            <a:r>
              <a:rPr lang="ru-RU" sz="2800" dirty="0">
                <a:solidFill>
                  <a:srgbClr val="7950F2"/>
                </a:solidFill>
                <a:latin typeface="Gabriola" panose="04040605051002020D02" pitchFamily="82" charset="0"/>
              </a:rPr>
              <a:t>в Первой мировой войне. В память о погибших воинах </a:t>
            </a:r>
            <a:r>
              <a:rPr lang="ru-RU" sz="2800" dirty="0" smtClean="0">
                <a:solidFill>
                  <a:srgbClr val="7950F2"/>
                </a:solidFill>
                <a:latin typeface="Gabriola" panose="04040605051002020D02" pitchFamily="82" charset="0"/>
              </a:rPr>
              <a:t>эмблема </a:t>
            </a:r>
            <a:r>
              <a:rPr lang="ru-RU" sz="2800" dirty="0">
                <a:solidFill>
                  <a:srgbClr val="7950F2"/>
                </a:solidFill>
                <a:latin typeface="Gabriola" panose="04040605051002020D02" pitchFamily="82" charset="0"/>
              </a:rPr>
              <a:t>с </a:t>
            </a:r>
            <a:r>
              <a:rPr lang="ru-RU" sz="2800" dirty="0" smtClean="0">
                <a:solidFill>
                  <a:srgbClr val="7950F2"/>
                </a:solidFill>
                <a:latin typeface="Gabriola" panose="04040605051002020D02" pitchFamily="82" charset="0"/>
              </a:rPr>
              <a:t>этим </a:t>
            </a:r>
            <a:r>
              <a:rPr lang="ru-RU" sz="2800" dirty="0">
                <a:solidFill>
                  <a:srgbClr val="7950F2"/>
                </a:solidFill>
                <a:latin typeface="Gabriola" panose="04040605051002020D02" pitchFamily="82" charset="0"/>
              </a:rPr>
              <a:t>цветком </a:t>
            </a:r>
            <a:r>
              <a:rPr lang="ru-RU" sz="2800" dirty="0" smtClean="0">
                <a:solidFill>
                  <a:srgbClr val="7950F2"/>
                </a:solidFill>
                <a:latin typeface="Gabriola" panose="04040605051002020D02" pitchFamily="82" charset="0"/>
              </a:rPr>
              <a:t>на чёрно-зелёной </a:t>
            </a:r>
            <a:r>
              <a:rPr lang="ru-RU" sz="2800" dirty="0" smtClean="0">
                <a:solidFill>
                  <a:srgbClr val="7950F2"/>
                </a:solidFill>
                <a:latin typeface="Gabriola" panose="04040605051002020D02" pitchFamily="82" charset="0"/>
              </a:rPr>
              <a:t>ленте воплощает возрождение </a:t>
            </a:r>
            <a:r>
              <a:rPr lang="ru-RU" sz="2800" dirty="0">
                <a:solidFill>
                  <a:srgbClr val="7950F2"/>
                </a:solidFill>
                <a:latin typeface="Gabriola" panose="04040605051002020D02" pitchFamily="82" charset="0"/>
              </a:rPr>
              <a:t>Сербии.</a:t>
            </a:r>
            <a:endParaRPr lang="ru-RU" sz="2800" kern="1400" spc="-50" dirty="0">
              <a:solidFill>
                <a:srgbClr val="7950F2"/>
              </a:solidFill>
              <a:effectLst/>
              <a:latin typeface="Gabriola" panose="04040605051002020D02" pitchFamily="82" charset="0"/>
              <a:ea typeface="Times New Roman"/>
              <a:cs typeface="Times New Roman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007F9D-2160-37FE-49B2-F294D99F5032}"/>
              </a:ext>
            </a:extLst>
          </p:cNvPr>
          <p:cNvSpPr txBox="1"/>
          <p:nvPr/>
        </p:nvSpPr>
        <p:spPr>
          <a:xfrm>
            <a:off x="1446912" y="2723120"/>
            <a:ext cx="43356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Это удивительно!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14D5129B-250D-34B1-FB5B-24A13B3CC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7935270" y="4123568"/>
            <a:ext cx="2627420" cy="35032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isometricOffAxis1Top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BFE71D7A-355A-BD5B-56EE-5974B892BE3A}"/>
              </a:ext>
            </a:extLst>
          </p:cNvPr>
          <p:cNvSpPr/>
          <p:nvPr/>
        </p:nvSpPr>
        <p:spPr>
          <a:xfrm>
            <a:off x="-280854" y="2847570"/>
            <a:ext cx="6863982" cy="42206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715EA1-F757-C965-9602-A104B5AF9850}"/>
              </a:ext>
            </a:extLst>
          </p:cNvPr>
          <p:cNvSpPr txBox="1"/>
          <p:nvPr/>
        </p:nvSpPr>
        <p:spPr>
          <a:xfrm>
            <a:off x="319586" y="3463988"/>
            <a:ext cx="5765472" cy="3108543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i="0" dirty="0" err="1">
                <a:solidFill>
                  <a:srgbClr val="7950F2"/>
                </a:solidFill>
                <a:effectLst/>
                <a:latin typeface="Gabriola" panose="04040605051002020D02" pitchFamily="82" charset="0"/>
              </a:rPr>
              <a:t>Рамонда</a:t>
            </a:r>
            <a:r>
              <a:rPr lang="ru-RU" sz="2800" i="0" dirty="0">
                <a:solidFill>
                  <a:srgbClr val="7950F2"/>
                </a:solidFill>
                <a:effectLst/>
                <a:latin typeface="Gabriola" panose="04040605051002020D02" pitchFamily="82" charset="0"/>
              </a:rPr>
              <a:t> </a:t>
            </a:r>
            <a:r>
              <a:rPr lang="ru-RU" sz="2800" dirty="0">
                <a:solidFill>
                  <a:srgbClr val="7950F2"/>
                </a:solidFill>
                <a:latin typeface="Gabriola" panose="04040605051002020D02" pitchFamily="82" charset="0"/>
              </a:rPr>
              <a:t>Наталии</a:t>
            </a:r>
            <a:r>
              <a:rPr lang="ru-RU" sz="2800" i="0" dirty="0">
                <a:solidFill>
                  <a:srgbClr val="7950F2"/>
                </a:solidFill>
                <a:effectLst/>
                <a:latin typeface="Gabriola" panose="04040605051002020D02" pitchFamily="82" charset="0"/>
              </a:rPr>
              <a:t> — уникальное растение, часто называемое "цветком возрождения" или "фениксом", потому что оно способно выдерживать засуху, впадая в состояние анабиоза. При попадании в более влажные условия растение "возрождается", оживая и продолжая расти, даже если казалось засохшим.</a:t>
            </a:r>
            <a:endParaRPr lang="ru-RU" sz="28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25A33FE-0248-B33E-EEEF-5AA55254C4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5797" y="675783"/>
            <a:ext cx="488120" cy="54775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D95C513-EDCA-9CB5-7F08-BE3CC4B6C3C5}"/>
              </a:ext>
            </a:extLst>
          </p:cNvPr>
          <p:cNvSpPr txBox="1"/>
          <p:nvPr/>
        </p:nvSpPr>
        <p:spPr>
          <a:xfrm>
            <a:off x="7033057" y="361506"/>
            <a:ext cx="123492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 Интересные факты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E01C0A7-013B-BA1D-C9EF-1A51D66F45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5515" y="234717"/>
            <a:ext cx="1627867" cy="22562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B72C737-2135-F602-8879-4DFF0B6DC9A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062957" y="3063456"/>
            <a:ext cx="3222750" cy="422714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BE969D-05C7-B7FA-1297-714B18107F9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backgroundMark x1="10611" y1="20078" x2="10611" y2="20078"/>
                        <a14:backgroundMark x1="18570" y1="23594" x2="18570" y2="23594"/>
                        <a14:backgroundMark x1="19262" y1="36484" x2="19262" y2="364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543" y="4178533"/>
            <a:ext cx="1657317" cy="24467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0785268-861C-9FF2-52F2-D6C2CA11993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215" y="3573678"/>
            <a:ext cx="3378894" cy="476644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A2AD0A-535A-B676-BC76-7E063D91020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880" y="220652"/>
            <a:ext cx="1627867" cy="22562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07E408-9B6A-E046-76CC-BF9C69F585D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2447144" y="3673943"/>
            <a:ext cx="1883186" cy="473414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6D963E2-7920-124E-B78D-C0AC333D47C0}"/>
              </a:ext>
            </a:extLst>
          </p:cNvPr>
          <p:cNvSpPr txBox="1"/>
          <p:nvPr/>
        </p:nvSpPr>
        <p:spPr>
          <a:xfrm>
            <a:off x="3868162" y="2349835"/>
            <a:ext cx="1592842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 err="1"/>
              <a:t>Живоинович</a:t>
            </a:r>
            <a:r>
              <a:rPr lang="ru-RU" sz="1000" dirty="0"/>
              <a:t> Милена, 7 класс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6C695E7-71E2-EC88-48DC-A14A32725CF1}"/>
              </a:ext>
            </a:extLst>
          </p:cNvPr>
          <p:cNvSpPr txBox="1"/>
          <p:nvPr/>
        </p:nvSpPr>
        <p:spPr>
          <a:xfrm>
            <a:off x="6382839" y="6484193"/>
            <a:ext cx="1636460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 err="1"/>
              <a:t>Живоинович</a:t>
            </a:r>
            <a:r>
              <a:rPr lang="ru-RU" sz="1000" dirty="0"/>
              <a:t> Милена, 7 класс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5315ED7-8F51-A12A-E740-9A7AB66CC17B}"/>
              </a:ext>
            </a:extLst>
          </p:cNvPr>
          <p:cNvSpPr txBox="1"/>
          <p:nvPr/>
        </p:nvSpPr>
        <p:spPr>
          <a:xfrm>
            <a:off x="2030073" y="76036"/>
            <a:ext cx="1806202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 err="1"/>
              <a:t>Небываев</a:t>
            </a:r>
            <a:r>
              <a:rPr lang="ru-RU" sz="1000" dirty="0"/>
              <a:t> Максим, 8 класс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3F8AE4-9C88-A45D-DAFD-4FD656AD1BE9}"/>
              </a:ext>
            </a:extLst>
          </p:cNvPr>
          <p:cNvSpPr txBox="1"/>
          <p:nvPr/>
        </p:nvSpPr>
        <p:spPr>
          <a:xfrm>
            <a:off x="2114156" y="2355128"/>
            <a:ext cx="1806202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 err="1"/>
              <a:t>Небываева</a:t>
            </a:r>
            <a:r>
              <a:rPr lang="ru-RU" sz="1000" dirty="0"/>
              <a:t> Катя, 2 класс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2DEF7B9-1688-8ED5-BD79-DA89C85E0DA2}"/>
              </a:ext>
            </a:extLst>
          </p:cNvPr>
          <p:cNvSpPr txBox="1"/>
          <p:nvPr/>
        </p:nvSpPr>
        <p:spPr>
          <a:xfrm>
            <a:off x="8313245" y="6365414"/>
            <a:ext cx="1809881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 err="1"/>
              <a:t>Сокольникас</a:t>
            </a:r>
            <a:r>
              <a:rPr lang="ru-RU" sz="1000" dirty="0"/>
              <a:t> Варвара, 2 класс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79A5ABF-22D6-3C30-BB32-D49362B995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1404" y="6288738"/>
            <a:ext cx="488120" cy="54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0221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6CCCAE8-CACE-AB61-C687-9793210927B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C9DD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F9FBF0C-2AA1-F27E-8E7E-1B3EEC273FEC}"/>
              </a:ext>
            </a:extLst>
          </p:cNvPr>
          <p:cNvSpPr/>
          <p:nvPr/>
        </p:nvSpPr>
        <p:spPr>
          <a:xfrm>
            <a:off x="0" y="-2"/>
            <a:ext cx="121920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C7117B7-53F2-3DB9-1BE8-22DF4BEB8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289" y="4812018"/>
            <a:ext cx="463479" cy="463479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B8F2FB82-498E-4384-C82A-7FFF41016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49679" y="1184844"/>
            <a:ext cx="3023535" cy="358060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C323277-1DCE-D27A-5398-351F03749336}"/>
              </a:ext>
            </a:extLst>
          </p:cNvPr>
          <p:cNvSpPr txBox="1"/>
          <p:nvPr/>
        </p:nvSpPr>
        <p:spPr>
          <a:xfrm>
            <a:off x="2637322" y="5341890"/>
            <a:ext cx="7401827" cy="138499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b="1" i="0" dirty="0">
                <a:solidFill>
                  <a:schemeClr val="bg1"/>
                </a:solidFill>
                <a:effectLst/>
                <a:latin typeface="Gabriola" panose="04040605051002020D02" pitchFamily="82" charset="0"/>
              </a:rPr>
              <a:t>Вечнозелёное хвойное дерево рода Кедр. Высота дерева может достигать 50 м при диаметре ствола 2 м. Крона раскидистая. Древесина смолистая с сильным ароматом.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8592A5-FBA5-1BAA-9B39-F2B7C9C7EC8F}"/>
              </a:ext>
            </a:extLst>
          </p:cNvPr>
          <p:cNvSpPr txBox="1"/>
          <p:nvPr/>
        </p:nvSpPr>
        <p:spPr>
          <a:xfrm>
            <a:off x="5380742" y="4843702"/>
            <a:ext cx="61024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9893E"/>
                </a:solidFill>
                <a:latin typeface="Arial Black" panose="020B0A04020102020204" pitchFamily="34" charset="0"/>
              </a:rPr>
              <a:t>ОПИСАНИЕ</a:t>
            </a:r>
            <a:endParaRPr lang="ru-RU" sz="2000" dirty="0">
              <a:solidFill>
                <a:srgbClr val="C9893E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21AB17-5F21-79FE-F7FE-3B25A1AB3565}"/>
              </a:ext>
            </a:extLst>
          </p:cNvPr>
          <p:cNvSpPr txBox="1"/>
          <p:nvPr/>
        </p:nvSpPr>
        <p:spPr>
          <a:xfrm>
            <a:off x="341241" y="1319560"/>
            <a:ext cx="3907857" cy="267765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b="1" i="0" dirty="0">
                <a:solidFill>
                  <a:schemeClr val="bg1">
                    <a:lumMod val="95000"/>
                  </a:schemeClr>
                </a:solidFill>
                <a:effectLst/>
                <a:latin typeface="Gabriola" panose="04040605051002020D02" pitchFamily="82" charset="0"/>
              </a:rPr>
              <a:t>Растёт в Сербии и на склонах горной системы Атласа, в том числе в местах, весьма бедных растительностью. В диком виде обычно встречается в труднодоступных районах.</a:t>
            </a:r>
            <a:endParaRPr lang="ru-RU" sz="2800" b="1" dirty="0">
              <a:solidFill>
                <a:schemeClr val="bg1">
                  <a:lumMod val="95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7195798D-1146-408D-85B1-B2D8E888DE7E}"/>
              </a:ext>
            </a:extLst>
          </p:cNvPr>
          <p:cNvSpPr/>
          <p:nvPr/>
        </p:nvSpPr>
        <p:spPr>
          <a:xfrm>
            <a:off x="3430804" y="-387352"/>
            <a:ext cx="5061284" cy="1876131"/>
          </a:xfrm>
          <a:prstGeom prst="roundRect">
            <a:avLst/>
          </a:prstGeom>
          <a:solidFill>
            <a:srgbClr val="C9893E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2B59E7-19D6-CC2E-ED2E-8D60A3A12EAA}"/>
              </a:ext>
            </a:extLst>
          </p:cNvPr>
          <p:cNvSpPr txBox="1"/>
          <p:nvPr/>
        </p:nvSpPr>
        <p:spPr>
          <a:xfrm>
            <a:off x="3935529" y="41060"/>
            <a:ext cx="61024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КЕДР АТЛАССКИЙ</a:t>
            </a:r>
          </a:p>
          <a:p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(</a:t>
            </a:r>
            <a:r>
              <a:rPr lang="en-US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CEDRUS ATLANTICA)</a:t>
            </a:r>
            <a:endParaRPr lang="ru-RU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C42B69-4A24-6C6A-187D-9F3D475A6870}"/>
              </a:ext>
            </a:extLst>
          </p:cNvPr>
          <p:cNvSpPr txBox="1"/>
          <p:nvPr/>
        </p:nvSpPr>
        <p:spPr>
          <a:xfrm>
            <a:off x="884321" y="960126"/>
            <a:ext cx="61024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9893E"/>
                </a:solidFill>
                <a:latin typeface="Arial Black" panose="020B0A04020102020204" pitchFamily="34" charset="0"/>
              </a:rPr>
              <a:t>РАСПРОСТРАНЕНИЕ</a:t>
            </a:r>
            <a:endParaRPr lang="ru-RU" sz="2000" dirty="0">
              <a:solidFill>
                <a:srgbClr val="C9893E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26B4EB7-03B0-9CFF-9822-1891E5C5D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842" y="896757"/>
            <a:ext cx="463479" cy="46347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9CADB75-D994-006E-82B0-EFB273F6E76C}"/>
              </a:ext>
            </a:extLst>
          </p:cNvPr>
          <p:cNvSpPr txBox="1"/>
          <p:nvPr/>
        </p:nvSpPr>
        <p:spPr>
          <a:xfrm>
            <a:off x="7717099" y="1470075"/>
            <a:ext cx="3560502" cy="3108543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chemeClr val="bg1"/>
                </a:solidFill>
                <a:latin typeface="Gabriola" panose="04040605051002020D02" pitchFamily="82" charset="0"/>
              </a:rPr>
              <a:t>Предпочитает условия субтропического и умеренного климата. Кедр может расти на различных типах почв, включая глинистые, песчаные и супесчаные. Светолюбив.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57F2E5-E08D-C6C2-C2A8-38BD3510C616}"/>
              </a:ext>
            </a:extLst>
          </p:cNvPr>
          <p:cNvSpPr txBox="1"/>
          <p:nvPr/>
        </p:nvSpPr>
        <p:spPr>
          <a:xfrm>
            <a:off x="8306568" y="1036227"/>
            <a:ext cx="61010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9893E"/>
                </a:solidFill>
                <a:latin typeface="Arial Black" panose="020B0A04020102020204" pitchFamily="34" charset="0"/>
              </a:rPr>
              <a:t>УСЛОВИЯ ОБИТАНИЯ</a:t>
            </a:r>
            <a:endParaRPr lang="ru-RU" sz="2000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D7CA6AE-6089-8126-9195-069890E6F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0326" y="948804"/>
            <a:ext cx="463479" cy="46347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385BE68-2382-7082-77FC-3C15A57BEC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15502" y="3274355"/>
            <a:ext cx="3222750" cy="422714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E24DA6D-25B4-B18D-8495-965678DB3A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1586" y="4142986"/>
            <a:ext cx="2517623" cy="10063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73B4332-6553-53FC-DC5B-5E4A479E5B3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881538"/>
            <a:ext cx="1883186" cy="473414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F6FF0FA-78C2-BC58-F445-1D526533003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84491">
            <a:off x="11014167" y="-15480"/>
            <a:ext cx="1286004" cy="128132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091558" y="4604933"/>
            <a:ext cx="277876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err="1"/>
              <a:t>Тодорович</a:t>
            </a:r>
            <a:r>
              <a:rPr lang="ru-RU" sz="1000" dirty="0"/>
              <a:t> </a:t>
            </a:r>
            <a:r>
              <a:rPr lang="ru-RU" sz="1000" dirty="0" smtClean="0"/>
              <a:t>Иван, 10 класс</a:t>
            </a:r>
            <a:endParaRPr lang="ru-RU" sz="1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81941" y="5033918"/>
            <a:ext cx="144783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dirty="0" err="1"/>
              <a:t>Тодорович</a:t>
            </a:r>
            <a:r>
              <a:rPr lang="ru-RU" sz="900" dirty="0"/>
              <a:t> Иван, 10 класс</a:t>
            </a:r>
          </a:p>
        </p:txBody>
      </p:sp>
    </p:spTree>
    <p:extLst>
      <p:ext uri="{BB962C8B-B14F-4D97-AF65-F5344CB8AC3E}">
        <p14:creationId xmlns:p14="http://schemas.microsoft.com/office/powerpoint/2010/main" val="32240498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F9FBF0C-2AA1-F27E-8E7E-1B3EEC273FE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1D0ED71-2334-F582-5194-F9E58590E4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4648">
            <a:off x="-2883076" y="-1461572"/>
            <a:ext cx="6265868" cy="835588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F7E72A9-BB4A-CB57-B56D-204B9471102B}"/>
              </a:ext>
            </a:extLst>
          </p:cNvPr>
          <p:cNvSpPr/>
          <p:nvPr/>
        </p:nvSpPr>
        <p:spPr>
          <a:xfrm>
            <a:off x="5554586" y="-343746"/>
            <a:ext cx="5487257" cy="1876131"/>
          </a:xfrm>
          <a:prstGeom prst="roundRect">
            <a:avLst/>
          </a:prstGeom>
          <a:solidFill>
            <a:srgbClr val="C9893E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FD73BBCE-71FB-2BB9-7850-A69094EA180A}"/>
              </a:ext>
            </a:extLst>
          </p:cNvPr>
          <p:cNvSpPr/>
          <p:nvPr/>
        </p:nvSpPr>
        <p:spPr>
          <a:xfrm>
            <a:off x="690378" y="1915934"/>
            <a:ext cx="5061284" cy="1876131"/>
          </a:xfrm>
          <a:prstGeom prst="roundRect">
            <a:avLst/>
          </a:prstGeom>
          <a:solidFill>
            <a:srgbClr val="C9893E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2BE26B7-0652-40A1-5762-207ECBE5B81E}"/>
              </a:ext>
            </a:extLst>
          </p:cNvPr>
          <p:cNvSpPr/>
          <p:nvPr/>
        </p:nvSpPr>
        <p:spPr>
          <a:xfrm>
            <a:off x="5405382" y="626177"/>
            <a:ext cx="5661040" cy="402990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85BC3096-A150-D2F1-800E-7CEFD56030E1}"/>
              </a:ext>
            </a:extLst>
          </p:cNvPr>
          <p:cNvSpPr/>
          <p:nvPr/>
        </p:nvSpPr>
        <p:spPr>
          <a:xfrm>
            <a:off x="118829" y="2624108"/>
            <a:ext cx="6166719" cy="468808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D93C5D0-93F8-573D-49E1-A7643D0FFD50}"/>
              </a:ext>
            </a:extLst>
          </p:cNvPr>
          <p:cNvSpPr/>
          <p:nvPr/>
        </p:nvSpPr>
        <p:spPr>
          <a:xfrm>
            <a:off x="-12446000" y="0"/>
            <a:ext cx="12192000" cy="6858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A3076D27-C74F-2BE9-8651-AEC2A4CD7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8253054" y="4512614"/>
            <a:ext cx="2141918" cy="285589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isometricOffAxis1Top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48045DB-CB2F-B190-9DFF-4D3448B70F5B}"/>
              </a:ext>
            </a:extLst>
          </p:cNvPr>
          <p:cNvSpPr txBox="1"/>
          <p:nvPr/>
        </p:nvSpPr>
        <p:spPr>
          <a:xfrm>
            <a:off x="604360" y="3232305"/>
            <a:ext cx="5099507" cy="3108543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C9893E"/>
                </a:solidFill>
                <a:latin typeface="Gabriola" panose="04040605051002020D02" pitchFamily="82" charset="0"/>
              </a:rPr>
              <a:t>Атласский кедр никогда не гниёт! Это обусловлено наличием в его древесине эфирных масел, которые обладают </a:t>
            </a:r>
            <a:r>
              <a:rPr lang="ru-RU" sz="2800" dirty="0" smtClean="0">
                <a:solidFill>
                  <a:srgbClr val="C9893E"/>
                </a:solidFill>
                <a:latin typeface="Gabriola" panose="04040605051002020D02" pitchFamily="82" charset="0"/>
              </a:rPr>
              <a:t>антисептическими, </a:t>
            </a:r>
            <a:r>
              <a:rPr lang="ru-RU" sz="2800" dirty="0">
                <a:solidFill>
                  <a:srgbClr val="C9893E"/>
                </a:solidFill>
                <a:latin typeface="Gabriola" panose="04040605051002020D02" pitchFamily="82" charset="0"/>
              </a:rPr>
              <a:t>противогрибковыми свойствами. Является одним из немногих видов, </a:t>
            </a:r>
            <a:r>
              <a:rPr lang="ru-RU" sz="2800" dirty="0" smtClean="0">
                <a:solidFill>
                  <a:srgbClr val="C9893E"/>
                </a:solidFill>
                <a:latin typeface="Gabriola" panose="04040605051002020D02" pitchFamily="82" charset="0"/>
              </a:rPr>
              <a:t>используемых </a:t>
            </a:r>
            <a:r>
              <a:rPr lang="ru-RU" sz="2800" dirty="0">
                <a:solidFill>
                  <a:srgbClr val="C9893E"/>
                </a:solidFill>
                <a:latin typeface="Gabriola" panose="04040605051002020D02" pitchFamily="82" charset="0"/>
              </a:rPr>
              <a:t>для получения настоящего эфирного масла кедра.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E40AA4-35B2-52AA-096B-B8F550D3C6C2}"/>
              </a:ext>
            </a:extLst>
          </p:cNvPr>
          <p:cNvSpPr txBox="1"/>
          <p:nvPr/>
        </p:nvSpPr>
        <p:spPr>
          <a:xfrm>
            <a:off x="1487404" y="2508180"/>
            <a:ext cx="123233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Это удивительно!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495C2D7-19F0-966B-5F09-82AF0DA87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9817" y="6322802"/>
            <a:ext cx="463479" cy="46347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11197A7-9105-7E56-D797-D4D0306935A3}"/>
              </a:ext>
            </a:extLst>
          </p:cNvPr>
          <p:cNvSpPr txBox="1"/>
          <p:nvPr/>
        </p:nvSpPr>
        <p:spPr>
          <a:xfrm>
            <a:off x="5908714" y="1029699"/>
            <a:ext cx="4600903" cy="3108543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C9893E"/>
                </a:solidFill>
                <a:latin typeface="Gabriola" panose="04040605051002020D02" pitchFamily="82" charset="0"/>
              </a:rPr>
              <a:t>Под атласским кедром растёт  - </a:t>
            </a:r>
            <a:r>
              <a:rPr lang="ru-RU" sz="2800" dirty="0" err="1">
                <a:solidFill>
                  <a:srgbClr val="C9893E"/>
                </a:solidFill>
                <a:latin typeface="Gabriola" panose="04040605051002020D02" pitchFamily="82" charset="0"/>
              </a:rPr>
              <a:t>Геопора</a:t>
            </a:r>
            <a:r>
              <a:rPr lang="ru-RU" sz="2800" dirty="0">
                <a:solidFill>
                  <a:srgbClr val="C9893E"/>
                </a:solidFill>
                <a:latin typeface="Gabriola" panose="04040605051002020D02" pitchFamily="82" charset="0"/>
              </a:rPr>
              <a:t> </a:t>
            </a:r>
            <a:r>
              <a:rPr lang="ru-RU" sz="2800" dirty="0" err="1">
                <a:solidFill>
                  <a:srgbClr val="C9893E"/>
                </a:solidFill>
                <a:latin typeface="Gabriola" panose="04040605051002020D02" pitchFamily="82" charset="0"/>
              </a:rPr>
              <a:t>самнера</a:t>
            </a:r>
            <a:r>
              <a:rPr lang="ru-RU" sz="2800" dirty="0">
                <a:solidFill>
                  <a:srgbClr val="C9893E"/>
                </a:solidFill>
                <a:latin typeface="Gabriola" panose="04040605051002020D02" pitchFamily="82" charset="0"/>
              </a:rPr>
              <a:t> (</a:t>
            </a:r>
            <a:r>
              <a:rPr lang="en-US" sz="2800" dirty="0" err="1">
                <a:solidFill>
                  <a:srgbClr val="C9893E"/>
                </a:solidFill>
                <a:latin typeface="Gabriola" panose="04040605051002020D02" pitchFamily="82" charset="0"/>
              </a:rPr>
              <a:t>Geopora</a:t>
            </a:r>
            <a:r>
              <a:rPr lang="en-US" sz="2800" dirty="0">
                <a:solidFill>
                  <a:srgbClr val="C9893E"/>
                </a:solidFill>
                <a:latin typeface="Gabriola" panose="04040605051002020D02" pitchFamily="82" charset="0"/>
              </a:rPr>
              <a:t> </a:t>
            </a:r>
            <a:r>
              <a:rPr lang="en-US" sz="2800" dirty="0" err="1">
                <a:solidFill>
                  <a:srgbClr val="C9893E"/>
                </a:solidFill>
                <a:latin typeface="Gabriola" panose="04040605051002020D02" pitchFamily="82" charset="0"/>
              </a:rPr>
              <a:t>sumneria</a:t>
            </a:r>
            <a:r>
              <a:rPr lang="en-US" sz="2800" dirty="0">
                <a:solidFill>
                  <a:srgbClr val="C9893E"/>
                </a:solidFill>
                <a:latin typeface="Gabriola" panose="04040605051002020D02" pitchFamily="82" charset="0"/>
              </a:rPr>
              <a:t>).</a:t>
            </a:r>
            <a:r>
              <a:rPr lang="ru-RU" sz="2800" dirty="0">
                <a:solidFill>
                  <a:srgbClr val="C9893E"/>
                </a:solidFill>
                <a:latin typeface="Gabriola" panose="04040605051002020D02" pitchFamily="82" charset="0"/>
              </a:rPr>
              <a:t> </a:t>
            </a:r>
            <a:r>
              <a:rPr lang="ru-RU" sz="2800" dirty="0" smtClean="0">
                <a:solidFill>
                  <a:srgbClr val="C9893E"/>
                </a:solidFill>
                <a:latin typeface="Gabriola" panose="04040605051002020D02" pitchFamily="82" charset="0"/>
              </a:rPr>
              <a:t>Этот редкий гриб встречается исключительно </a:t>
            </a:r>
            <a:r>
              <a:rPr lang="ru-RU" sz="2800" dirty="0">
                <a:solidFill>
                  <a:srgbClr val="C9893E"/>
                </a:solidFill>
                <a:latin typeface="Gabriola" panose="04040605051002020D02" pitchFamily="82" charset="0"/>
              </a:rPr>
              <a:t>под </a:t>
            </a:r>
            <a:r>
              <a:rPr lang="ru-RU" sz="2800" dirty="0" smtClean="0">
                <a:solidFill>
                  <a:srgbClr val="C9893E"/>
                </a:solidFill>
                <a:latin typeface="Gabriola" panose="04040605051002020D02" pitchFamily="82" charset="0"/>
              </a:rPr>
              <a:t>данным </a:t>
            </a:r>
            <a:r>
              <a:rPr lang="ru-RU" sz="2800" dirty="0">
                <a:solidFill>
                  <a:srgbClr val="C9893E"/>
                </a:solidFill>
                <a:latin typeface="Gabriola" panose="04040605051002020D02" pitchFamily="82" charset="0"/>
              </a:rPr>
              <a:t>видом </a:t>
            </a:r>
            <a:r>
              <a:rPr lang="ru-RU" sz="2800" dirty="0" smtClean="0">
                <a:solidFill>
                  <a:srgbClr val="C9893E"/>
                </a:solidFill>
                <a:latin typeface="Gabriola" panose="04040605051002020D02" pitchFamily="82" charset="0"/>
              </a:rPr>
              <a:t>хвойных деревьев, </a:t>
            </a:r>
            <a:r>
              <a:rPr lang="ru-RU" sz="2800" dirty="0">
                <a:solidFill>
                  <a:srgbClr val="C9893E"/>
                </a:solidFill>
                <a:latin typeface="Gabriola" panose="04040605051002020D02" pitchFamily="82" charset="0"/>
              </a:rPr>
              <a:t>часто </a:t>
            </a:r>
            <a:r>
              <a:rPr lang="ru-RU" sz="2800" dirty="0" smtClean="0">
                <a:solidFill>
                  <a:srgbClr val="C9893E"/>
                </a:solidFill>
                <a:latin typeface="Gabriola" panose="04040605051002020D02" pitchFamily="82" charset="0"/>
              </a:rPr>
              <a:t>формируя в </a:t>
            </a:r>
            <a:r>
              <a:rPr lang="ru-RU" sz="2800" dirty="0">
                <a:solidFill>
                  <a:srgbClr val="C9893E"/>
                </a:solidFill>
                <a:latin typeface="Gabriola" panose="04040605051002020D02" pitchFamily="82" charset="0"/>
              </a:rPr>
              <a:t>почве вокруг </a:t>
            </a:r>
            <a:r>
              <a:rPr lang="ru-RU" sz="2800" dirty="0" smtClean="0">
                <a:solidFill>
                  <a:srgbClr val="C9893E"/>
                </a:solidFill>
                <a:latin typeface="Gabriola" panose="04040605051002020D02" pitchFamily="82" charset="0"/>
              </a:rPr>
              <a:t>корней небольшие </a:t>
            </a:r>
            <a:r>
              <a:rPr lang="ru-RU" sz="2800" dirty="0">
                <a:solidFill>
                  <a:srgbClr val="C9893E"/>
                </a:solidFill>
                <a:latin typeface="Gabriola" panose="04040605051002020D02" pitchFamily="82" charset="0"/>
              </a:rPr>
              <a:t>группы</a:t>
            </a:r>
            <a:r>
              <a:rPr lang="ru-RU" sz="2800" dirty="0">
                <a:solidFill>
                  <a:srgbClr val="C9893E"/>
                </a:solidFill>
                <a:latin typeface="Gabriola" panose="04040605051002020D02" pitchFamily="82" charset="0"/>
              </a:rPr>
              <a:t>. </a:t>
            </a:r>
            <a:endParaRPr lang="ru-RU" sz="2800" dirty="0">
              <a:solidFill>
                <a:srgbClr val="C9893E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BE8A52-EF80-3298-843E-8E24084E23E7}"/>
              </a:ext>
            </a:extLst>
          </p:cNvPr>
          <p:cNvSpPr txBox="1"/>
          <p:nvPr/>
        </p:nvSpPr>
        <p:spPr>
          <a:xfrm>
            <a:off x="6240335" y="242628"/>
            <a:ext cx="131852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Интересные факты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646E382-2A93-A2BA-DDBA-273DE8AA45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5721" y="706758"/>
            <a:ext cx="463479" cy="46347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B9C11D3-9748-0800-DF5D-51D70EE9D1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53" y="4334201"/>
            <a:ext cx="3178317" cy="23837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E17FAB3-DE84-EA89-404A-10879023CB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03435" y="1572188"/>
            <a:ext cx="4766968" cy="648103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CDC55B4-F800-4673-7785-5DE072AFE74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075393" y="2716369"/>
            <a:ext cx="3560924" cy="473998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CE230D1-01BD-E200-309B-F648945DBF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5183" y="236928"/>
            <a:ext cx="2733836" cy="21502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C312A9C-DDA3-AD7B-3A67-C15EEA52E9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03953" y="282431"/>
            <a:ext cx="1209894" cy="26493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1126C0F-BE27-06C5-C34A-A285CB3DF79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4466">
            <a:off x="-14447296" y="1737920"/>
            <a:ext cx="6544231" cy="83477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EF9C274-6459-2447-632E-7E1407589192}"/>
              </a:ext>
            </a:extLst>
          </p:cNvPr>
          <p:cNvSpPr txBox="1"/>
          <p:nvPr/>
        </p:nvSpPr>
        <p:spPr>
          <a:xfrm rot="20346496">
            <a:off x="-7594601" y="3767134"/>
            <a:ext cx="171160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/>
              <a:t>Васильева Мария, 8 класс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333645" y="2261959"/>
            <a:ext cx="144783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dirty="0" err="1"/>
              <a:t>Тодорович</a:t>
            </a:r>
            <a:r>
              <a:rPr lang="ru-RU" sz="900" dirty="0"/>
              <a:t> Иван, 10 класс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958755" y="6594828"/>
            <a:ext cx="144783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dirty="0" err="1"/>
              <a:t>Тодорович</a:t>
            </a:r>
            <a:r>
              <a:rPr lang="ru-RU" sz="900" dirty="0"/>
              <a:t> Иван, 10 класс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933449" y="2820221"/>
            <a:ext cx="950901" cy="223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50" dirty="0" err="1"/>
              <a:t>Тодорович</a:t>
            </a:r>
            <a:r>
              <a:rPr lang="ru-RU" sz="850" dirty="0"/>
              <a:t> </a:t>
            </a:r>
            <a:r>
              <a:rPr lang="ru-RU" sz="850" dirty="0" smtClean="0"/>
              <a:t>Иван</a:t>
            </a:r>
            <a:endParaRPr lang="ru-RU" sz="850" dirty="0"/>
          </a:p>
        </p:txBody>
      </p:sp>
    </p:spTree>
    <p:extLst>
      <p:ext uri="{BB962C8B-B14F-4D97-AF65-F5344CB8AC3E}">
        <p14:creationId xmlns:p14="http://schemas.microsoft.com/office/powerpoint/2010/main" val="32766986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F9FBF0C-2AA1-F27E-8E7E-1B3EEC273FE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D93C5D0-93F8-573D-49E1-A7643D0FFD5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757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02B45A2-2F0E-91A6-DF7A-6020A7051725}"/>
              </a:ext>
            </a:extLst>
          </p:cNvPr>
          <p:cNvSpPr/>
          <p:nvPr/>
        </p:nvSpPr>
        <p:spPr>
          <a:xfrm>
            <a:off x="2878451" y="-509565"/>
            <a:ext cx="5872479" cy="2060069"/>
          </a:xfrm>
          <a:prstGeom prst="roundRect">
            <a:avLst/>
          </a:prstGeom>
          <a:solidFill>
            <a:srgbClr val="C9893E"/>
          </a:solidFill>
          <a:ln>
            <a:solidFill>
              <a:srgbClr val="EA1C1C"/>
            </a:solidFill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B541735-7948-8213-DBD4-8C3ABC743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40223" y="1350487"/>
            <a:ext cx="2141918" cy="285589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1033CD-942C-9DF8-F73B-DDB08E80A6FD}"/>
              </a:ext>
            </a:extLst>
          </p:cNvPr>
          <p:cNvSpPr txBox="1"/>
          <p:nvPr/>
        </p:nvSpPr>
        <p:spPr>
          <a:xfrm>
            <a:off x="3105019" y="70315"/>
            <a:ext cx="929393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ФИАЛКА КОПАОНИЦКАЯ</a:t>
            </a:r>
          </a:p>
          <a:p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(</a:t>
            </a:r>
            <a:r>
              <a:rPr lang="en-US" sz="2800" dirty="0">
                <a:solidFill>
                  <a:schemeClr val="bg1"/>
                </a:solidFill>
                <a:latin typeface="Arial Black" panose="020B0A04020102020204" pitchFamily="34" charset="0"/>
              </a:rPr>
              <a:t>VIOLA KAPOANIKENSIS</a:t>
            </a:r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</a:rPr>
              <a:t>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6D3AC6-150F-733E-EE7F-C3DF6A3CDA80}"/>
              </a:ext>
            </a:extLst>
          </p:cNvPr>
          <p:cNvSpPr txBox="1"/>
          <p:nvPr/>
        </p:nvSpPr>
        <p:spPr>
          <a:xfrm>
            <a:off x="5212814" y="4439446"/>
            <a:ext cx="6446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9893E"/>
                </a:solidFill>
                <a:latin typeface="Arial Black" panose="020B0A04020102020204" pitchFamily="34" charset="0"/>
              </a:rPr>
              <a:t>ОПИСАНИЕ</a:t>
            </a:r>
            <a:endParaRPr lang="ru-RU" sz="2000" dirty="0">
              <a:solidFill>
                <a:srgbClr val="C9893E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04E5E3C-324B-8EC6-D696-830CBD1E6190}"/>
              </a:ext>
            </a:extLst>
          </p:cNvPr>
          <p:cNvSpPr txBox="1"/>
          <p:nvPr/>
        </p:nvSpPr>
        <p:spPr>
          <a:xfrm>
            <a:off x="775944" y="1832477"/>
            <a:ext cx="3560924" cy="1815882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b="1" i="0" dirty="0">
                <a:solidFill>
                  <a:schemeClr val="bg1"/>
                </a:solidFill>
                <a:effectLst/>
                <a:latin typeface="Gabriola" panose="04040605051002020D02" pitchFamily="82" charset="0"/>
              </a:rPr>
              <a:t>Растет исключительно на Копаонике, горе в Сербии, на высоте от 1500 до 2000 метров над уровнем моря.</a:t>
            </a:r>
            <a:endParaRPr lang="ru-RU" sz="2800" b="1" dirty="0">
              <a:solidFill>
                <a:schemeClr val="bg1"/>
              </a:solidFill>
              <a:latin typeface="Gabriola" panose="04040605051002020D02" pitchFamily="8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2C86AF-A261-4EF1-8758-E961C2BB1986}"/>
              </a:ext>
            </a:extLst>
          </p:cNvPr>
          <p:cNvSpPr txBox="1"/>
          <p:nvPr/>
        </p:nvSpPr>
        <p:spPr>
          <a:xfrm>
            <a:off x="1115018" y="1303566"/>
            <a:ext cx="6446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9893E"/>
                </a:solidFill>
                <a:latin typeface="Arial Black" panose="020B0A04020102020204" pitchFamily="34" charset="0"/>
              </a:rPr>
              <a:t>РАСПРОСТРАНЕНИЕ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4764843-A9EC-6018-102B-E13250305132}"/>
              </a:ext>
            </a:extLst>
          </p:cNvPr>
          <p:cNvSpPr txBox="1"/>
          <p:nvPr/>
        </p:nvSpPr>
        <p:spPr>
          <a:xfrm>
            <a:off x="2858962" y="4972970"/>
            <a:ext cx="6446520" cy="138499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chemeClr val="bg1"/>
                </a:solidFill>
                <a:latin typeface="Gabriola" panose="04040605051002020D02" pitchFamily="82" charset="0"/>
              </a:rPr>
              <a:t>Растение</a:t>
            </a:r>
            <a:r>
              <a:rPr lang="ru-RU" sz="2800" b="1" i="0" dirty="0">
                <a:solidFill>
                  <a:schemeClr val="bg1"/>
                </a:solidFill>
                <a:effectLst/>
                <a:latin typeface="Gabriola" panose="04040605051002020D02" pitchFamily="82" charset="0"/>
              </a:rPr>
              <a:t> размером до </a:t>
            </a:r>
            <a:r>
              <a:rPr lang="ru-RU" sz="2800" b="1" dirty="0">
                <a:solidFill>
                  <a:schemeClr val="bg1"/>
                </a:solidFill>
                <a:latin typeface="Gabriola" panose="04040605051002020D02" pitchFamily="82" charset="0"/>
              </a:rPr>
              <a:t>10</a:t>
            </a:r>
            <a:r>
              <a:rPr lang="ru-RU" sz="2800" b="1" i="0" dirty="0">
                <a:solidFill>
                  <a:schemeClr val="bg1"/>
                </a:solidFill>
                <a:effectLst/>
                <a:latin typeface="Gabriola" panose="04040605051002020D02" pitchFamily="82" charset="0"/>
              </a:rPr>
              <a:t> см</a:t>
            </a:r>
            <a:r>
              <a:rPr lang="ru-RU" sz="2800" b="1" dirty="0">
                <a:solidFill>
                  <a:schemeClr val="bg1"/>
                </a:solidFill>
                <a:latin typeface="Gabriola" panose="04040605051002020D02" pitchFamily="82" charset="0"/>
              </a:rPr>
              <a:t> с небольшими цветками </a:t>
            </a:r>
            <a:r>
              <a:rPr lang="ru-RU" sz="2800" b="1" i="0" dirty="0">
                <a:solidFill>
                  <a:schemeClr val="bg1"/>
                </a:solidFill>
                <a:effectLst/>
                <a:latin typeface="Gabriola" panose="04040605051002020D02" pitchFamily="82" charset="0"/>
              </a:rPr>
              <a:t>желтого </a:t>
            </a:r>
            <a:r>
              <a:rPr lang="ru-RU" sz="2800" b="1" i="0" dirty="0" smtClean="0">
                <a:solidFill>
                  <a:schemeClr val="bg1"/>
                </a:solidFill>
                <a:effectLst/>
                <a:latin typeface="Gabriola" panose="04040605051002020D02" pitchFamily="82" charset="0"/>
              </a:rPr>
              <a:t>цвета и с </a:t>
            </a:r>
            <a:r>
              <a:rPr lang="ru-RU" sz="2800" b="1" i="0" dirty="0">
                <a:solidFill>
                  <a:schemeClr val="bg1"/>
                </a:solidFill>
                <a:effectLst/>
                <a:latin typeface="Gabriola" panose="04040605051002020D02" pitchFamily="82" charset="0"/>
              </a:rPr>
              <a:t>яйцевидными зубчатыми листьями.</a:t>
            </a:r>
            <a:endParaRPr lang="ru-RU" sz="2800" b="1" dirty="0">
              <a:solidFill>
                <a:schemeClr val="bg1"/>
              </a:solidFill>
              <a:latin typeface="Gabriola" panose="04040605051002020D02" pitchFamily="8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9377746-BA47-EDCF-1221-729F47A74C83}"/>
              </a:ext>
            </a:extLst>
          </p:cNvPr>
          <p:cNvSpPr txBox="1"/>
          <p:nvPr/>
        </p:nvSpPr>
        <p:spPr>
          <a:xfrm>
            <a:off x="8124265" y="1064558"/>
            <a:ext cx="6446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9893E"/>
                </a:solidFill>
                <a:latin typeface="Arial Black" panose="020B0A04020102020204" pitchFamily="34" charset="0"/>
              </a:rPr>
              <a:t>УСЛОВИЯ ОБИТАНИЯ</a:t>
            </a:r>
            <a:endParaRPr lang="ru-RU" sz="2000" dirty="0">
              <a:solidFill>
                <a:srgbClr val="C9893E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C5C6D87-880E-1DD5-3003-C6B5BF68A686}"/>
              </a:ext>
            </a:extLst>
          </p:cNvPr>
          <p:cNvSpPr txBox="1"/>
          <p:nvPr/>
        </p:nvSpPr>
        <p:spPr>
          <a:xfrm>
            <a:off x="7174258" y="1590640"/>
            <a:ext cx="4111975" cy="3108543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chemeClr val="bg1"/>
                </a:solidFill>
                <a:latin typeface="Gabriola" panose="04040605051002020D02" pitchFamily="82" charset="0"/>
              </a:rPr>
              <a:t>Фиалка </a:t>
            </a:r>
            <a:r>
              <a:rPr lang="ru-RU" sz="2800" b="1" dirty="0" err="1">
                <a:solidFill>
                  <a:schemeClr val="bg1"/>
                </a:solidFill>
                <a:latin typeface="Gabriola" panose="04040605051002020D02" pitchFamily="82" charset="0"/>
              </a:rPr>
              <a:t>Копаоницкая</a:t>
            </a:r>
            <a:r>
              <a:rPr lang="ru-RU" sz="2800" b="1" dirty="0">
                <a:solidFill>
                  <a:schemeClr val="bg1"/>
                </a:solidFill>
                <a:latin typeface="Gabriola" panose="04040605051002020D02" pitchFamily="82" charset="0"/>
              </a:rPr>
              <a:t> любит</a:t>
            </a:r>
            <a:r>
              <a:rPr lang="ru-RU" sz="2800" b="1" i="0" dirty="0">
                <a:solidFill>
                  <a:schemeClr val="bg1"/>
                </a:solidFill>
                <a:effectLst/>
                <a:latin typeface="Gabriola" panose="04040605051002020D02" pitchFamily="82" charset="0"/>
              </a:rPr>
              <a:t> </a:t>
            </a:r>
            <a:r>
              <a:rPr lang="ru-RU" sz="2800" b="1" i="0" dirty="0" smtClean="0">
                <a:solidFill>
                  <a:schemeClr val="bg1"/>
                </a:solidFill>
                <a:effectLst/>
                <a:latin typeface="Gabriola" panose="04040605051002020D02" pitchFamily="82" charset="0"/>
              </a:rPr>
              <a:t>щелочные </a:t>
            </a:r>
            <a:r>
              <a:rPr lang="ru-RU" sz="2800" b="1" i="0" dirty="0">
                <a:solidFill>
                  <a:schemeClr val="bg1"/>
                </a:solidFill>
                <a:effectLst/>
                <a:latin typeface="Gabriola" panose="04040605051002020D02" pitchFamily="82" charset="0"/>
              </a:rPr>
              <a:t>почвы, бедные питательными веществами, которые</a:t>
            </a:r>
            <a:r>
              <a:rPr lang="en-US" sz="2800" b="1" i="0" dirty="0">
                <a:solidFill>
                  <a:schemeClr val="bg1"/>
                </a:solidFill>
                <a:effectLst/>
                <a:latin typeface="Gabriola" panose="04040605051002020D02" pitchFamily="82" charset="0"/>
              </a:rPr>
              <a:t> </a:t>
            </a:r>
            <a:r>
              <a:rPr lang="ru-RU" sz="2800" b="1" i="0" dirty="0">
                <a:solidFill>
                  <a:schemeClr val="bg1"/>
                </a:solidFill>
                <a:effectLst/>
                <a:latin typeface="Gabriola" panose="04040605051002020D02" pitchFamily="82" charset="0"/>
              </a:rPr>
              <a:t>встречаются в известковых породах. Растение нуждается в хорошем солнечном освещении.</a:t>
            </a:r>
            <a:endParaRPr lang="ru-RU" sz="2800" b="1" dirty="0">
              <a:solidFill>
                <a:schemeClr val="bg1"/>
              </a:solidFill>
              <a:latin typeface="Gabriola" panose="04040605051002020D02" pitchFamily="82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1475B1E-F9D3-896A-8A8E-E6BC032F25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60" y="1144459"/>
            <a:ext cx="623618" cy="62361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F0B3577-4099-95C1-7DB8-A24F757EB5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96" y="4327692"/>
            <a:ext cx="623618" cy="62361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3F6F031-3ACB-C0C2-ABC1-854606CD76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179" y="918608"/>
            <a:ext cx="623618" cy="62361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40430CC-DD1F-5031-1513-C75E1143B7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4466">
            <a:off x="-2191885" y="1973612"/>
            <a:ext cx="6544231" cy="83477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97CAFB3-8194-75CD-A3D2-FC461B8FAA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35594" y="2581318"/>
            <a:ext cx="3560924" cy="473998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80E145-A1A1-9063-09E4-C9862270463A}"/>
              </a:ext>
            </a:extLst>
          </p:cNvPr>
          <p:cNvSpPr txBox="1"/>
          <p:nvPr/>
        </p:nvSpPr>
        <p:spPr>
          <a:xfrm>
            <a:off x="5020704" y="4047050"/>
            <a:ext cx="856167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/>
              <a:t>Васильева Мария, 8 класс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6A07EC3-1E59-30C9-E383-FFCF65DB4C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783" y="3655452"/>
            <a:ext cx="1578932" cy="129585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0A24B9D-E9EB-7448-8D46-E1EBAF1942E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299" y="5236013"/>
            <a:ext cx="1210312" cy="144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3998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D93C5D0-93F8-573D-49E1-A7643D0FFD5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757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E0259DD-5B8C-41C4-1258-E28A20E2FE2B}"/>
              </a:ext>
            </a:extLst>
          </p:cNvPr>
          <p:cNvSpPr/>
          <p:nvPr/>
        </p:nvSpPr>
        <p:spPr>
          <a:xfrm>
            <a:off x="0" y="0"/>
            <a:ext cx="5061284" cy="1876131"/>
          </a:xfrm>
          <a:prstGeom prst="roundRect">
            <a:avLst/>
          </a:prstGeom>
          <a:solidFill>
            <a:srgbClr val="C9893E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A0C434BD-60AC-02B5-38CD-C959D467FB75}"/>
              </a:ext>
            </a:extLst>
          </p:cNvPr>
          <p:cNvSpPr/>
          <p:nvPr/>
        </p:nvSpPr>
        <p:spPr>
          <a:xfrm>
            <a:off x="5273662" y="1655150"/>
            <a:ext cx="5061284" cy="1876131"/>
          </a:xfrm>
          <a:prstGeom prst="roundRect">
            <a:avLst/>
          </a:prstGeom>
          <a:solidFill>
            <a:srgbClr val="C9893E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00E7659-6519-805D-6B24-CA9FE4754F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07944" y="2331605"/>
            <a:ext cx="3722898" cy="488316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AB12054-3965-2BB2-7DB1-06B9EBB84A09}"/>
              </a:ext>
            </a:extLst>
          </p:cNvPr>
          <p:cNvSpPr txBox="1"/>
          <p:nvPr/>
        </p:nvSpPr>
        <p:spPr>
          <a:xfrm>
            <a:off x="570096" y="639056"/>
            <a:ext cx="6380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Интересные факты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960BFD-0D05-15CF-BA75-9720F6B2A3F9}"/>
              </a:ext>
            </a:extLst>
          </p:cNvPr>
          <p:cNvSpPr txBox="1"/>
          <p:nvPr/>
        </p:nvSpPr>
        <p:spPr>
          <a:xfrm>
            <a:off x="6059190" y="2331605"/>
            <a:ext cx="6380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Это удивительно</a:t>
            </a:r>
            <a:r>
              <a:rPr lang="ru-RU" b="1" dirty="0">
                <a:solidFill>
                  <a:schemeClr val="bg1"/>
                </a:solidFill>
                <a:latin typeface="Arial Black" panose="020B0A04020102020204" pitchFamily="34" charset="0"/>
              </a:rPr>
              <a:t>!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620BAAB7-8045-1726-67CF-46AEA088FA90}"/>
              </a:ext>
            </a:extLst>
          </p:cNvPr>
          <p:cNvSpPr/>
          <p:nvPr/>
        </p:nvSpPr>
        <p:spPr>
          <a:xfrm>
            <a:off x="4851072" y="2566523"/>
            <a:ext cx="6039986" cy="469018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582EDEB5-4E38-1B59-F4AD-EEBFE3DB709F}"/>
              </a:ext>
            </a:extLst>
          </p:cNvPr>
          <p:cNvSpPr/>
          <p:nvPr/>
        </p:nvSpPr>
        <p:spPr>
          <a:xfrm>
            <a:off x="-434480" y="1003064"/>
            <a:ext cx="6100906" cy="36287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10C417-F56A-159C-9603-D7D51CC6E36E}"/>
              </a:ext>
            </a:extLst>
          </p:cNvPr>
          <p:cNvSpPr txBox="1"/>
          <p:nvPr/>
        </p:nvSpPr>
        <p:spPr>
          <a:xfrm>
            <a:off x="5443329" y="3132578"/>
            <a:ext cx="4911617" cy="3108543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b="0" i="0" dirty="0" smtClean="0">
                <a:solidFill>
                  <a:srgbClr val="C9893E"/>
                </a:solidFill>
                <a:effectLst/>
                <a:latin typeface="Gabriola" panose="04040605051002020D02" pitchFamily="82" charset="0"/>
              </a:rPr>
              <a:t>Почва извилистой местности, </a:t>
            </a:r>
            <a:r>
              <a:rPr lang="ru-RU" sz="2800" b="0" i="0" dirty="0">
                <a:solidFill>
                  <a:srgbClr val="C9893E"/>
                </a:solidFill>
                <a:effectLst/>
                <a:latin typeface="Gabriola" panose="04040605051002020D02" pitchFamily="82" charset="0"/>
              </a:rPr>
              <a:t>на которой </a:t>
            </a:r>
            <a:r>
              <a:rPr lang="ru-RU" sz="2800" dirty="0">
                <a:solidFill>
                  <a:srgbClr val="C9893E"/>
                </a:solidFill>
                <a:latin typeface="Gabriola" panose="04040605051002020D02" pitchFamily="82" charset="0"/>
              </a:rPr>
              <a:t>встречается фиалка </a:t>
            </a:r>
            <a:r>
              <a:rPr lang="ru-RU" sz="2800" dirty="0" err="1">
                <a:solidFill>
                  <a:srgbClr val="C9893E"/>
                </a:solidFill>
                <a:latin typeface="Gabriola" panose="04040605051002020D02" pitchFamily="82" charset="0"/>
              </a:rPr>
              <a:t>Копаоницкая</a:t>
            </a:r>
            <a:r>
              <a:rPr lang="ru-RU" sz="2800" b="0" i="0" dirty="0">
                <a:solidFill>
                  <a:srgbClr val="C9893E"/>
                </a:solidFill>
                <a:effectLst/>
                <a:latin typeface="Gabriola" panose="04040605051002020D02" pitchFamily="82" charset="0"/>
              </a:rPr>
              <a:t>, содержит минералы, которые не подходят большинству </a:t>
            </a:r>
            <a:r>
              <a:rPr lang="ru-RU" sz="2800" b="0" i="0" dirty="0" smtClean="0">
                <a:solidFill>
                  <a:srgbClr val="C9893E"/>
                </a:solidFill>
                <a:effectLst/>
                <a:latin typeface="Gabriola" panose="04040605051002020D02" pitchFamily="82" charset="0"/>
              </a:rPr>
              <a:t>растений. Но этому виду фиалки </a:t>
            </a:r>
            <a:r>
              <a:rPr lang="ru-RU" sz="2800" b="0" i="0" dirty="0">
                <a:solidFill>
                  <a:srgbClr val="C9893E"/>
                </a:solidFill>
                <a:effectLst/>
                <a:latin typeface="Gabriola" panose="04040605051002020D02" pitchFamily="82" charset="0"/>
              </a:rPr>
              <a:t>удается выжить благодаря своей </a:t>
            </a:r>
            <a:r>
              <a:rPr lang="ru-RU" sz="2800" b="0" i="0" dirty="0" smtClean="0">
                <a:solidFill>
                  <a:srgbClr val="C9893E"/>
                </a:solidFill>
                <a:effectLst/>
                <a:latin typeface="Gabriola" panose="04040605051002020D02" pitchFamily="82" charset="0"/>
              </a:rPr>
              <a:t>высокой приспособляемости! </a:t>
            </a:r>
            <a:endParaRPr lang="ru-RU" sz="2800" dirty="0">
              <a:solidFill>
                <a:srgbClr val="C9893E"/>
              </a:solidFill>
              <a:latin typeface="Gabriola" panose="04040605051002020D02" pitchFamily="8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0A66C8-BF9F-1AD0-4B07-2B1DE8739DB4}"/>
              </a:ext>
            </a:extLst>
          </p:cNvPr>
          <p:cNvSpPr txBox="1"/>
          <p:nvPr/>
        </p:nvSpPr>
        <p:spPr>
          <a:xfrm>
            <a:off x="161086" y="1388148"/>
            <a:ext cx="4911617" cy="267765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800" b="0" i="0" dirty="0">
                <a:solidFill>
                  <a:srgbClr val="C9893E"/>
                </a:solidFill>
                <a:effectLst/>
                <a:latin typeface="Gabriola" panose="04040605051002020D02" pitchFamily="82" charset="0"/>
              </a:rPr>
              <a:t>Фиалка </a:t>
            </a:r>
            <a:r>
              <a:rPr lang="ru-RU" sz="2800" b="0" i="0" dirty="0" err="1">
                <a:solidFill>
                  <a:srgbClr val="C9893E"/>
                </a:solidFill>
                <a:effectLst/>
                <a:latin typeface="Gabriola" panose="04040605051002020D02" pitchFamily="82" charset="0"/>
              </a:rPr>
              <a:t>Копаоницкая</a:t>
            </a:r>
            <a:r>
              <a:rPr lang="ru-RU" sz="2800" b="0" i="0" dirty="0">
                <a:solidFill>
                  <a:srgbClr val="C9893E"/>
                </a:solidFill>
                <a:effectLst/>
                <a:latin typeface="Gabriola" panose="04040605051002020D02" pitchFamily="82" charset="0"/>
              </a:rPr>
              <a:t> является эндемиком Сербии, была открыта и описана как новый вид </a:t>
            </a:r>
            <a:r>
              <a:rPr lang="ru-RU" sz="2800" b="0" i="0" dirty="0" smtClean="0">
                <a:solidFill>
                  <a:srgbClr val="C9893E"/>
                </a:solidFill>
                <a:effectLst/>
                <a:latin typeface="Gabriola" panose="04040605051002020D02" pitchFamily="82" charset="0"/>
              </a:rPr>
              <a:t>только в </a:t>
            </a:r>
            <a:r>
              <a:rPr lang="ru-RU" sz="2800" b="0" i="0" dirty="0">
                <a:solidFill>
                  <a:srgbClr val="C9893E"/>
                </a:solidFill>
                <a:effectLst/>
                <a:latin typeface="Gabriola" panose="04040605051002020D02" pitchFamily="82" charset="0"/>
              </a:rPr>
              <a:t>1960-х </a:t>
            </a:r>
            <a:r>
              <a:rPr lang="ru-RU" sz="2800" b="0" i="0" dirty="0" smtClean="0">
                <a:solidFill>
                  <a:srgbClr val="C9893E"/>
                </a:solidFill>
                <a:effectLst/>
                <a:latin typeface="Gabriola" panose="04040605051002020D02" pitchFamily="82" charset="0"/>
              </a:rPr>
              <a:t>годах и </a:t>
            </a:r>
            <a:r>
              <a:rPr lang="ru-RU" sz="2800" dirty="0">
                <a:solidFill>
                  <a:srgbClr val="C9893E"/>
                </a:solidFill>
                <a:latin typeface="Gabriola" panose="04040605051002020D02" pitchFamily="82" charset="0"/>
              </a:rPr>
              <a:t>из-за </a:t>
            </a:r>
            <a:r>
              <a:rPr lang="ru-RU" sz="2800" dirty="0">
                <a:solidFill>
                  <a:srgbClr val="C9893E"/>
                </a:solidFill>
                <a:latin typeface="Gabriola" panose="04040605051002020D02" pitchFamily="82" charset="0"/>
              </a:rPr>
              <a:t>небольшого </a:t>
            </a:r>
            <a:r>
              <a:rPr lang="ru-RU" sz="2800" dirty="0">
                <a:solidFill>
                  <a:srgbClr val="C9893E"/>
                </a:solidFill>
                <a:latin typeface="Gabriola" panose="04040605051002020D02" pitchFamily="82" charset="0"/>
              </a:rPr>
              <a:t>и труднодоступного распространения </a:t>
            </a:r>
            <a:r>
              <a:rPr lang="ru-RU" sz="2800" dirty="0" smtClean="0">
                <a:solidFill>
                  <a:srgbClr val="C9893E"/>
                </a:solidFill>
                <a:latin typeface="Gabriola" panose="04040605051002020D02" pitchFamily="82" charset="0"/>
              </a:rPr>
              <a:t>изучена мало.</a:t>
            </a:r>
            <a:endParaRPr lang="ru-RU" sz="2800" dirty="0">
              <a:solidFill>
                <a:srgbClr val="C9893E"/>
              </a:solidFill>
              <a:latin typeface="Gabriola" panose="04040605051002020D02" pitchFamily="82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396800-E61F-15C3-B041-F07AD1D82D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89427" y="3887844"/>
            <a:ext cx="2151332" cy="540823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E98E5B8-8C95-2309-D1BC-B48C088214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997" y="1142180"/>
            <a:ext cx="472088" cy="47208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FFE8162-F381-ACBE-FD55-612DFEA8C3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944" y="6323620"/>
            <a:ext cx="472088" cy="47208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80D870B-A77E-34F6-79AE-70732BED20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01700" y="24189"/>
            <a:ext cx="1806481" cy="240864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5DA48D5-E613-7448-949E-A04E28609B23}"/>
              </a:ext>
            </a:extLst>
          </p:cNvPr>
          <p:cNvSpPr txBox="1"/>
          <p:nvPr/>
        </p:nvSpPr>
        <p:spPr>
          <a:xfrm>
            <a:off x="6752666" y="1961684"/>
            <a:ext cx="661255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 err="1"/>
              <a:t>Живанич</a:t>
            </a:r>
            <a:r>
              <a:rPr lang="ru-RU" sz="1000" dirty="0"/>
              <a:t> Бранка, 9 класс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6AE67BA-D7E0-139C-BC41-0EC417C009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0510" y="214994"/>
            <a:ext cx="2083164" cy="269377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AAB8E5-830E-4E19-3151-DC0EED148ED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1" y="4291675"/>
            <a:ext cx="1725214" cy="230028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AC9B2AB-82E8-17A0-7673-40D0DEDB9122}"/>
              </a:ext>
            </a:extLst>
          </p:cNvPr>
          <p:cNvSpPr txBox="1"/>
          <p:nvPr/>
        </p:nvSpPr>
        <p:spPr>
          <a:xfrm>
            <a:off x="780226" y="6425787"/>
            <a:ext cx="6731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 err="1"/>
              <a:t>Живоинович</a:t>
            </a:r>
            <a:r>
              <a:rPr lang="ru-RU" sz="1000" dirty="0"/>
              <a:t> Милена, 7 класс </a:t>
            </a:r>
          </a:p>
        </p:txBody>
      </p:sp>
    </p:spTree>
    <p:extLst>
      <p:ext uri="{BB962C8B-B14F-4D97-AF65-F5344CB8AC3E}">
        <p14:creationId xmlns:p14="http://schemas.microsoft.com/office/powerpoint/2010/main" val="35901902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r="-4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5FC9409C-0652-6BD7-4F90-E9DB72066987}"/>
              </a:ext>
            </a:extLst>
          </p:cNvPr>
          <p:cNvSpPr/>
          <p:nvPr/>
        </p:nvSpPr>
        <p:spPr>
          <a:xfrm>
            <a:off x="3310443" y="3914183"/>
            <a:ext cx="7367518" cy="2546855"/>
          </a:xfrm>
          <a:prstGeom prst="roundRect">
            <a:avLst/>
          </a:prstGeom>
          <a:solidFill>
            <a:schemeClr val="bg1">
              <a:lumMod val="95000"/>
              <a:alpha val="52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927236C5-0D9C-2B5D-5E3C-460E815E79FC}"/>
              </a:ext>
            </a:extLst>
          </p:cNvPr>
          <p:cNvSpPr/>
          <p:nvPr/>
        </p:nvSpPr>
        <p:spPr>
          <a:xfrm>
            <a:off x="1562017" y="2515712"/>
            <a:ext cx="7367518" cy="2546855"/>
          </a:xfrm>
          <a:prstGeom prst="roundRect">
            <a:avLst/>
          </a:prstGeom>
          <a:solidFill>
            <a:schemeClr val="bg1">
              <a:lumMod val="95000"/>
              <a:alpha val="52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F0FCCF5-9A52-830A-5302-CC90B515584F}"/>
              </a:ext>
            </a:extLst>
          </p:cNvPr>
          <p:cNvSpPr/>
          <p:nvPr/>
        </p:nvSpPr>
        <p:spPr>
          <a:xfrm>
            <a:off x="3310443" y="1097066"/>
            <a:ext cx="7367518" cy="2546855"/>
          </a:xfrm>
          <a:prstGeom prst="roundRect">
            <a:avLst/>
          </a:prstGeom>
          <a:solidFill>
            <a:schemeClr val="bg1">
              <a:lumMod val="95000"/>
              <a:alpha val="52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блачко с текстом: овальное 4">
            <a:extLst>
              <a:ext uri="{FF2B5EF4-FFF2-40B4-BE49-F238E27FC236}">
                <a16:creationId xmlns:a16="http://schemas.microsoft.com/office/drawing/2014/main" id="{F09CC0E2-4A82-1148-46F5-8F0A599C12F1}"/>
              </a:ext>
            </a:extLst>
          </p:cNvPr>
          <p:cNvSpPr/>
          <p:nvPr/>
        </p:nvSpPr>
        <p:spPr>
          <a:xfrm>
            <a:off x="2152504" y="153304"/>
            <a:ext cx="4875351" cy="1389684"/>
          </a:xfrm>
          <a:prstGeom prst="wedgeEllipseCallout">
            <a:avLst>
              <a:gd name="adj1" fmla="val -44829"/>
              <a:gd name="adj2" fmla="val 61100"/>
            </a:avLst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chemeClr val="tx1"/>
                </a:solidFill>
                <a:latin typeface="Gabriola" panose="04040605051002020D02" pitchFamily="82" charset="0"/>
              </a:rPr>
              <a:t>А теперь давай проверим, хорошо ли ты всё запомнила. Разгадай </a:t>
            </a:r>
            <a:r>
              <a:rPr lang="ru-RU" sz="2600" b="1" dirty="0" smtClean="0">
                <a:solidFill>
                  <a:schemeClr val="tx1"/>
                </a:solidFill>
                <a:latin typeface="Gabriola" panose="04040605051002020D02" pitchFamily="82" charset="0"/>
              </a:rPr>
              <a:t>загадки:</a:t>
            </a:r>
            <a:endParaRPr lang="ru-RU" sz="2600" b="1" dirty="0">
              <a:solidFill>
                <a:schemeClr val="tx1"/>
              </a:solidFill>
              <a:latin typeface="Gabriola" panose="04040605051002020D02" pitchFamily="82" charset="0"/>
            </a:endParaRPr>
          </a:p>
        </p:txBody>
      </p:sp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B9DFB209-84B3-8396-7961-D5409E3CD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1943" y="-1342949"/>
            <a:ext cx="4875352" cy="332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4BDCE59-D52E-379B-C30E-FE85903D05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6669" y="1280258"/>
            <a:ext cx="2555577" cy="194479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C685683-B0E5-D301-7054-B4C014F8FAC5}"/>
              </a:ext>
            </a:extLst>
          </p:cNvPr>
          <p:cNvSpPr txBox="1"/>
          <p:nvPr/>
        </p:nvSpPr>
        <p:spPr>
          <a:xfrm>
            <a:off x="3782309" y="1781961"/>
            <a:ext cx="6022428" cy="1200329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ru-RU" b="1" i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В камнях укрылась, как в своем доме,</a:t>
            </a: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/>
            </a:r>
            <a:b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</a:br>
            <a:r>
              <a:rPr lang="ru-RU" b="1" i="0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Зелёный </a:t>
            </a:r>
            <a:r>
              <a:rPr lang="ru-RU" b="1" i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наряд в </a:t>
            </a:r>
            <a:r>
              <a:rPr lang="ru-RU" b="1" i="0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её </a:t>
            </a:r>
            <a:r>
              <a:rPr lang="ru-RU" b="1" i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хрупкой короне.</a:t>
            </a: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/>
            </a:r>
            <a:b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</a:br>
            <a:r>
              <a:rPr lang="ru-RU" b="1" i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Воды лишь немного — и вновь </a:t>
            </a:r>
            <a:r>
              <a:rPr lang="ru-RU" b="1" i="0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расцветёт</a:t>
            </a:r>
            <a:r>
              <a:rPr lang="ru-RU" b="1" i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,</a:t>
            </a: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/>
            </a:r>
            <a:b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</a:br>
            <a:r>
              <a:rPr lang="ru-RU" b="1" i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Цветок, что упрямо к жизни </a:t>
            </a:r>
            <a:r>
              <a:rPr lang="ru-RU" b="1" i="0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идёт</a:t>
            </a:r>
            <a:r>
              <a:rPr lang="ru-RU" b="1" i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4863318-3D65-D6A3-61DA-4A7FB8E407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44846" y="1448749"/>
            <a:ext cx="4666230" cy="642365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C5B978-5ACF-21CA-7128-A9B60001C9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3554" y="-55720"/>
            <a:ext cx="6265868" cy="835588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414D14-7E8B-67FC-163F-F0C04309871C}"/>
              </a:ext>
            </a:extLst>
          </p:cNvPr>
          <p:cNvSpPr txBox="1"/>
          <p:nvPr/>
        </p:nvSpPr>
        <p:spPr>
          <a:xfrm>
            <a:off x="116755" y="73531"/>
            <a:ext cx="100531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Автор рисунка: </a:t>
            </a:r>
            <a:r>
              <a:rPr lang="ru-RU" sz="1200" dirty="0" err="1"/>
              <a:t>Вукайлович</a:t>
            </a:r>
            <a:r>
              <a:rPr lang="ru-RU" sz="1200" dirty="0"/>
              <a:t> Мария, 7 класс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BE53DD-1975-1533-1931-E0FE3EA2E871}"/>
              </a:ext>
            </a:extLst>
          </p:cNvPr>
          <p:cNvSpPr txBox="1"/>
          <p:nvPr/>
        </p:nvSpPr>
        <p:spPr>
          <a:xfrm>
            <a:off x="2121890" y="3221263"/>
            <a:ext cx="6086539" cy="1200329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ru-RU" b="1" i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Скромна и красива, средь горных высот,</a:t>
            </a: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/>
            </a:r>
            <a:b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</a:br>
            <a:r>
              <a:rPr lang="ru-RU" b="1" i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Лишь там, где тишина, цветок этот </a:t>
            </a:r>
            <a:r>
              <a:rPr lang="ru-RU" b="1" i="0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живёт</a:t>
            </a:r>
            <a:r>
              <a:rPr lang="ru-RU" b="1" i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.</a:t>
            </a: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/>
            </a:r>
            <a:b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</a:br>
            <a:r>
              <a:rPr lang="ru-RU" b="1" i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Жёлтым пламенем скалы горят,</a:t>
            </a: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/>
            </a:r>
            <a:b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</a:br>
            <a:r>
              <a:rPr lang="ru-RU" b="1" i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Но найти </a:t>
            </a:r>
            <a:r>
              <a:rPr lang="ru-RU" b="1" i="0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её </a:t>
            </a:r>
            <a:r>
              <a:rPr lang="ru-RU" b="1" i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— словно ценный клад.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F5D9F3-307D-B1D8-3BDC-F3B74795560E}"/>
              </a:ext>
            </a:extLst>
          </p:cNvPr>
          <p:cNvSpPr txBox="1"/>
          <p:nvPr/>
        </p:nvSpPr>
        <p:spPr>
          <a:xfrm>
            <a:off x="3785357" y="4660565"/>
            <a:ext cx="6170196" cy="1200329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 rtl="0"/>
            <a:r>
              <a:rPr lang="ru-RU" b="1" i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Стоит гигант, величав и суров,</a:t>
            </a:r>
            <a:br>
              <a:rPr lang="ru-RU" b="1" i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</a:br>
            <a:r>
              <a:rPr lang="ru-RU" b="1" i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Под звёздами тянет он ветви до снов.</a:t>
            </a:r>
            <a:br>
              <a:rPr lang="ru-RU" b="1" i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</a:br>
            <a:r>
              <a:rPr lang="ru-RU" b="1" i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Крепка его шуба, в ней хвоя живёт,</a:t>
            </a:r>
            <a:br>
              <a:rPr lang="ru-RU" b="1" i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</a:br>
            <a:r>
              <a:rPr lang="ru-RU" b="1" i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А имя с горы далёкой несёт.</a:t>
            </a:r>
          </a:p>
        </p:txBody>
      </p:sp>
      <p:sp>
        <p:nvSpPr>
          <p:cNvPr id="8" name="Облачко с текстом: овальное 7">
            <a:extLst>
              <a:ext uri="{FF2B5EF4-FFF2-40B4-BE49-F238E27FC236}">
                <a16:creationId xmlns:a16="http://schemas.microsoft.com/office/drawing/2014/main" id="{F2AC70BF-0787-14B4-4503-E15E7DA4124D}"/>
              </a:ext>
            </a:extLst>
          </p:cNvPr>
          <p:cNvSpPr/>
          <p:nvPr/>
        </p:nvSpPr>
        <p:spPr>
          <a:xfrm>
            <a:off x="7304071" y="5646696"/>
            <a:ext cx="2555576" cy="1092396"/>
          </a:xfrm>
          <a:prstGeom prst="wedgeEllipseCallout">
            <a:avLst>
              <a:gd name="adj1" fmla="val 57983"/>
              <a:gd name="adj2" fmla="val -42816"/>
            </a:avLst>
          </a:prstGeom>
          <a:solidFill>
            <a:schemeClr val="bg1"/>
          </a:solidFill>
          <a:ln w="38100">
            <a:solidFill>
              <a:srgbClr val="FF0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Gabriola" panose="04040605051002020D02" pitchFamily="82" charset="0"/>
              </a:rPr>
              <a:t>Это будет легко!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BF74A49-4E43-D08E-137E-F5230340DB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9058" y="1280258"/>
            <a:ext cx="1386000" cy="19158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C868FDF-2C54-BA42-DDD9-2A01801191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9945" y="587949"/>
            <a:ext cx="1483368" cy="120764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DBEF0FF-BA3F-421F-2941-62E6A788C949}"/>
              </a:ext>
            </a:extLst>
          </p:cNvPr>
          <p:cNvSpPr txBox="1"/>
          <p:nvPr/>
        </p:nvSpPr>
        <p:spPr>
          <a:xfrm>
            <a:off x="14173532" y="3047931"/>
            <a:ext cx="856167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/>
              <a:t>Васильева Мария, 8 класс</a:t>
            </a:r>
          </a:p>
        </p:txBody>
      </p:sp>
    </p:spTree>
    <p:extLst>
      <p:ext uri="{BB962C8B-B14F-4D97-AF65-F5344CB8AC3E}">
        <p14:creationId xmlns:p14="http://schemas.microsoft.com/office/powerpoint/2010/main" val="24901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r="-4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8E9ED10-CF83-1194-6021-DC27D69471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067" y="2383071"/>
            <a:ext cx="2555577" cy="536715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5" name="Облачко с текстом: овальное 4">
            <a:extLst>
              <a:ext uri="{FF2B5EF4-FFF2-40B4-BE49-F238E27FC236}">
                <a16:creationId xmlns:a16="http://schemas.microsoft.com/office/drawing/2014/main" id="{F09CC0E2-4A82-1148-46F5-8F0A599C12F1}"/>
              </a:ext>
            </a:extLst>
          </p:cNvPr>
          <p:cNvSpPr/>
          <p:nvPr/>
        </p:nvSpPr>
        <p:spPr>
          <a:xfrm>
            <a:off x="2059369" y="3581728"/>
            <a:ext cx="4139253" cy="2961311"/>
          </a:xfrm>
          <a:prstGeom prst="wedgeEllipseCallout">
            <a:avLst>
              <a:gd name="adj1" fmla="val -49907"/>
              <a:gd name="adj2" fmla="val -67345"/>
            </a:avLst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chemeClr val="tx1"/>
                </a:solidFill>
                <a:latin typeface="Gabriola" panose="04040605051002020D02" pitchFamily="82" charset="0"/>
              </a:rPr>
              <a:t>Молодец! За отличные результаты ты получаешь сертификат на «5» по биологии и памятную открытку с природой Сербии.</a:t>
            </a:r>
          </a:p>
        </p:txBody>
      </p:sp>
      <p:sp>
        <p:nvSpPr>
          <p:cNvPr id="8" name="Облачко с текстом: овальное 7">
            <a:extLst>
              <a:ext uri="{FF2B5EF4-FFF2-40B4-BE49-F238E27FC236}">
                <a16:creationId xmlns:a16="http://schemas.microsoft.com/office/drawing/2014/main" id="{F2AC70BF-0787-14B4-4503-E15E7DA4124D}"/>
              </a:ext>
            </a:extLst>
          </p:cNvPr>
          <p:cNvSpPr/>
          <p:nvPr/>
        </p:nvSpPr>
        <p:spPr>
          <a:xfrm>
            <a:off x="2059369" y="672628"/>
            <a:ext cx="4684134" cy="2027755"/>
          </a:xfrm>
          <a:prstGeom prst="wedgeEllipseCallout">
            <a:avLst>
              <a:gd name="adj1" fmla="val 47514"/>
              <a:gd name="adj2" fmla="val 59269"/>
            </a:avLst>
          </a:prstGeom>
          <a:solidFill>
            <a:schemeClr val="bg1"/>
          </a:solidFill>
          <a:ln w="38100">
            <a:solidFill>
              <a:srgbClr val="FF0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chemeClr val="tx1"/>
                </a:solidFill>
                <a:latin typeface="Gabriola" panose="04040605051002020D02" pitchFamily="82" charset="0"/>
              </a:rPr>
              <a:t>Я </a:t>
            </a:r>
            <a:r>
              <a:rPr lang="ru-RU" sz="2600" b="1" dirty="0" smtClean="0">
                <a:solidFill>
                  <a:schemeClr val="tx1"/>
                </a:solidFill>
                <a:latin typeface="Gabriola" panose="04040605051002020D02" pitchFamily="82" charset="0"/>
              </a:rPr>
              <a:t>знаю! </a:t>
            </a:r>
            <a:r>
              <a:rPr lang="ru-RU" sz="2600" b="1" dirty="0">
                <a:solidFill>
                  <a:schemeClr val="tx1"/>
                </a:solidFill>
                <a:latin typeface="Gabriola" panose="04040605051002020D02" pitchFamily="82" charset="0"/>
              </a:rPr>
              <a:t>Правильные ответы: </a:t>
            </a:r>
            <a:r>
              <a:rPr lang="ru-RU" sz="2600" b="1" dirty="0" err="1">
                <a:solidFill>
                  <a:schemeClr val="tx1"/>
                </a:solidFill>
                <a:latin typeface="Gabriola" panose="04040605051002020D02" pitchFamily="82" charset="0"/>
              </a:rPr>
              <a:t>рамонда</a:t>
            </a:r>
            <a:r>
              <a:rPr lang="ru-RU" sz="2600" b="1" dirty="0">
                <a:solidFill>
                  <a:schemeClr val="tx1"/>
                </a:solidFill>
                <a:latin typeface="Gabriola" panose="04040605051002020D02" pitchFamily="82" charset="0"/>
              </a:rPr>
              <a:t> Наталии, фиалка </a:t>
            </a:r>
            <a:r>
              <a:rPr lang="ru-RU" sz="2600" b="1" dirty="0" err="1">
                <a:solidFill>
                  <a:schemeClr val="tx1"/>
                </a:solidFill>
                <a:latin typeface="Gabriola" panose="04040605051002020D02" pitchFamily="82" charset="0"/>
              </a:rPr>
              <a:t>Копаоницкая</a:t>
            </a:r>
            <a:r>
              <a:rPr lang="ru-RU" sz="2600" b="1" dirty="0">
                <a:solidFill>
                  <a:schemeClr val="tx1"/>
                </a:solidFill>
                <a:latin typeface="Gabriola" panose="04040605051002020D02" pitchFamily="82" charset="0"/>
              </a:rPr>
              <a:t> и кедр атласский!</a:t>
            </a:r>
          </a:p>
        </p:txBody>
      </p:sp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B9DFB209-84B3-8396-7961-D5409E3CD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6644" y="-1286196"/>
            <a:ext cx="4875352" cy="332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4BDCE59-D52E-379B-C30E-FE85903D05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8375" y="1528403"/>
            <a:ext cx="2555577" cy="1944790"/>
          </a:xfrm>
          <a:prstGeom prst="rect">
            <a:avLst/>
          </a:prstGeom>
        </p:spPr>
      </p:pic>
      <p:sp>
        <p:nvSpPr>
          <p:cNvPr id="9" name="Облачко с текстом: овальное 8">
            <a:extLst>
              <a:ext uri="{FF2B5EF4-FFF2-40B4-BE49-F238E27FC236}">
                <a16:creationId xmlns:a16="http://schemas.microsoft.com/office/drawing/2014/main" id="{96529238-8F96-6162-8599-AE6F53F4874F}"/>
              </a:ext>
            </a:extLst>
          </p:cNvPr>
          <p:cNvSpPr/>
          <p:nvPr/>
        </p:nvSpPr>
        <p:spPr>
          <a:xfrm>
            <a:off x="7843520" y="4129437"/>
            <a:ext cx="4348480" cy="2413602"/>
          </a:xfrm>
          <a:prstGeom prst="wedgeEllipseCallout">
            <a:avLst>
              <a:gd name="adj1" fmla="val -52770"/>
              <a:gd name="adj2" fmla="val -43476"/>
            </a:avLst>
          </a:prstGeom>
          <a:solidFill>
            <a:schemeClr val="bg1"/>
          </a:solidFill>
          <a:ln w="38100">
            <a:solidFill>
              <a:srgbClr val="FF0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50" b="1" dirty="0">
                <a:solidFill>
                  <a:schemeClr val="tx1"/>
                </a:solidFill>
                <a:latin typeface="Gabriola" panose="04040605051002020D02" pitchFamily="82" charset="0"/>
              </a:rPr>
              <a:t>Спасибо за интересный рассказ. Теперь я знаю, какие уникальные растения можно встретить в Сербии, и смогу поделиться своими знаниями с друзьями!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6C0BFAC-A6AF-36E2-C37A-4EB90397D7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152" y="2500798"/>
            <a:ext cx="2810850" cy="5598263"/>
          </a:xfrm>
          <a:prstGeom prst="rect">
            <a:avLst/>
          </a:prstGeom>
          <a:effectLst/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E12196A-0463-A14B-97FF-DD4638B0081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028652" y="-351165"/>
            <a:ext cx="6423555" cy="856616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B57DE9-CD6B-5504-DAAE-E308C31D68A3}"/>
              </a:ext>
            </a:extLst>
          </p:cNvPr>
          <p:cNvSpPr txBox="1"/>
          <p:nvPr/>
        </p:nvSpPr>
        <p:spPr>
          <a:xfrm>
            <a:off x="202896" y="22232"/>
            <a:ext cx="80568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Автор рисунка: </a:t>
            </a:r>
            <a:r>
              <a:rPr lang="ru-RU" sz="1200" dirty="0" err="1"/>
              <a:t>Вукайлович</a:t>
            </a:r>
            <a:r>
              <a:rPr lang="ru-RU" sz="1200" dirty="0"/>
              <a:t> Мария, 7 класс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04DA1CF-47BE-9D16-1D47-B5B9040DC1F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46178">
            <a:off x="10190101" y="1320093"/>
            <a:ext cx="1370922" cy="18950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C868FDF-2C54-BA42-DDD9-2A018011910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876" y="672628"/>
            <a:ext cx="1483368" cy="120764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7791708-1BFD-197B-9FC1-D665119121DA}"/>
              </a:ext>
            </a:extLst>
          </p:cNvPr>
          <p:cNvSpPr txBox="1"/>
          <p:nvPr/>
        </p:nvSpPr>
        <p:spPr>
          <a:xfrm rot="20036899">
            <a:off x="10142688" y="1405292"/>
            <a:ext cx="856167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/>
              <a:t>Васильева Мария, 8 класс</a:t>
            </a:r>
          </a:p>
        </p:txBody>
      </p:sp>
    </p:spTree>
    <p:extLst>
      <p:ext uri="{BB962C8B-B14F-4D97-AF65-F5344CB8AC3E}">
        <p14:creationId xmlns:p14="http://schemas.microsoft.com/office/powerpoint/2010/main" val="26768726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1F4A5334-E0D4-C2D0-6DEC-F1EFCBD4950E}"/>
              </a:ext>
            </a:extLst>
          </p:cNvPr>
          <p:cNvSpPr/>
          <p:nvPr/>
        </p:nvSpPr>
        <p:spPr>
          <a:xfrm>
            <a:off x="1020690" y="668328"/>
            <a:ext cx="10038346" cy="6456498"/>
          </a:xfrm>
          <a:prstGeom prst="roundRect">
            <a:avLst/>
          </a:prstGeom>
          <a:solidFill>
            <a:schemeClr val="bg1">
              <a:lumMod val="95000"/>
              <a:alpha val="52000"/>
            </a:scheme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A6F35F-426A-AB57-D6DE-5D6C82838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Источники</a:t>
            </a:r>
            <a:endParaRPr lang="ru-RU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rial Black" panose="020B0A040201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64D3596-F311-01BD-BABB-3698A6E298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85" y="1386424"/>
            <a:ext cx="1400526" cy="13255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539AFB0-5C7B-9B24-AC51-EBDA29E7E6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556" y="1386424"/>
            <a:ext cx="1454962" cy="14888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836480-2052-9AA8-3419-284487C84B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9574" y="3228846"/>
            <a:ext cx="1398925" cy="13354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569C343-18E6-F6EE-61F2-BF4556E463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485" y="3180910"/>
            <a:ext cx="1424565" cy="13541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108CB7D-F07B-A6C1-530A-2A420F4391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03570" y="5004020"/>
            <a:ext cx="1470283" cy="14888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5944B07-255A-F38E-C743-69D47EC674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485" y="5004020"/>
            <a:ext cx="1400526" cy="1362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B20B29-1DFC-6142-C718-4391B865E64C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 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706728-56BE-C993-C381-9D410D12BB36}"/>
              </a:ext>
            </a:extLst>
          </p:cNvPr>
          <p:cNvSpPr txBox="1"/>
          <p:nvPr/>
        </p:nvSpPr>
        <p:spPr>
          <a:xfrm>
            <a:off x="91440" y="86489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dirty="0"/>
              <a:t>Автор рисунка: Селютин Никита, 7 класс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13F6D5-27A7-822B-BB02-4C9F4B804ED3}"/>
              </a:ext>
            </a:extLst>
          </p:cNvPr>
          <p:cNvSpPr txBox="1"/>
          <p:nvPr/>
        </p:nvSpPr>
        <p:spPr>
          <a:xfrm>
            <a:off x="1766242" y="1298690"/>
            <a:ext cx="850255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1. 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Кедр атласский — Википедия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hlinkClick r:id="rId9" tooltip="https://ru.m.wikipedia.org/wiki/Кедр_атласский"/>
              </a:rPr>
              <a:t>https://ru.m.wikipedia.org/wiki/%D0%9A%D0%B5%D0%B4%D1%80_%D0%B0%D1%82%D0%BB%D0%B0%D1%81%D1%81%D0%BA%D0%B8%D0%B9</a:t>
            </a:r>
            <a:r>
              <a:rPr lang="ru-RU" dirty="0"/>
              <a:t>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ru-RU" dirty="0"/>
              <a:t>2.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Kopaonička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ljubičica</a:t>
            </a:r>
            <a:r>
              <a:rPr lang="en-US" b="0" i="0" dirty="0">
                <a:solidFill>
                  <a:srgbClr val="000000"/>
                </a:solidFill>
                <a:effectLst/>
              </a:rPr>
              <a:t>: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Jedinstveno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blago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srpske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prirode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| Kompas</a:t>
            </a:r>
            <a:r>
              <a:rPr lang="en-US" dirty="0"/>
              <a:t/>
            </a:r>
            <a:br>
              <a:rPr lang="en-US" dirty="0"/>
            </a:br>
            <a:r>
              <a:rPr lang="en-US" b="0" i="0" u="none" strike="noStrike" dirty="0">
                <a:effectLst/>
                <a:hlinkClick r:id="rId10" tooltip="https://kompasinfo.rs/kopaonicka-ljubicica-jedinstveno-blago-srpske-prirode/?script=lat"/>
              </a:rPr>
              <a:t>https://kompasinfo.rs/kopaonicka-ljubicica-jedinstveno-blago-srpske-prirode/?script=lat</a:t>
            </a:r>
            <a:r>
              <a:rPr lang="ru-RU" b="0" i="0" u="none" strike="noStrike" dirty="0">
                <a:effectLst/>
              </a:rPr>
              <a:t>.</a:t>
            </a:r>
            <a:endParaRPr lang="ru-RU" dirty="0"/>
          </a:p>
          <a:p>
            <a:endParaRPr lang="ru-RU" b="0" i="0" dirty="0">
              <a:solidFill>
                <a:srgbClr val="000000"/>
              </a:solidFill>
              <a:effectLst/>
            </a:endParaRPr>
          </a:p>
          <a:p>
            <a:r>
              <a:rPr lang="ru-RU" b="0" i="0" dirty="0">
                <a:solidFill>
                  <a:srgbClr val="000000"/>
                </a:solidFill>
                <a:effectLst/>
              </a:rPr>
              <a:t>3. </a:t>
            </a:r>
            <a:r>
              <a:rPr lang="en-US" b="0" i="0" dirty="0" smtClean="0">
                <a:solidFill>
                  <a:srgbClr val="000000"/>
                </a:solidFill>
                <a:effectLst/>
              </a:rPr>
              <a:t>RTS::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Zanimljivosti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::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Natalijina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ramonda</a:t>
            </a:r>
            <a:r>
              <a:rPr lang="en-US" b="0" i="0" dirty="0">
                <a:solidFill>
                  <a:srgbClr val="000000"/>
                </a:solidFill>
                <a:effectLst/>
              </a:rPr>
              <a:t>,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cvet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feniks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koji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podseća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na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iskušenja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i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hrabrost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vojnika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u </a:t>
            </a:r>
            <a:r>
              <a:rPr lang="en-US" b="0" i="0" dirty="0" err="1">
                <a:solidFill>
                  <a:srgbClr val="000000"/>
                </a:solidFill>
                <a:effectLst/>
              </a:rPr>
              <a:t>Velikom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ratu</a:t>
            </a:r>
            <a:r>
              <a:rPr lang="en-US" dirty="0"/>
              <a:t/>
            </a:r>
            <a:br>
              <a:rPr lang="en-US" dirty="0"/>
            </a:br>
            <a:r>
              <a:rPr lang="en-US" b="0" i="0" u="sng" dirty="0">
                <a:solidFill>
                  <a:srgbClr val="0056B3"/>
                </a:solidFill>
                <a:effectLst/>
                <a:hlinkClick r:id="rId11" tooltip="https://www.rts.rs/lat/magazin/Zanimljivosti/5015994/natalijina-ramonda-cvet-feniks-koji-podseca-na-iskusenja-i-hrabrost-vojnika-u-velikom-ratu.html"/>
              </a:rPr>
              <a:t>https://www.rts.rs/lat/magazin/Zanimljivosti/5015994/natalijina-ramonda-cvet-feniks-koji-podseca-na-iskusenja-i-hrabrost-vojnika-u-velikom-ratu.html</a:t>
            </a:r>
            <a:r>
              <a:rPr lang="en-US" b="0" i="0" u="sng" dirty="0">
                <a:solidFill>
                  <a:srgbClr val="0056B3"/>
                </a:solidFill>
                <a:effectLst/>
              </a:rPr>
              <a:t>.</a:t>
            </a:r>
            <a:endParaRPr lang="ru-RU" b="0" i="0" u="sng" dirty="0">
              <a:solidFill>
                <a:srgbClr val="0056B3"/>
              </a:solidFill>
              <a:effectLst/>
            </a:endParaRPr>
          </a:p>
          <a:p>
            <a:endParaRPr lang="ru-RU" u="sng" dirty="0">
              <a:solidFill>
                <a:srgbClr val="0056B3"/>
              </a:solidFill>
            </a:endParaRPr>
          </a:p>
          <a:p>
            <a:r>
              <a:rPr lang="ru-RU" dirty="0"/>
              <a:t>4</a:t>
            </a:r>
            <a:r>
              <a:rPr lang="ru-RU" dirty="0" smtClean="0"/>
              <a:t>.</a:t>
            </a:r>
            <a:r>
              <a:rPr lang="ru-RU" b="1" dirty="0"/>
              <a:t> </a:t>
            </a:r>
            <a:r>
              <a:rPr lang="ru-RU" dirty="0">
                <a:solidFill>
                  <a:srgbClr val="000000"/>
                </a:solidFill>
              </a:rPr>
              <a:t>Натальина </a:t>
            </a:r>
            <a:r>
              <a:rPr lang="ru-RU" dirty="0" err="1">
                <a:solidFill>
                  <a:srgbClr val="000000"/>
                </a:solidFill>
              </a:rPr>
              <a:t>рамонда</a:t>
            </a:r>
            <a:r>
              <a:rPr lang="ru-RU" dirty="0">
                <a:solidFill>
                  <a:srgbClr val="000000"/>
                </a:solidFill>
              </a:rPr>
              <a:t> – сербский символ окончания Первой мировой войны</a:t>
            </a:r>
          </a:p>
          <a:p>
            <a:r>
              <a:rPr lang="en-US" dirty="0" smtClean="0"/>
              <a:t> </a:t>
            </a:r>
            <a:r>
              <a:rPr lang="en-US" dirty="0">
                <a:hlinkClick r:id="rId12" tooltip="https://ruserbia.com/culture/history/natalina-ramonda-serbskij-simvol-okonchanija-pervoj-mirovoj-vojny/"/>
              </a:rPr>
              <a:t>https://ruserbia.com/culture/history/natalina-ramonda-serbskij-simvol-okonchanija-pervoj-mirovoj-vojny/</a:t>
            </a:r>
            <a:r>
              <a:rPr lang="en-US" dirty="0"/>
              <a:t>.</a:t>
            </a:r>
          </a:p>
          <a:p>
            <a:endParaRPr lang="it-IT" dirty="0">
              <a:latin typeface="Roboto" panose="02000000000000000000" pitchFamily="2" charset="0"/>
            </a:endParaRPr>
          </a:p>
          <a:p>
            <a:r>
              <a:rPr lang="it-IT" dirty="0"/>
              <a:t>5</a:t>
            </a:r>
            <a:r>
              <a:rPr lang="ru-RU" dirty="0">
                <a:solidFill>
                  <a:srgbClr val="000000"/>
                </a:solidFill>
              </a:rPr>
              <a:t>. Личная </a:t>
            </a:r>
            <a:r>
              <a:rPr lang="ru-RU" dirty="0">
                <a:solidFill>
                  <a:srgbClr val="000000"/>
                </a:solidFill>
              </a:rPr>
              <a:t>коллекция фотографий учащегося 10 класса школы при Посольстве России в Сербии Ивана </a:t>
            </a:r>
            <a:r>
              <a:rPr lang="ru-RU" dirty="0" err="1">
                <a:solidFill>
                  <a:srgbClr val="000000"/>
                </a:solidFill>
              </a:rPr>
              <a:t>Тодоровича</a:t>
            </a:r>
            <a:r>
              <a:rPr lang="ru-RU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0832" y="2596571"/>
            <a:ext cx="1388522" cy="223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50" dirty="0" err="1"/>
              <a:t>Тодорович</a:t>
            </a:r>
            <a:r>
              <a:rPr lang="ru-RU" sz="850" dirty="0"/>
              <a:t> Иван, 10 класс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4485" y="4419680"/>
            <a:ext cx="1388522" cy="223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50" dirty="0" err="1"/>
              <a:t>Тодорович</a:t>
            </a:r>
            <a:r>
              <a:rPr lang="ru-RU" sz="850" dirty="0"/>
              <a:t> Иван, 10 класс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30832" y="6250654"/>
            <a:ext cx="1388522" cy="223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50" dirty="0" err="1"/>
              <a:t>Тодорович</a:t>
            </a:r>
            <a:r>
              <a:rPr lang="ru-RU" sz="850" dirty="0"/>
              <a:t> Иван, 10 класс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0359574" y="2759863"/>
            <a:ext cx="1388522" cy="223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50" dirty="0" err="1"/>
              <a:t>Тодорович</a:t>
            </a:r>
            <a:r>
              <a:rPr lang="ru-RU" sz="850" dirty="0"/>
              <a:t> Иван, 10 класс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0331556" y="6377459"/>
            <a:ext cx="1388522" cy="223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50" dirty="0" err="1"/>
              <a:t>Тодорович</a:t>
            </a:r>
            <a:r>
              <a:rPr lang="ru-RU" sz="850" dirty="0"/>
              <a:t> Иван, 10 класс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397996" y="4455944"/>
            <a:ext cx="1388522" cy="2231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50" dirty="0" err="1"/>
              <a:t>Тодорович</a:t>
            </a:r>
            <a:r>
              <a:rPr lang="ru-RU" sz="850" dirty="0"/>
              <a:t> Иван, 10 класс</a:t>
            </a:r>
          </a:p>
        </p:txBody>
      </p:sp>
    </p:spTree>
    <p:extLst>
      <p:ext uri="{BB962C8B-B14F-4D97-AF65-F5344CB8AC3E}">
        <p14:creationId xmlns:p14="http://schemas.microsoft.com/office/powerpoint/2010/main" val="45327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2316</TotalTime>
  <Words>898</Words>
  <Application>Microsoft Office PowerPoint</Application>
  <PresentationFormat>Широкоэкранный</PresentationFormat>
  <Paragraphs>109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Gabriola</vt:lpstr>
      <vt:lpstr>Roboto</vt:lpstr>
      <vt:lpstr>Times New Roman</vt:lpstr>
      <vt:lpstr>Тема Office</vt:lpstr>
      <vt:lpstr>«Необычные растения страны пребывания» возрастная категория 5 – 11 классы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 Сицкая</dc:creator>
  <cp:lastModifiedBy>ПОПОВА ЕЛЕНА</cp:lastModifiedBy>
  <cp:revision>29</cp:revision>
  <dcterms:created xsi:type="dcterms:W3CDTF">2024-11-11T12:57:09Z</dcterms:created>
  <dcterms:modified xsi:type="dcterms:W3CDTF">2024-11-18T18:12:56Z</dcterms:modified>
</cp:coreProperties>
</file>