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0" r:id="rId2"/>
    <p:sldId id="288" r:id="rId3"/>
    <p:sldId id="277" r:id="rId4"/>
    <p:sldId id="294" r:id="rId5"/>
    <p:sldId id="289" r:id="rId6"/>
    <p:sldId id="290" r:id="rId7"/>
    <p:sldId id="291" r:id="rId8"/>
    <p:sldId id="295" r:id="rId9"/>
    <p:sldId id="296" r:id="rId10"/>
    <p:sldId id="297" r:id="rId11"/>
    <p:sldId id="298" r:id="rId12"/>
    <p:sldId id="268" r:id="rId13"/>
  </p:sldIdLst>
  <p:sldSz cx="9144000" cy="6858000" type="screen4x3"/>
  <p:notesSz cx="6858000" cy="9144000"/>
  <p:embeddedFontLst>
    <p:embeddedFont>
      <p:font typeface="Monotype Corsiva" panose="03010101010201010101" pitchFamily="66" charset="0"/>
      <p:italic r:id="rId1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490E"/>
    <a:srgbClr val="D2350A"/>
    <a:srgbClr val="EABB16"/>
    <a:srgbClr val="1B1E50"/>
    <a:srgbClr val="77603A"/>
    <a:srgbClr val="39471D"/>
    <a:srgbClr val="BF5B09"/>
    <a:srgbClr val="C05B08"/>
    <a:srgbClr val="E4931C"/>
    <a:srgbClr val="7ABC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>
      <p:cViewPr varScale="1">
        <p:scale>
          <a:sx n="113" d="100"/>
          <a:sy n="113" d="100"/>
        </p:scale>
        <p:origin x="130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A744C-FE01-496A-A041-ED93458D1002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ork-centre.ru/o-probke/?ysclid=m3mzn4gxwq473457514" TargetMode="External"/><Relationship Id="rId7" Type="http://schemas.openxmlformats.org/officeDocument/2006/relationships/hyperlink" Target="https://dzen.ru/a/ZL8oqUDitEH-uszP?ysclid=m3n038fsos598371618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if.by/timefree/uvlechenie/kallistemon_bengalskaya_svecha_" TargetMode="External"/><Relationship Id="rId5" Type="http://schemas.openxmlformats.org/officeDocument/2006/relationships/hyperlink" Target="https://mylisbon.ru/jacaranda.html" TargetMode="External"/><Relationship Id="rId4" Type="http://schemas.openxmlformats.org/officeDocument/2006/relationships/hyperlink" Target="https://vpervye1.livejournal.com/832747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/>
          <p:cNvSpPr txBox="1">
            <a:spLocks/>
          </p:cNvSpPr>
          <p:nvPr/>
        </p:nvSpPr>
        <p:spPr>
          <a:xfrm>
            <a:off x="4343400" y="3212976"/>
            <a:ext cx="4602296" cy="2592288"/>
          </a:xfrm>
          <a:prstGeom prst="roundRect">
            <a:avLst>
              <a:gd name="adj" fmla="val 1782"/>
            </a:avLst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  <a:buFont typeface="Arial" pitchFamily="34" charset="0"/>
              <a:buNone/>
            </a:pP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anose="03010101010201010101" pitchFamily="66" charset="0"/>
                <a:cs typeface="Times New Roman" pitchFamily="18" charset="0"/>
              </a:rPr>
              <a:t>Авторы проекта: </a:t>
            </a:r>
          </a:p>
          <a:p>
            <a:pPr algn="r">
              <a:spcBef>
                <a:spcPts val="0"/>
              </a:spcBef>
              <a:buFont typeface="Arial" pitchFamily="34" charset="0"/>
              <a:buNone/>
            </a:pP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anose="03010101010201010101" pitchFamily="66" charset="0"/>
                <a:cs typeface="Times New Roman" pitchFamily="18" charset="0"/>
              </a:rPr>
              <a:t>ученики 1-4 классов.</a:t>
            </a:r>
          </a:p>
          <a:p>
            <a:pPr algn="r">
              <a:spcBef>
                <a:spcPts val="0"/>
              </a:spcBef>
              <a:buFont typeface="Arial" pitchFamily="34" charset="0"/>
              <a:buNone/>
            </a:pP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anose="03010101010201010101" pitchFamily="66" charset="0"/>
                <a:cs typeface="Times New Roman" pitchFamily="18" charset="0"/>
              </a:rPr>
              <a:t>Руководители проекта:</a:t>
            </a:r>
          </a:p>
          <a:p>
            <a:pPr algn="r">
              <a:spcBef>
                <a:spcPts val="0"/>
              </a:spcBef>
              <a:buFont typeface="Arial" pitchFamily="34" charset="0"/>
              <a:buNone/>
            </a:pP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anose="03010101010201010101" pitchFamily="66" charset="0"/>
                <a:cs typeface="Times New Roman" pitchFamily="18" charset="0"/>
              </a:rPr>
              <a:t>Дергунова Елена Викторовна, </a:t>
            </a:r>
          </a:p>
          <a:p>
            <a:pPr algn="r">
              <a:spcBef>
                <a:spcPts val="0"/>
              </a:spcBef>
              <a:buFont typeface="Arial" pitchFamily="34" charset="0"/>
              <a:buNone/>
            </a:pP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anose="03010101010201010101" pitchFamily="66" charset="0"/>
                <a:cs typeface="Times New Roman" pitchFamily="18" charset="0"/>
              </a:rPr>
              <a:t>Макарова Елена Вячеславовна,</a:t>
            </a:r>
          </a:p>
          <a:p>
            <a:pPr algn="r">
              <a:spcBef>
                <a:spcPts val="0"/>
              </a:spcBef>
              <a:buFont typeface="Arial" pitchFamily="34" charset="0"/>
              <a:buNone/>
            </a:pP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anose="03010101010201010101" pitchFamily="66" charset="0"/>
                <a:cs typeface="Times New Roman" pitchFamily="18" charset="0"/>
              </a:rPr>
              <a:t>Петух Ольга Анатольевна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5400000" algn="t" rotWithShape="0">
                    <a:schemeClr val="bg1"/>
                  </a:outerShdw>
                </a:effectLst>
                <a:latin typeface="Monotype Corsiva" panose="03010101010201010101" pitchFamily="66" charset="0"/>
                <a:cs typeface="Times New Roman" pitchFamily="18" charset="0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759F23-8808-6754-6015-2BBFC09B60F8}"/>
              </a:ext>
            </a:extLst>
          </p:cNvPr>
          <p:cNvSpPr txBox="1"/>
          <p:nvPr/>
        </p:nvSpPr>
        <p:spPr>
          <a:xfrm>
            <a:off x="1691680" y="5944578"/>
            <a:ext cx="5403304" cy="783193"/>
          </a:xfrm>
          <a:prstGeom prst="flowChartAlternateProcess">
            <a:avLst/>
          </a:prstGeom>
          <a:solidFill>
            <a:srgbClr val="7ABC32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Monotype Corsiva" panose="03010101010201010101" pitchFamily="66" charset="0"/>
              </a:rPr>
              <a:t>Общеобразовательная школа при Посольстве России в Португалии, г. Лиссабон, 2024 г.</a:t>
            </a:r>
          </a:p>
        </p:txBody>
      </p:sp>
      <p:sp>
        <p:nvSpPr>
          <p:cNvPr id="3" name="Фигура, имеющая форму буквы L 2">
            <a:extLst>
              <a:ext uri="{FF2B5EF4-FFF2-40B4-BE49-F238E27FC236}">
                <a16:creationId xmlns:a16="http://schemas.microsoft.com/office/drawing/2014/main" id="{277812B7-2BF1-966F-46AC-ECD658BCD956}"/>
              </a:ext>
            </a:extLst>
          </p:cNvPr>
          <p:cNvSpPr/>
          <p:nvPr/>
        </p:nvSpPr>
        <p:spPr>
          <a:xfrm>
            <a:off x="0" y="6336175"/>
            <a:ext cx="1064871" cy="521825"/>
          </a:xfrm>
          <a:prstGeom prst="corner">
            <a:avLst>
              <a:gd name="adj1" fmla="val 21838"/>
              <a:gd name="adj2" fmla="val 19620"/>
            </a:avLst>
          </a:prstGeom>
          <a:solidFill>
            <a:srgbClr val="62A428"/>
          </a:solidFill>
          <a:ln>
            <a:noFill/>
          </a:ln>
          <a:effectLst/>
          <a:scene3d>
            <a:camera prst="obliqueBottom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A1BB4D89-27C3-273C-2590-70E18735FCE6}"/>
              </a:ext>
            </a:extLst>
          </p:cNvPr>
          <p:cNvSpPr txBox="1">
            <a:spLocks/>
          </p:cNvSpPr>
          <p:nvPr/>
        </p:nvSpPr>
        <p:spPr>
          <a:xfrm>
            <a:off x="434160" y="1626599"/>
            <a:ext cx="8658172" cy="10325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normalizeH="0" baseline="0" noProof="0" dirty="0">
                <a:ln w="11430"/>
                <a:gradFill>
                  <a:gsLst>
                    <a:gs pos="37000">
                      <a:srgbClr val="DF3C0F"/>
                    </a:gs>
                    <a:gs pos="51000">
                      <a:srgbClr val="FFC000"/>
                    </a:gs>
                    <a:gs pos="65000">
                      <a:srgbClr val="DF3C0F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j-ea"/>
                <a:cs typeface="+mj-cs"/>
              </a:rPr>
              <a:t>Необычные растения  Португалии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="1" dirty="0">
              <a:ln w="11430"/>
              <a:gradFill>
                <a:gsLst>
                  <a:gs pos="37000">
                    <a:srgbClr val="DF3C0F"/>
                  </a:gs>
                  <a:gs pos="51000">
                    <a:srgbClr val="FFC000"/>
                  </a:gs>
                  <a:gs pos="65000">
                    <a:srgbClr val="DF3C0F"/>
                  </a:gs>
                </a:gsLst>
                <a:lin ang="5400000" scaled="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anose="03010101010201010101" pitchFamily="66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>
                <a:ln w="11430"/>
                <a:gradFill>
                  <a:gsLst>
                    <a:gs pos="37000">
                      <a:srgbClr val="DF3C0F"/>
                    </a:gs>
                    <a:gs pos="51000">
                      <a:srgbClr val="FFC000"/>
                    </a:gs>
                    <a:gs pos="65000">
                      <a:srgbClr val="DF3C0F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Путешествие 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>
                <a:ln w="11430"/>
                <a:gradFill>
                  <a:gsLst>
                    <a:gs pos="37000">
                      <a:srgbClr val="DF3C0F"/>
                    </a:gs>
                    <a:gs pos="51000">
                      <a:srgbClr val="FFC000"/>
                    </a:gs>
                    <a:gs pos="65000">
                      <a:srgbClr val="DF3C0F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по трём «зелёным этажам»</a:t>
            </a:r>
            <a:endParaRPr kumimoji="0" lang="ru-RU" sz="4000" b="1" i="0" u="none" strike="noStrike" kern="1200" normalizeH="0" baseline="0" noProof="0" dirty="0">
              <a:ln w="11430"/>
              <a:gradFill>
                <a:gsLst>
                  <a:gs pos="37000">
                    <a:srgbClr val="DF3C0F"/>
                  </a:gs>
                  <a:gs pos="51000">
                    <a:srgbClr val="FFC000"/>
                  </a:gs>
                  <a:gs pos="65000">
                    <a:srgbClr val="DF3C0F"/>
                  </a:gs>
                </a:gsLst>
                <a:lin ang="5400000" scaled="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Monotype Corsiva" panose="03010101010201010101" pitchFamily="66" charset="0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302D2D-1C63-A29A-B66F-26822483E29D}"/>
              </a:ext>
            </a:extLst>
          </p:cNvPr>
          <p:cNvSpPr txBox="1"/>
          <p:nvPr/>
        </p:nvSpPr>
        <p:spPr>
          <a:xfrm>
            <a:off x="575556" y="392469"/>
            <a:ext cx="7992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Monotype Corsiva" panose="03010101010201010101" pitchFamily="66" charset="0"/>
              </a:rPr>
              <a:t>Конкурс сетевых проектов общеобразовательных школ при загранучреждениях МИД России «Обучаясь – творим» в номинации «Изображаем </a:t>
            </a:r>
            <a:r>
              <a:rPr lang="ru-RU" sz="2000" b="1">
                <a:latin typeface="Monotype Corsiva" panose="03010101010201010101" pitchFamily="66" charset="0"/>
              </a:rPr>
              <a:t>жизнь»</a:t>
            </a:r>
            <a:endParaRPr lang="ru-RU" sz="2000" b="1" dirty="0"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413C47C-DAF6-692A-A210-E2D060F9E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7704" y="116632"/>
            <a:ext cx="3456384" cy="30963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39471D"/>
                </a:solidFill>
                <a:latin typeface="Monotype Corsiva" panose="03010101010201010101" pitchFamily="66" charset="0"/>
              </a:rPr>
              <a:t>Земля – трёхэтажный дом,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39471D"/>
                </a:solidFill>
                <a:latin typeface="Monotype Corsiva" panose="03010101010201010101" pitchFamily="66" charset="0"/>
              </a:rPr>
              <a:t>Три яруса светятся в нём!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39471D"/>
                </a:solidFill>
                <a:latin typeface="Monotype Corsiva" panose="03010101010201010101" pitchFamily="66" charset="0"/>
              </a:rPr>
              <a:t>Плетут красоты кружева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39471D"/>
                </a:solidFill>
                <a:latin typeface="Monotype Corsiva" panose="03010101010201010101" pitchFamily="66" charset="0"/>
              </a:rPr>
              <a:t>Деревья, кусты и трава…</a:t>
            </a:r>
          </a:p>
          <a:p>
            <a:pPr marL="0" indent="0">
              <a:buNone/>
            </a:pPr>
            <a:endParaRPr lang="ru-RU" sz="800" b="1" dirty="0">
              <a:solidFill>
                <a:srgbClr val="39471D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ru-RU" sz="2000" b="1" dirty="0">
                <a:solidFill>
                  <a:srgbClr val="39471D"/>
                </a:solidFill>
                <a:latin typeface="Monotype Corsiva" panose="03010101010201010101" pitchFamily="66" charset="0"/>
              </a:rPr>
              <a:t>Расскажем мы вам, не тая, 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39471D"/>
                </a:solidFill>
                <a:latin typeface="Monotype Corsiva" panose="03010101010201010101" pitchFamily="66" charset="0"/>
              </a:rPr>
              <a:t>О том, как чудесна Земля 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39471D"/>
                </a:solidFill>
                <a:latin typeface="Monotype Corsiva" panose="03010101010201010101" pitchFamily="66" charset="0"/>
              </a:rPr>
              <a:t>В зелёном наряде своём!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39471D"/>
                </a:solidFill>
                <a:latin typeface="Monotype Corsiva" panose="03010101010201010101" pitchFamily="66" charset="0"/>
              </a:rPr>
              <a:t>Природа – наш общий ДОМ!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8C33D4-134D-A56C-B803-4DD267EB5E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40125"/>
            <a:ext cx="3879284" cy="55446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1825E68-B70E-715E-63F5-9A2B63A473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2" r="5513" b="5103"/>
          <a:stretch/>
        </p:blipFill>
        <p:spPr>
          <a:xfrm>
            <a:off x="323528" y="3267878"/>
            <a:ext cx="4536504" cy="32992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Фигура, имеющая форму буквы L 1">
            <a:extLst>
              <a:ext uri="{FF2B5EF4-FFF2-40B4-BE49-F238E27FC236}">
                <a16:creationId xmlns:a16="http://schemas.microsoft.com/office/drawing/2014/main" id="{EB125D0E-4EE1-3197-96E1-E817688AC0FF}"/>
              </a:ext>
            </a:extLst>
          </p:cNvPr>
          <p:cNvSpPr/>
          <p:nvPr/>
        </p:nvSpPr>
        <p:spPr>
          <a:xfrm>
            <a:off x="0" y="6304127"/>
            <a:ext cx="1064871" cy="521825"/>
          </a:xfrm>
          <a:prstGeom prst="corner">
            <a:avLst>
              <a:gd name="adj1" fmla="val 21838"/>
              <a:gd name="adj2" fmla="val 19620"/>
            </a:avLst>
          </a:prstGeom>
          <a:solidFill>
            <a:srgbClr val="62A428"/>
          </a:solidFill>
          <a:ln>
            <a:noFill/>
          </a:ln>
          <a:effectLst/>
          <a:scene3d>
            <a:camera prst="obliqueBottom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333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4850" y="72350"/>
            <a:ext cx="8229600" cy="726931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C05B08"/>
                </a:solidFill>
                <a:latin typeface="Monotype Corsiva" panose="03010101010201010101" pitchFamily="66" charset="0"/>
              </a:rPr>
              <a:t>Пробковый дуб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40205" y="774898"/>
            <a:ext cx="5791200" cy="1409413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2000" b="1" i="1" dirty="0">
                <a:solidFill>
                  <a:srgbClr val="39471D"/>
                </a:solidFill>
                <a:latin typeface="Monotype Corsiva" panose="03010101010201010101" pitchFamily="66" charset="0"/>
              </a:rPr>
              <a:t>Пробковый дуб гордится корой!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000" b="1" i="1" dirty="0">
                <a:solidFill>
                  <a:srgbClr val="39471D"/>
                </a:solidFill>
                <a:latin typeface="Monotype Corsiva" panose="03010101010201010101" pitchFamily="66" charset="0"/>
              </a:rPr>
              <a:t>Для всех португальцев он будто родной!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000" b="1" i="1" dirty="0">
                <a:solidFill>
                  <a:srgbClr val="39471D"/>
                </a:solidFill>
                <a:latin typeface="Monotype Corsiva" panose="03010101010201010101" pitchFamily="66" charset="0"/>
              </a:rPr>
              <a:t>В огне не горит и не тонет в воде…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000" b="1" i="1" dirty="0">
                <a:solidFill>
                  <a:srgbClr val="39471D"/>
                </a:solidFill>
                <a:latin typeface="Monotype Corsiva" panose="03010101010201010101" pitchFamily="66" charset="0"/>
              </a:rPr>
              <a:t>Плантаций таких не найдёшь ты нигде!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6406" y="2285992"/>
            <a:ext cx="2883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65204" y="2103291"/>
            <a:ext cx="5101278" cy="1850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9580" algn="just">
              <a:lnSpc>
                <a:spcPct val="115000"/>
              </a:lnSpc>
            </a:pPr>
            <a:r>
              <a:rPr lang="ru-RU" sz="2000" b="1" dirty="0">
                <a:latin typeface="Monotype Corsiva" panose="03010101010201010101" pitchFamily="66" charset="0"/>
              </a:rPr>
              <a:t>Пробковый дуб – дерево-символ Португалии. Примерно треть пробковых лесов нашей планеты растёт именно здесь.</a:t>
            </a:r>
          </a:p>
          <a:p>
            <a:pPr indent="449580" algn="just">
              <a:lnSpc>
                <a:spcPct val="115000"/>
              </a:lnSpc>
            </a:pPr>
            <a:r>
              <a:rPr lang="ru-RU" sz="2000" b="1" dirty="0">
                <a:latin typeface="Monotype Corsiva" panose="03010101010201010101" pitchFamily="66" charset="0"/>
              </a:rPr>
              <a:t>Пробка — один из самых лёгких твёрдых материалов, исключительно экологичный!</a:t>
            </a:r>
          </a:p>
        </p:txBody>
      </p:sp>
      <p:sp>
        <p:nvSpPr>
          <p:cNvPr id="6" name="Фигура, имеющая форму буквы L 5">
            <a:extLst>
              <a:ext uri="{FF2B5EF4-FFF2-40B4-BE49-F238E27FC236}">
                <a16:creationId xmlns:a16="http://schemas.microsoft.com/office/drawing/2014/main" id="{E1AB092A-5240-F825-D7AE-0C93A33B5B47}"/>
              </a:ext>
            </a:extLst>
          </p:cNvPr>
          <p:cNvSpPr/>
          <p:nvPr/>
        </p:nvSpPr>
        <p:spPr>
          <a:xfrm>
            <a:off x="0" y="6351105"/>
            <a:ext cx="1064871" cy="506895"/>
          </a:xfrm>
          <a:prstGeom prst="corner">
            <a:avLst>
              <a:gd name="adj1" fmla="val 23638"/>
              <a:gd name="adj2" fmla="val 19620"/>
            </a:avLst>
          </a:prstGeom>
          <a:solidFill>
            <a:srgbClr val="62A428"/>
          </a:solidFill>
          <a:ln>
            <a:noFill/>
          </a:ln>
          <a:effectLst/>
          <a:scene3d>
            <a:camera prst="obliqueBottom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officeArt object">
            <a:extLst>
              <a:ext uri="{FF2B5EF4-FFF2-40B4-BE49-F238E27FC236}">
                <a16:creationId xmlns:a16="http://schemas.microsoft.com/office/drawing/2014/main" id="{C0126936-2170-1597-EC0F-12941BB65BD2}"/>
              </a:ext>
            </a:extLst>
          </p:cNvPr>
          <p:cNvPicPr/>
          <p:nvPr/>
        </p:nvPicPr>
        <p:blipFill>
          <a:blip r:embed="rId2"/>
          <a:srcRect l="33186" t="-1808" r="17128" b="1808"/>
          <a:stretch/>
        </p:blipFill>
        <p:spPr>
          <a:xfrm>
            <a:off x="5482251" y="814969"/>
            <a:ext cx="3396545" cy="461477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6" name="Picture 2" descr="C:\Users\VAIO\Downloads\PHOTO-2022-11-10-18-19-1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11034" r="6210" b="25520"/>
          <a:stretch>
            <a:fillRect/>
          </a:stretch>
        </p:blipFill>
        <p:spPr bwMode="auto">
          <a:xfrm>
            <a:off x="7081706" y="4385406"/>
            <a:ext cx="1766712" cy="2120054"/>
          </a:xfrm>
          <a:prstGeom prst="rect">
            <a:avLst/>
          </a:prstGeom>
          <a:noFill/>
          <a:ln w="38100">
            <a:solidFill>
              <a:srgbClr val="39471D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D850CA-0161-8893-1357-02E4663B43AB}"/>
              </a:ext>
            </a:extLst>
          </p:cNvPr>
          <p:cNvSpPr txBox="1"/>
          <p:nvPr/>
        </p:nvSpPr>
        <p:spPr>
          <a:xfrm>
            <a:off x="1363827" y="4019984"/>
            <a:ext cx="3675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         </a:t>
            </a:r>
            <a:r>
              <a:rPr lang="ru-RU" sz="2800" b="1" dirty="0">
                <a:solidFill>
                  <a:srgbClr val="BF5B09"/>
                </a:solidFill>
                <a:latin typeface="Monotype Corsiva" panose="03010101010201010101" pitchFamily="66" charset="0"/>
              </a:rPr>
              <a:t>Интересные факты</a:t>
            </a:r>
            <a:endParaRPr lang="ru-RU" sz="2400" b="1" dirty="0">
              <a:solidFill>
                <a:srgbClr val="BF5B09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8" name="Рисунок 7" descr="Picture background">
            <a:extLst>
              <a:ext uri="{FF2B5EF4-FFF2-40B4-BE49-F238E27FC236}">
                <a16:creationId xmlns:a16="http://schemas.microsoft.com/office/drawing/2014/main" id="{CF60EEF6-D25E-ACC0-DC08-42642A6F3A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064871" y="4101188"/>
            <a:ext cx="669335" cy="66590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D00508-C41B-1E10-BF49-18B6D6F182A9}"/>
              </a:ext>
            </a:extLst>
          </p:cNvPr>
          <p:cNvSpPr txBox="1"/>
          <p:nvPr/>
        </p:nvSpPr>
        <p:spPr>
          <a:xfrm>
            <a:off x="1734206" y="4624408"/>
            <a:ext cx="3292137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07000"/>
              </a:lnSpc>
              <a:buSzPts val="2000"/>
              <a:buBlip>
                <a:blip r:embed="rId5"/>
              </a:buBlip>
            </a:pPr>
            <a:r>
              <a:rPr lang="ru-RU" sz="2000" b="1" dirty="0">
                <a:latin typeface="Monotype Corsiva" panose="03010101010201010101" pitchFamily="66" charset="0"/>
              </a:rPr>
              <a:t>С 2011 года пробковому дубу присвоен статус Национального символа Португалии наряду </a:t>
            </a:r>
          </a:p>
          <a:p>
            <a:pPr>
              <a:lnSpc>
                <a:spcPct val="107000"/>
              </a:lnSpc>
              <a:buSzPts val="2000"/>
            </a:pPr>
            <a:r>
              <a:rPr lang="ru-RU" sz="2000" b="1" dirty="0">
                <a:latin typeface="Monotype Corsiva" panose="03010101010201010101" pitchFamily="66" charset="0"/>
              </a:rPr>
              <a:t>       с флагом и гербом.</a:t>
            </a:r>
          </a:p>
        </p:txBody>
      </p:sp>
      <p:pic>
        <p:nvPicPr>
          <p:cNvPr id="10" name="Рисунок 9" descr="Picture background">
            <a:extLst>
              <a:ext uri="{FF2B5EF4-FFF2-40B4-BE49-F238E27FC236}">
                <a16:creationId xmlns:a16="http://schemas.microsoft.com/office/drawing/2014/main" id="{39C65698-91F1-485A-9900-513ADDCB8AA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5613050"/>
            <a:ext cx="1224136" cy="897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Picture background">
            <a:extLst>
              <a:ext uri="{FF2B5EF4-FFF2-40B4-BE49-F238E27FC236}">
                <a16:creationId xmlns:a16="http://schemas.microsoft.com/office/drawing/2014/main" id="{F85D35AA-26DA-54FE-38BD-3CEE97A3394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61" y="5192618"/>
            <a:ext cx="1405817" cy="937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29F58AE-42CD-6B29-3DF8-60114B524653}"/>
              </a:ext>
            </a:extLst>
          </p:cNvPr>
          <p:cNvSpPr txBox="1"/>
          <p:nvPr/>
        </p:nvSpPr>
        <p:spPr>
          <a:xfrm>
            <a:off x="323528" y="4725144"/>
            <a:ext cx="3456384" cy="1738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buSzPts val="2000"/>
              <a:buBlip>
                <a:blip r:embed="rId2"/>
              </a:buBlip>
            </a:pPr>
            <a:r>
              <a:rPr lang="ru-RU" sz="2000" b="1" dirty="0">
                <a:latin typeface="Monotype Corsiva" panose="03010101010201010101" pitchFamily="66" charset="0"/>
              </a:rPr>
              <a:t>Продолжительность жизни дерева – 150 лет. Первый раз пробку срезают у дерева, когда ему исполняется 25 лет – совсем малыш!</a:t>
            </a:r>
          </a:p>
        </p:txBody>
      </p:sp>
      <p:pic>
        <p:nvPicPr>
          <p:cNvPr id="8" name="Объект 5">
            <a:extLst>
              <a:ext uri="{FF2B5EF4-FFF2-40B4-BE49-F238E27FC236}">
                <a16:creationId xmlns:a16="http://schemas.microsoft.com/office/drawing/2014/main" id="{09FC3050-0BA7-1389-280C-8A8A220CEDD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62"/>
          <a:stretch/>
        </p:blipFill>
        <p:spPr>
          <a:xfrm>
            <a:off x="5146945" y="2640909"/>
            <a:ext cx="3225613" cy="23075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Рисунок 8" descr="Безымянный.png">
            <a:extLst>
              <a:ext uri="{FF2B5EF4-FFF2-40B4-BE49-F238E27FC236}">
                <a16:creationId xmlns:a16="http://schemas.microsoft.com/office/drawing/2014/main" id="{51C5397F-9DF4-0734-AA2F-0381C055B36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62282" y="333361"/>
            <a:ext cx="2626538" cy="239757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Объект 14">
            <a:extLst>
              <a:ext uri="{FF2B5EF4-FFF2-40B4-BE49-F238E27FC236}">
                <a16:creationId xmlns:a16="http://schemas.microsoft.com/office/drawing/2014/main" id="{157499A6-EDBE-4EB2-9521-A350A155944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7" t="8727" r="1782" b="5688"/>
          <a:stretch/>
        </p:blipFill>
        <p:spPr>
          <a:xfrm rot="10800000">
            <a:off x="559306" y="2438272"/>
            <a:ext cx="2752023" cy="19814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8BC65DA-9D79-DFB3-EAE3-BFE319E915ED}"/>
              </a:ext>
            </a:extLst>
          </p:cNvPr>
          <p:cNvSpPr txBox="1"/>
          <p:nvPr/>
        </p:nvSpPr>
        <p:spPr>
          <a:xfrm>
            <a:off x="4499992" y="243330"/>
            <a:ext cx="4320480" cy="2397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07000"/>
              </a:lnSpc>
              <a:buSzPts val="2000"/>
              <a:buBlip>
                <a:blip r:embed="rId2"/>
              </a:buBlip>
            </a:pPr>
            <a:r>
              <a:rPr lang="ru-RU" sz="2000" b="1" dirty="0">
                <a:latin typeface="Monotype Corsiva" panose="03010101010201010101" pitchFamily="66" charset="0"/>
              </a:rPr>
              <a:t>Из коры пробкового дуба изготавливают множество изделий, таких как пробки в бутылки, визитки, одежду, обувь, скатерти, мебель, декоративные элементы и даже обивка сидений в вагонах метро в Лиссабоне делается из пробки!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22F38C-524E-D56F-2392-2EBB4075226B}"/>
              </a:ext>
            </a:extLst>
          </p:cNvPr>
          <p:cNvSpPr txBox="1"/>
          <p:nvPr/>
        </p:nvSpPr>
        <p:spPr>
          <a:xfrm>
            <a:off x="3779912" y="5038488"/>
            <a:ext cx="5112568" cy="1409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SzPts val="2000"/>
              <a:buBlip>
                <a:blip r:embed="rId2"/>
              </a:buBlip>
            </a:pPr>
            <a:r>
              <a:rPr lang="ru-RU" sz="2000" b="1" dirty="0">
                <a:latin typeface="Monotype Corsiva" panose="03010101010201010101" pitchFamily="66" charset="0"/>
              </a:rPr>
              <a:t>За всю свою жизнь дуб даёт от 8 до 16 урожаев пробки. Местные жители снимают кору только раз в 9 лет, а для пробок – только через 43 года после посадки дерева.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EE6E1D-44F4-A1EC-980D-34DF85E6C662}"/>
              </a:ext>
            </a:extLst>
          </p:cNvPr>
          <p:cNvSpPr txBox="1"/>
          <p:nvPr/>
        </p:nvSpPr>
        <p:spPr>
          <a:xfrm>
            <a:off x="7004406" y="4575677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  <a:latin typeface="Monotype Corsiva" panose="03010101010201010101" pitchFamily="66" charset="0"/>
              </a:rPr>
              <a:t>Вика З., 3 </a:t>
            </a:r>
            <a:r>
              <a:rPr lang="ru-RU" b="1" dirty="0" err="1">
                <a:solidFill>
                  <a:srgbClr val="FFFF00"/>
                </a:solidFill>
                <a:latin typeface="Monotype Corsiva" panose="03010101010201010101" pitchFamily="66" charset="0"/>
              </a:rPr>
              <a:t>кл</a:t>
            </a:r>
            <a:r>
              <a:rPr lang="ru-RU" b="1" dirty="0">
                <a:solidFill>
                  <a:srgbClr val="FFFF00"/>
                </a:solidFill>
                <a:latin typeface="Monotype Corsiva" panose="03010101010201010101" pitchFamily="66" charset="0"/>
              </a:rPr>
              <a:t>.</a:t>
            </a:r>
            <a:endParaRPr lang="en-US" b="1" dirty="0">
              <a:solidFill>
                <a:srgbClr val="FFFF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Фигура, имеющая форму буквы L 4">
            <a:extLst>
              <a:ext uri="{FF2B5EF4-FFF2-40B4-BE49-F238E27FC236}">
                <a16:creationId xmlns:a16="http://schemas.microsoft.com/office/drawing/2014/main" id="{EE9C55C3-9064-F45E-AB53-657123F6B441}"/>
              </a:ext>
            </a:extLst>
          </p:cNvPr>
          <p:cNvSpPr/>
          <p:nvPr/>
        </p:nvSpPr>
        <p:spPr>
          <a:xfrm>
            <a:off x="0" y="6336175"/>
            <a:ext cx="1064871" cy="521825"/>
          </a:xfrm>
          <a:prstGeom prst="corner">
            <a:avLst>
              <a:gd name="adj1" fmla="val 21838"/>
              <a:gd name="adj2" fmla="val 19620"/>
            </a:avLst>
          </a:prstGeom>
          <a:solidFill>
            <a:srgbClr val="62A428"/>
          </a:solidFill>
          <a:ln>
            <a:noFill/>
          </a:ln>
          <a:effectLst/>
          <a:scene3d>
            <a:camera prst="obliqueBottom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945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55C87617-8938-0A49-F79E-74554F9FA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7572" y="-85403"/>
            <a:ext cx="8229600" cy="1143000"/>
          </a:xfrm>
        </p:spPr>
        <p:txBody>
          <a:bodyPr/>
          <a:lstStyle/>
          <a:p>
            <a:r>
              <a:rPr lang="ru-RU" b="1" dirty="0">
                <a:solidFill>
                  <a:srgbClr val="C05B08"/>
                </a:solidFill>
                <a:latin typeface="Monotype Corsiva" panose="03010101010201010101" pitchFamily="66" charset="0"/>
              </a:rPr>
              <a:t>Эритрина</a:t>
            </a:r>
            <a:endParaRPr lang="ru-RU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F95CE4-7117-356B-BB2F-D62A1C2A4F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26309" y="2924944"/>
            <a:ext cx="7908572" cy="485740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b="1" kern="100" dirty="0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Красота этого дерева так впечатлила предков жителей </a:t>
            </a:r>
            <a:r>
              <a:rPr lang="ru-RU" sz="2000" b="1" kern="100" dirty="0" err="1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Луизитании</a:t>
            </a:r>
            <a:r>
              <a:rPr lang="ru-RU" sz="2000" b="1" kern="100" dirty="0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(старинное название Португалии), что они сохранили древнюю легенду              об эритрине.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8" name="Рисунок 7" descr="Общий вид растения">
            <a:extLst>
              <a:ext uri="{FF2B5EF4-FFF2-40B4-BE49-F238E27FC236}">
                <a16:creationId xmlns:a16="http://schemas.microsoft.com/office/drawing/2014/main" id="{4F6661E4-570B-AC2B-B4A0-C0C90206E7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4638"/>
            <a:ext cx="3058102" cy="229026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5C7562D-2614-FC4A-9B5B-1024D404F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240" y="708822"/>
            <a:ext cx="2076772" cy="20767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EDCCF7-E868-BDB5-2B9E-0A4C4A712AC3}"/>
              </a:ext>
            </a:extLst>
          </p:cNvPr>
          <p:cNvSpPr txBox="1"/>
          <p:nvPr/>
        </p:nvSpPr>
        <p:spPr>
          <a:xfrm>
            <a:off x="3419872" y="951012"/>
            <a:ext cx="3214320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b="1" kern="100" dirty="0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Португальцы называют это дерево «петушиный гребень» – ярко-алые цветы напоминают горделивую головку задиристой птицы.</a:t>
            </a:r>
          </a:p>
        </p:txBody>
      </p:sp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A943E44E-405A-25D0-8F9C-5B0D070747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251520" y="2996952"/>
            <a:ext cx="669335" cy="66590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2C9298-F318-7B5E-57A0-A47089F76C63}"/>
              </a:ext>
            </a:extLst>
          </p:cNvPr>
          <p:cNvSpPr txBox="1"/>
          <p:nvPr/>
        </p:nvSpPr>
        <p:spPr>
          <a:xfrm>
            <a:off x="251520" y="4005765"/>
            <a:ext cx="8511353" cy="2726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b="1" kern="100" dirty="0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«Однажды на одно из мирных племён напали многочисленные враги, и старейшина племени обратился к духам леса с просьбой о помощи. Чтобы защитить свой народ, вождь решил принести в жертву самое дорогое – священное дерево, которое символизировало связь племени с природой. Дерево было срублено и сложено для костра, но когда  огонь охватил ветви, на них распустились ярко-красные цветы, и это было знаком, что духи услышали просьбу людей. Захватчики, увидев этот чудесный знак, были настолько поражены, что отступили и больше не осмеливались нападать на мирных жителей».</a:t>
            </a:r>
            <a:endParaRPr lang="ru-RU" sz="2000" b="1" kern="100" dirty="0">
              <a:effectLst/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Фигура, имеющая форму буквы L 8">
            <a:extLst>
              <a:ext uri="{FF2B5EF4-FFF2-40B4-BE49-F238E27FC236}">
                <a16:creationId xmlns:a16="http://schemas.microsoft.com/office/drawing/2014/main" id="{F00C20FA-2B7D-2096-DCA1-52B2E5DA5077}"/>
              </a:ext>
            </a:extLst>
          </p:cNvPr>
          <p:cNvSpPr/>
          <p:nvPr/>
        </p:nvSpPr>
        <p:spPr>
          <a:xfrm>
            <a:off x="0" y="6336175"/>
            <a:ext cx="1064871" cy="521825"/>
          </a:xfrm>
          <a:prstGeom prst="corner">
            <a:avLst>
              <a:gd name="adj1" fmla="val 21838"/>
              <a:gd name="adj2" fmla="val 19620"/>
            </a:avLst>
          </a:prstGeom>
          <a:solidFill>
            <a:srgbClr val="62A428"/>
          </a:solidFill>
          <a:ln>
            <a:noFill/>
          </a:ln>
          <a:effectLst/>
          <a:scene3d>
            <a:camera prst="obliqueBottom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231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73926F-9978-1D2C-0495-B0603EA76C49}"/>
              </a:ext>
            </a:extLst>
          </p:cNvPr>
          <p:cNvSpPr txBox="1"/>
          <p:nvPr/>
        </p:nvSpPr>
        <p:spPr>
          <a:xfrm>
            <a:off x="1547663" y="921386"/>
            <a:ext cx="3948793" cy="1409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ru-RU" sz="2000" b="1" dirty="0">
                <a:effectLst/>
                <a:latin typeface="Monotype Corsiva" panose="03010101010201010101" pitchFamily="66" charset="0"/>
                <a:ea typeface="Calibri" panose="020F0502020204030204" pitchFamily="34" charset="0"/>
              </a:rPr>
              <a:t>Эритрина имеет не только декоративное значение, но и используется в народной медицине как болеутоляющее средство.</a:t>
            </a:r>
            <a:endParaRPr lang="ru-RU" sz="2000" b="1" kern="100" dirty="0">
              <a:effectLst/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566FFC-C1DA-2D3A-88E6-8E0F8F48C0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4" t="8564"/>
          <a:stretch/>
        </p:blipFill>
        <p:spPr>
          <a:xfrm>
            <a:off x="5724128" y="308507"/>
            <a:ext cx="3162484" cy="448680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BC5B9D-69A0-C243-CE53-69C0AF40D0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1" t="7913" r="5000" b="20772"/>
          <a:stretch/>
        </p:blipFill>
        <p:spPr>
          <a:xfrm>
            <a:off x="395536" y="3438213"/>
            <a:ext cx="4625778" cy="30811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7DF3F10-9C00-0266-2BFE-7B91CFDA8E2C}"/>
              </a:ext>
            </a:extLst>
          </p:cNvPr>
          <p:cNvSpPr txBox="1"/>
          <p:nvPr/>
        </p:nvSpPr>
        <p:spPr>
          <a:xfrm>
            <a:off x="5796136" y="4407618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Вика К., 3 </a:t>
            </a:r>
            <a:r>
              <a:rPr lang="ru-RU" b="1" dirty="0" err="1">
                <a:solidFill>
                  <a:srgbClr val="FF0000"/>
                </a:solidFill>
                <a:latin typeface="Monotype Corsiva" panose="03010101010201010101" pitchFamily="66" charset="0"/>
              </a:rPr>
              <a:t>кл</a:t>
            </a:r>
            <a:r>
              <a:rPr lang="ru-RU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.</a:t>
            </a:r>
            <a:endParaRPr lang="en-US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8DDADA-04E2-0393-FC22-00666A074413}"/>
              </a:ext>
            </a:extLst>
          </p:cNvPr>
          <p:cNvSpPr txBox="1"/>
          <p:nvPr/>
        </p:nvSpPr>
        <p:spPr>
          <a:xfrm>
            <a:off x="2561644" y="279675"/>
            <a:ext cx="3162484" cy="55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kern="100" dirty="0">
                <a:solidFill>
                  <a:srgbClr val="BF5B09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Интересные факты</a:t>
            </a:r>
            <a:endParaRPr lang="ru-RU" sz="2800" kern="100" dirty="0">
              <a:solidFill>
                <a:srgbClr val="BF5B09"/>
              </a:solidFill>
              <a:effectLst/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BDA159-05AB-3B7E-8369-2F0CABF11C73}"/>
              </a:ext>
            </a:extLst>
          </p:cNvPr>
          <p:cNvSpPr txBox="1"/>
          <p:nvPr/>
        </p:nvSpPr>
        <p:spPr>
          <a:xfrm>
            <a:off x="300232" y="2322144"/>
            <a:ext cx="5279879" cy="1080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ru-RU" sz="2000" b="1" kern="100" dirty="0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Это дерево улучшает качество почвы и помогает другим растениям расти, потому что может накапливать полезные бактерии в своих корнях.</a:t>
            </a:r>
          </a:p>
        </p:txBody>
      </p:sp>
      <p:pic>
        <p:nvPicPr>
          <p:cNvPr id="8" name="Рисунок 7" descr="Picture background">
            <a:extLst>
              <a:ext uri="{FF2B5EF4-FFF2-40B4-BE49-F238E27FC236}">
                <a16:creationId xmlns:a16="http://schemas.microsoft.com/office/drawing/2014/main" id="{CD6ED6AE-96AB-91AE-711F-B1E63B8418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2039090" y="279675"/>
            <a:ext cx="669335" cy="66590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EA3B961-51C7-5E01-61C2-E4E2EF5BE2D9}"/>
              </a:ext>
            </a:extLst>
          </p:cNvPr>
          <p:cNvSpPr txBox="1"/>
          <p:nvPr/>
        </p:nvSpPr>
        <p:spPr>
          <a:xfrm>
            <a:off x="5220072" y="5003060"/>
            <a:ext cx="3636404" cy="1409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kern="100" dirty="0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 некоторых культурах эритрина символизирует силу и стойкость из-за своего выносливого характера и яркого, смелого цветения.</a:t>
            </a:r>
          </a:p>
        </p:txBody>
      </p:sp>
      <p:sp>
        <p:nvSpPr>
          <p:cNvPr id="10" name="Фигура, имеющая форму буквы L 9">
            <a:extLst>
              <a:ext uri="{FF2B5EF4-FFF2-40B4-BE49-F238E27FC236}">
                <a16:creationId xmlns:a16="http://schemas.microsoft.com/office/drawing/2014/main" id="{E1F7628A-D8D9-C096-6B1B-8122E8777F92}"/>
              </a:ext>
            </a:extLst>
          </p:cNvPr>
          <p:cNvSpPr/>
          <p:nvPr/>
        </p:nvSpPr>
        <p:spPr>
          <a:xfrm>
            <a:off x="0" y="6336175"/>
            <a:ext cx="1064871" cy="521825"/>
          </a:xfrm>
          <a:prstGeom prst="corner">
            <a:avLst>
              <a:gd name="adj1" fmla="val 21838"/>
              <a:gd name="adj2" fmla="val 19620"/>
            </a:avLst>
          </a:prstGeom>
          <a:solidFill>
            <a:srgbClr val="62A428"/>
          </a:solidFill>
          <a:ln>
            <a:noFill/>
          </a:ln>
          <a:effectLst/>
          <a:scene3d>
            <a:camera prst="obliqueBottom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130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A63DCD-A35E-C5F9-5BE0-449275BC3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84584" y="0"/>
            <a:ext cx="8229600" cy="1143000"/>
          </a:xfrm>
        </p:spPr>
        <p:txBody>
          <a:bodyPr/>
          <a:lstStyle/>
          <a:p>
            <a:r>
              <a:rPr lang="ru-RU" b="1" dirty="0" err="1">
                <a:solidFill>
                  <a:srgbClr val="C05B08"/>
                </a:solidFill>
                <a:latin typeface="Monotype Corsiva" panose="03010101010201010101" pitchFamily="66" charset="0"/>
              </a:rPr>
              <a:t>Жакаранда</a:t>
            </a:r>
            <a:endParaRPr lang="ru-RU" dirty="0">
              <a:latin typeface="Monotype Corsiva" panose="03010101010201010101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556F03-D6C6-4979-33DC-C5E2E333E182}"/>
              </a:ext>
            </a:extLst>
          </p:cNvPr>
          <p:cNvSpPr txBox="1"/>
          <p:nvPr/>
        </p:nvSpPr>
        <p:spPr>
          <a:xfrm>
            <a:off x="2771800" y="4877341"/>
            <a:ext cx="6142039" cy="1793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kern="100" dirty="0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Местные жители очень любят ценную древесину </a:t>
            </a:r>
            <a:r>
              <a:rPr lang="ru-RU" sz="2000" b="1" kern="100" dirty="0" err="1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жакаранды</a:t>
            </a:r>
            <a:r>
              <a:rPr lang="ru-RU" sz="2000" b="1" kern="100" dirty="0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- палисандр. Палисандровое дерево тяжёлое, прочное, хорошо полируется, используется при изготовлении дорогой мебели, музыкальных инструментов, цветного паркета.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E84E53B-23F7-8AEA-C432-B7782F6C0C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69" b="5077"/>
          <a:stretch/>
        </p:blipFill>
        <p:spPr>
          <a:xfrm>
            <a:off x="5536584" y="269777"/>
            <a:ext cx="3305926" cy="40953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391F5D7-5254-D5A5-88C2-A7FD22558E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69" y="3257678"/>
            <a:ext cx="2300360" cy="306714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Фигура, имеющая форму буквы L 2">
            <a:extLst>
              <a:ext uri="{FF2B5EF4-FFF2-40B4-BE49-F238E27FC236}">
                <a16:creationId xmlns:a16="http://schemas.microsoft.com/office/drawing/2014/main" id="{1D38B528-86EB-C92C-E6C0-AC79AF48F430}"/>
              </a:ext>
            </a:extLst>
          </p:cNvPr>
          <p:cNvSpPr/>
          <p:nvPr/>
        </p:nvSpPr>
        <p:spPr>
          <a:xfrm>
            <a:off x="0" y="6336175"/>
            <a:ext cx="1064871" cy="521825"/>
          </a:xfrm>
          <a:prstGeom prst="corner">
            <a:avLst>
              <a:gd name="adj1" fmla="val 21838"/>
              <a:gd name="adj2" fmla="val 19620"/>
            </a:avLst>
          </a:prstGeom>
          <a:solidFill>
            <a:srgbClr val="62A428"/>
          </a:solidFill>
          <a:ln>
            <a:noFill/>
          </a:ln>
          <a:effectLst/>
          <a:scene3d>
            <a:camera prst="obliqueBottom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79142F-D15F-0BDD-F16B-0E427A7B1A30}"/>
              </a:ext>
            </a:extLst>
          </p:cNvPr>
          <p:cNvSpPr txBox="1"/>
          <p:nvPr/>
        </p:nvSpPr>
        <p:spPr>
          <a:xfrm>
            <a:off x="2602529" y="3340965"/>
            <a:ext cx="2934055" cy="1409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kern="100" dirty="0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Название «</a:t>
            </a:r>
            <a:r>
              <a:rPr lang="ru-RU" sz="2000" b="1" kern="100" dirty="0" err="1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жакаранда</a:t>
            </a:r>
            <a:r>
              <a:rPr lang="ru-RU" sz="2000" b="1" kern="100" dirty="0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» с португальского переводится как «имеющая твёрдую древесину».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239ED1-6066-C824-FB73-98DF324E4F9D}"/>
              </a:ext>
            </a:extLst>
          </p:cNvPr>
          <p:cNvSpPr txBox="1"/>
          <p:nvPr/>
        </p:nvSpPr>
        <p:spPr>
          <a:xfrm>
            <a:off x="346128" y="1442183"/>
            <a:ext cx="5190456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kern="100" dirty="0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 Португалию </a:t>
            </a:r>
            <a:r>
              <a:rPr lang="ru-RU" sz="2000" b="1" kern="100" dirty="0" err="1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жакаранду</a:t>
            </a:r>
            <a:r>
              <a:rPr lang="ru-RU" sz="2000" b="1" kern="100" dirty="0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завезли еще в  </a:t>
            </a:r>
            <a:r>
              <a:rPr lang="en-US" sz="2000" b="1" kern="100" dirty="0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XVI</a:t>
            </a:r>
            <a:r>
              <a:rPr lang="ru-RU" sz="2000" b="1" kern="100" dirty="0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веке из Бразилии. Раскидистые ветви дерева украшены перистыми листьями, </a:t>
            </a:r>
            <a:r>
              <a:rPr lang="ru-RU" sz="2000" b="1" kern="100" dirty="0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а нежно-сиреневые цветочки так похожи на русские колокольчики в полях</a:t>
            </a:r>
            <a:r>
              <a:rPr lang="ru-RU" sz="2000" b="1" kern="100" dirty="0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что невольно вспоминаются наши родные просторы.</a:t>
            </a:r>
          </a:p>
        </p:txBody>
      </p:sp>
    </p:spTree>
    <p:extLst>
      <p:ext uri="{BB962C8B-B14F-4D97-AF65-F5344CB8AC3E}">
        <p14:creationId xmlns:p14="http://schemas.microsoft.com/office/powerpoint/2010/main" val="3393156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8EBA79-6494-4091-D9CE-3D8BC6B0A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335" y="376347"/>
            <a:ext cx="4737720" cy="521825"/>
          </a:xfrm>
        </p:spPr>
        <p:txBody>
          <a:bodyPr>
            <a:normAutofit/>
          </a:bodyPr>
          <a:lstStyle/>
          <a:p>
            <a:r>
              <a:rPr lang="ru-RU" sz="2800" b="1" kern="100" dirty="0">
                <a:solidFill>
                  <a:srgbClr val="BF5B09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Интересные факты</a:t>
            </a:r>
            <a:endParaRPr lang="ru-RU" sz="2800" b="1" dirty="0">
              <a:solidFill>
                <a:srgbClr val="BF5B09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1E5E27-9D77-DAFD-2C72-3D556B5D05A4}"/>
              </a:ext>
            </a:extLst>
          </p:cNvPr>
          <p:cNvSpPr txBox="1"/>
          <p:nvPr/>
        </p:nvSpPr>
        <p:spPr>
          <a:xfrm>
            <a:off x="1696264" y="890767"/>
            <a:ext cx="4219552" cy="1409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kern="100" dirty="0" err="1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Жакаранду</a:t>
            </a:r>
            <a:r>
              <a:rPr lang="ru-RU" sz="2000" b="1" kern="100" dirty="0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называют «студенческим» деревом. Считается, если метёлка </a:t>
            </a:r>
            <a:r>
              <a:rPr lang="ru-RU" sz="2000" b="1" kern="100" dirty="0" err="1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жакаранды</a:t>
            </a:r>
            <a:r>
              <a:rPr lang="ru-RU" sz="2000" b="1" kern="100" dirty="0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свалится студенту на голову, значит</a:t>
            </a:r>
            <a:r>
              <a:rPr lang="ru-RU" sz="2000" b="1" kern="100" dirty="0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RU" sz="2000" b="1" kern="100" dirty="0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он успешно сдаст все экзамены. 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6F96409-987B-BE15-2730-E82CE78404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" r="12989"/>
          <a:stretch/>
        </p:blipFill>
        <p:spPr>
          <a:xfrm>
            <a:off x="3126916" y="2300384"/>
            <a:ext cx="3630110" cy="25609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5B97C8C-3F45-4C39-5F78-6A68DB243C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908" y="256691"/>
            <a:ext cx="2878082" cy="26998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9D17DF5-CF55-D401-339C-656AEB3A8C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54" y="2636912"/>
            <a:ext cx="2588679" cy="365733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Фигура, имеющая форму буквы L 2">
            <a:extLst>
              <a:ext uri="{FF2B5EF4-FFF2-40B4-BE49-F238E27FC236}">
                <a16:creationId xmlns:a16="http://schemas.microsoft.com/office/drawing/2014/main" id="{9DA2415F-4A5C-A586-5CE2-7A4C3B57A15B}"/>
              </a:ext>
            </a:extLst>
          </p:cNvPr>
          <p:cNvSpPr/>
          <p:nvPr/>
        </p:nvSpPr>
        <p:spPr>
          <a:xfrm>
            <a:off x="0" y="6336175"/>
            <a:ext cx="1064871" cy="521825"/>
          </a:xfrm>
          <a:prstGeom prst="corner">
            <a:avLst>
              <a:gd name="adj1" fmla="val 21838"/>
              <a:gd name="adj2" fmla="val 19620"/>
            </a:avLst>
          </a:prstGeom>
          <a:solidFill>
            <a:srgbClr val="62A428"/>
          </a:solidFill>
          <a:ln>
            <a:noFill/>
          </a:ln>
          <a:effectLst/>
          <a:scene3d>
            <a:camera prst="obliqueBottom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Picture background">
            <a:extLst>
              <a:ext uri="{FF2B5EF4-FFF2-40B4-BE49-F238E27FC236}">
                <a16:creationId xmlns:a16="http://schemas.microsoft.com/office/drawing/2014/main" id="{FB3836C1-A602-1804-9146-23059761CB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2025509" y="245238"/>
            <a:ext cx="669335" cy="66590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83635ED-11FE-A427-F143-2C3DC9999EF9}"/>
              </a:ext>
            </a:extLst>
          </p:cNvPr>
          <p:cNvSpPr txBox="1"/>
          <p:nvPr/>
        </p:nvSpPr>
        <p:spPr>
          <a:xfrm>
            <a:off x="2876633" y="4905596"/>
            <a:ext cx="6267367" cy="2123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kern="100" dirty="0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Согласно сказке Волкова А.М. «Урфин Джюс и его деревянные солдаты», именно из такой древесины был сделан генерал Лан </a:t>
            </a:r>
            <a:r>
              <a:rPr lang="ru-RU" sz="2000" b="1" kern="100" dirty="0" err="1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Пирот</a:t>
            </a:r>
            <a:r>
              <a:rPr lang="ru-RU" sz="2000" b="1" kern="100" dirty="0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Для капралов Урфин заготовил красное дерево, а для генерала с большим трудом разыскал в лесу драгоценный палисандр.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A31041-B0C5-2AE3-4BAB-FB91836771CF}"/>
              </a:ext>
            </a:extLst>
          </p:cNvPr>
          <p:cNvSpPr txBox="1"/>
          <p:nvPr/>
        </p:nvSpPr>
        <p:spPr>
          <a:xfrm>
            <a:off x="7452320" y="2609156"/>
            <a:ext cx="1483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2">
                    <a:lumMod val="90000"/>
                  </a:schemeClr>
                </a:solidFill>
                <a:latin typeface="Monotype Corsiva" panose="03010101010201010101" pitchFamily="66" charset="0"/>
              </a:rPr>
              <a:t>Кира В.,1 </a:t>
            </a:r>
            <a:r>
              <a:rPr lang="ru-RU" b="1" dirty="0" err="1">
                <a:solidFill>
                  <a:schemeClr val="bg2">
                    <a:lumMod val="90000"/>
                  </a:schemeClr>
                </a:solidFill>
                <a:latin typeface="Monotype Corsiva" panose="03010101010201010101" pitchFamily="66" charset="0"/>
              </a:rPr>
              <a:t>кл</a:t>
            </a:r>
            <a:r>
              <a:rPr lang="ru-RU" b="1" dirty="0">
                <a:solidFill>
                  <a:schemeClr val="bg2">
                    <a:lumMod val="90000"/>
                  </a:schemeClr>
                </a:solidFill>
                <a:latin typeface="Monotype Corsiva" panose="03010101010201010101" pitchFamily="66" charset="0"/>
              </a:rPr>
              <a:t>.</a:t>
            </a:r>
            <a:endParaRPr lang="en-US" b="1" dirty="0">
              <a:solidFill>
                <a:schemeClr val="bg2">
                  <a:lumMod val="9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C52438-EFF5-6121-D7B1-1470E7BA604D}"/>
              </a:ext>
            </a:extLst>
          </p:cNvPr>
          <p:cNvSpPr txBox="1"/>
          <p:nvPr/>
        </p:nvSpPr>
        <p:spPr>
          <a:xfrm>
            <a:off x="5261735" y="4492012"/>
            <a:ext cx="1495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Алиса А., 3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кл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.</a:t>
            </a:r>
            <a:endParaRPr lang="en-US" b="1" dirty="0">
              <a:solidFill>
                <a:schemeClr val="accent4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13809E-49B5-44A1-D9ED-E4723058A28D}"/>
              </a:ext>
            </a:extLst>
          </p:cNvPr>
          <p:cNvSpPr txBox="1"/>
          <p:nvPr/>
        </p:nvSpPr>
        <p:spPr>
          <a:xfrm>
            <a:off x="1475656" y="5945877"/>
            <a:ext cx="1495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Вика К., 3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кл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.</a:t>
            </a:r>
            <a:endParaRPr lang="en-US" b="1" dirty="0">
              <a:solidFill>
                <a:schemeClr val="accent2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197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23E3EE-0DE8-F53B-8A80-89B26CC81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211144" cy="723485"/>
          </a:xfrm>
        </p:spPr>
        <p:txBody>
          <a:bodyPr>
            <a:noAutofit/>
          </a:bodyPr>
          <a:lstStyle/>
          <a:p>
            <a:r>
              <a:rPr lang="ru-RU" b="1" dirty="0" err="1">
                <a:solidFill>
                  <a:srgbClr val="C05B08"/>
                </a:solidFill>
                <a:latin typeface="Monotype Corsiva" panose="03010101010201010101" pitchFamily="66" charset="0"/>
              </a:rPr>
              <a:t>Каллистемон</a:t>
            </a:r>
            <a:endParaRPr lang="ru-RU" dirty="0">
              <a:latin typeface="Monotype Corsiva" panose="03010101010201010101" pitchFamily="66" charset="0"/>
            </a:endParaRPr>
          </a:p>
        </p:txBody>
      </p:sp>
      <p:sp>
        <p:nvSpPr>
          <p:cNvPr id="4" name="Объект 4">
            <a:extLst>
              <a:ext uri="{FF2B5EF4-FFF2-40B4-BE49-F238E27FC236}">
                <a16:creationId xmlns:a16="http://schemas.microsoft.com/office/drawing/2014/main" id="{1BC5B29F-746E-577F-B08F-59B33A3F4F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71800" y="1153520"/>
            <a:ext cx="3168352" cy="26434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latin typeface="Monotype Corsiva" panose="03010101010201010101" pitchFamily="66" charset="0"/>
              </a:rPr>
              <a:t>Удивительный вечнозелёный куст привлекает к себе внимание ярко-красными соцветиями, похожими на ёршик для чистки бутылок. Его пушистые «метёлки» радуют глаз и веселят прохожих. 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C5E8ECBF-B2B4-AD87-3435-B197BCBD73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1452" y="3707526"/>
            <a:ext cx="5688631" cy="11397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latin typeface="Monotype Corsiva" panose="03010101010201010101" pitchFamily="66" charset="0"/>
              </a:rPr>
              <a:t>Тычинки цветков бывают не только красными, но винными, малиновыми, жёлтыми, оранжевыми, белыми, кремовыми!</a:t>
            </a:r>
          </a:p>
          <a:p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90A9A4E-52B4-0CCC-F08E-90E6D5C817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49309" y="949824"/>
            <a:ext cx="3741335" cy="28060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Фигура, имеющая форму буквы L 2">
            <a:extLst>
              <a:ext uri="{FF2B5EF4-FFF2-40B4-BE49-F238E27FC236}">
                <a16:creationId xmlns:a16="http://schemas.microsoft.com/office/drawing/2014/main" id="{D588C598-D2D1-0B89-1B86-DDD7C4B3CBFF}"/>
              </a:ext>
            </a:extLst>
          </p:cNvPr>
          <p:cNvSpPr/>
          <p:nvPr/>
        </p:nvSpPr>
        <p:spPr>
          <a:xfrm>
            <a:off x="0" y="6336175"/>
            <a:ext cx="1064871" cy="521825"/>
          </a:xfrm>
          <a:prstGeom prst="corner">
            <a:avLst>
              <a:gd name="adj1" fmla="val 21838"/>
              <a:gd name="adj2" fmla="val 19620"/>
            </a:avLst>
          </a:prstGeom>
          <a:solidFill>
            <a:srgbClr val="62A428"/>
          </a:solidFill>
          <a:ln>
            <a:noFill/>
          </a:ln>
          <a:effectLst/>
          <a:scene3d>
            <a:camera prst="obliqueBottom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1A0C80-F6D7-DB55-DBD6-4EEBB26E7185}"/>
              </a:ext>
            </a:extLst>
          </p:cNvPr>
          <p:cNvSpPr txBox="1"/>
          <p:nvPr/>
        </p:nvSpPr>
        <p:spPr>
          <a:xfrm>
            <a:off x="251520" y="4936738"/>
            <a:ext cx="8632578" cy="1638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endParaRPr lang="ru-RU" sz="1000" b="1" dirty="0">
              <a:effectLst/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Это экзотическое растение символизирует богатство и изобилие, а также богиню Фортуну, приносящую удачу и благополучие.</a:t>
            </a:r>
          </a:p>
          <a:p>
            <a:pPr marL="0" indent="0">
              <a:buNone/>
            </a:pPr>
            <a:endParaRPr lang="ru-RU" sz="1050" b="1" dirty="0">
              <a:effectLst/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Большими помощниками в охране нашего здоровья стали листочки </a:t>
            </a:r>
            <a:r>
              <a:rPr lang="ru-RU" sz="2000" b="1" dirty="0" err="1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каллистемона</a:t>
            </a:r>
            <a:r>
              <a:rPr lang="ru-RU" sz="2000" b="1" dirty="0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 их ароматные масла обеззараживают помещения и снимают стресс.</a:t>
            </a:r>
            <a:endParaRPr lang="ru-RU" sz="2000" b="1" dirty="0">
              <a:latin typeface="Monotype Corsiva" panose="03010101010201010101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1C0462-86B5-D6B1-46D5-60FEF0BE1F68}"/>
              </a:ext>
            </a:extLst>
          </p:cNvPr>
          <p:cNvSpPr txBox="1"/>
          <p:nvPr/>
        </p:nvSpPr>
        <p:spPr>
          <a:xfrm>
            <a:off x="2987825" y="4554359"/>
            <a:ext cx="3291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ru-RU" sz="2800" b="1" kern="100" dirty="0">
                <a:solidFill>
                  <a:srgbClr val="BF5B09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Интересные факты</a:t>
            </a:r>
            <a:endParaRPr lang="ru-RU" sz="2800" dirty="0">
              <a:solidFill>
                <a:srgbClr val="BF5B09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7" name="Рисунок 6" descr="Picture background">
            <a:extLst>
              <a:ext uri="{FF2B5EF4-FFF2-40B4-BE49-F238E27FC236}">
                <a16:creationId xmlns:a16="http://schemas.microsoft.com/office/drawing/2014/main" id="{96B8D738-42FC-B0C7-74B2-B426090DF6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877948" y="4411676"/>
            <a:ext cx="669335" cy="665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D417717-4506-89B2-259D-AB889B157F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7" t="11512"/>
          <a:stretch/>
        </p:blipFill>
        <p:spPr>
          <a:xfrm>
            <a:off x="321023" y="1609441"/>
            <a:ext cx="2195615" cy="196357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756083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id="{5EE66C83-C204-6CF9-1EF0-1C3C50CB7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5581689"/>
            <a:ext cx="8748464" cy="37077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latin typeface="Monotype Corsiva" panose="03010101010201010101" pitchFamily="66" charset="0"/>
              </a:rPr>
              <a:t>На этом «фокусы» нашего пушистого кустика не заканчиваются! Мы узнали, что его опыляют не насекомые, а птицы. Вот это да! Сладкий сок его цветков стал излюбленным лакомством пернатых друзей.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FE880F6-6808-27DD-C8F5-5BB1183ED8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7" t="4005" r="5898" b="4005"/>
          <a:stretch/>
        </p:blipFill>
        <p:spPr>
          <a:xfrm>
            <a:off x="5724128" y="1105618"/>
            <a:ext cx="3005082" cy="42464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38715C3-BA5A-02A0-1254-1D6D569CE0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97"/>
          <a:stretch/>
        </p:blipFill>
        <p:spPr>
          <a:xfrm>
            <a:off x="755576" y="1592796"/>
            <a:ext cx="4036006" cy="367240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20F486C-CE5C-4578-9AFC-5C416C9CAF94}"/>
              </a:ext>
            </a:extLst>
          </p:cNvPr>
          <p:cNvSpPr txBox="1"/>
          <p:nvPr/>
        </p:nvSpPr>
        <p:spPr>
          <a:xfrm>
            <a:off x="1763688" y="260648"/>
            <a:ext cx="71095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ru-RU" sz="2000" b="1" dirty="0">
                <a:latin typeface="Monotype Corsiva" panose="03010101010201010101" pitchFamily="66" charset="0"/>
              </a:rPr>
              <a:t>Удивительно, что листья этого растения способны поворачиваться к солнцу ребром. Это помогает ему сохранить влагу за счёт меньшего нагрева. Такой хитрец!</a:t>
            </a:r>
          </a:p>
        </p:txBody>
      </p:sp>
      <p:sp>
        <p:nvSpPr>
          <p:cNvPr id="3" name="Фигура, имеющая форму буквы L 2">
            <a:extLst>
              <a:ext uri="{FF2B5EF4-FFF2-40B4-BE49-F238E27FC236}">
                <a16:creationId xmlns:a16="http://schemas.microsoft.com/office/drawing/2014/main" id="{85F31C54-8E19-DF7B-AEF3-D8F1E4B6E28F}"/>
              </a:ext>
            </a:extLst>
          </p:cNvPr>
          <p:cNvSpPr/>
          <p:nvPr/>
        </p:nvSpPr>
        <p:spPr>
          <a:xfrm>
            <a:off x="0" y="6336175"/>
            <a:ext cx="1064871" cy="521825"/>
          </a:xfrm>
          <a:prstGeom prst="corner">
            <a:avLst>
              <a:gd name="adj1" fmla="val 21838"/>
              <a:gd name="adj2" fmla="val 19620"/>
            </a:avLst>
          </a:prstGeom>
          <a:solidFill>
            <a:srgbClr val="62A428"/>
          </a:solidFill>
          <a:ln>
            <a:noFill/>
          </a:ln>
          <a:effectLst/>
          <a:scene3d>
            <a:camera prst="obliqueBottom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757713-72EF-0C13-6216-BC54D8D59BA6}"/>
              </a:ext>
            </a:extLst>
          </p:cNvPr>
          <p:cNvSpPr txBox="1"/>
          <p:nvPr/>
        </p:nvSpPr>
        <p:spPr>
          <a:xfrm>
            <a:off x="3063390" y="491287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Ярослав П.,2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кл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.</a:t>
            </a:r>
            <a:endParaRPr lang="en-US" b="1" dirty="0">
              <a:solidFill>
                <a:schemeClr val="accent2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777469-FA07-CF8A-E923-629801EF3E9D}"/>
              </a:ext>
            </a:extLst>
          </p:cNvPr>
          <p:cNvSpPr txBox="1"/>
          <p:nvPr/>
        </p:nvSpPr>
        <p:spPr>
          <a:xfrm>
            <a:off x="7336742" y="4982730"/>
            <a:ext cx="1502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Рома П.,3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кл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.</a:t>
            </a:r>
            <a:endParaRPr lang="en-US" b="1" dirty="0">
              <a:solidFill>
                <a:schemeClr val="accent2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063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97EE79-B071-BD57-C7D6-6916F9AD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012" y="96626"/>
            <a:ext cx="4824536" cy="772904"/>
          </a:xfrm>
        </p:spPr>
        <p:txBody>
          <a:bodyPr/>
          <a:lstStyle/>
          <a:p>
            <a:r>
              <a:rPr lang="ru-RU" b="1" dirty="0" err="1">
                <a:solidFill>
                  <a:srgbClr val="C05B08"/>
                </a:solidFill>
                <a:latin typeface="Monotype Corsiva" panose="03010101010201010101" pitchFamily="66" charset="0"/>
              </a:rPr>
              <a:t>Карпобротус</a:t>
            </a:r>
            <a:endParaRPr lang="ru-RU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7B6B26-5C2D-8C84-47A9-BEBCE44D9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52536" y="3721471"/>
            <a:ext cx="4971796" cy="2356617"/>
          </a:xfrm>
        </p:spPr>
        <p:txBody>
          <a:bodyPr>
            <a:normAutofit/>
          </a:bodyPr>
          <a:lstStyle/>
          <a:p>
            <a:endParaRPr lang="ru-RU" sz="7400" dirty="0"/>
          </a:p>
          <a:p>
            <a:endParaRPr lang="ru-RU" sz="7400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6A0F3DB-C60A-5EF3-F41F-FA42DDE3D9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25"/>
          <a:stretch/>
        </p:blipFill>
        <p:spPr>
          <a:xfrm>
            <a:off x="296242" y="4051602"/>
            <a:ext cx="3306038" cy="235661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07B5842-E671-B3DD-F15A-34A1FFDDC3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50" t="9835" r="26900" b="7566"/>
          <a:stretch/>
        </p:blipFill>
        <p:spPr>
          <a:xfrm rot="5400000">
            <a:off x="6238106" y="-132301"/>
            <a:ext cx="2148684" cy="309200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Фигура, имеющая форму буквы L 3">
            <a:extLst>
              <a:ext uri="{FF2B5EF4-FFF2-40B4-BE49-F238E27FC236}">
                <a16:creationId xmlns:a16="http://schemas.microsoft.com/office/drawing/2014/main" id="{88D23D71-03F6-A04E-C907-8355DB62B9FB}"/>
              </a:ext>
            </a:extLst>
          </p:cNvPr>
          <p:cNvSpPr/>
          <p:nvPr/>
        </p:nvSpPr>
        <p:spPr>
          <a:xfrm>
            <a:off x="0" y="6336175"/>
            <a:ext cx="1064871" cy="521825"/>
          </a:xfrm>
          <a:prstGeom prst="corner">
            <a:avLst>
              <a:gd name="adj1" fmla="val 21838"/>
              <a:gd name="adj2" fmla="val 19620"/>
            </a:avLst>
          </a:prstGeom>
          <a:solidFill>
            <a:srgbClr val="62A428"/>
          </a:solidFill>
          <a:ln>
            <a:noFill/>
          </a:ln>
          <a:effectLst/>
          <a:scene3d>
            <a:camera prst="obliqueBottom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5497DB-6ADF-3C7E-0D7B-91E0AF2DB125}"/>
              </a:ext>
            </a:extLst>
          </p:cNvPr>
          <p:cNvSpPr txBox="1"/>
          <p:nvPr/>
        </p:nvSpPr>
        <p:spPr>
          <a:xfrm>
            <a:off x="1619671" y="692403"/>
            <a:ext cx="41302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latin typeface="Monotype Corsiva" panose="03010101010201010101" pitchFamily="66" charset="0"/>
              </a:rPr>
              <a:t>Посмотрите на эти яркие цветочки </a:t>
            </a:r>
          </a:p>
          <a:p>
            <a:pPr algn="just"/>
            <a:r>
              <a:rPr lang="ru-RU" sz="2000" b="1" dirty="0">
                <a:latin typeface="Monotype Corsiva" panose="03010101010201010101" pitchFamily="66" charset="0"/>
              </a:rPr>
              <a:t>с кокетливыми ресничками! Правда, что похожи  по форме на наши одуванчики? Это </a:t>
            </a:r>
            <a:r>
              <a:rPr lang="ru-RU" sz="2000" b="1" dirty="0" err="1">
                <a:latin typeface="Monotype Corsiva" panose="03010101010201010101" pitchFamily="66" charset="0"/>
              </a:rPr>
              <a:t>карпобротус</a:t>
            </a:r>
            <a:r>
              <a:rPr lang="ru-RU" sz="2000" b="1" dirty="0">
                <a:latin typeface="Monotype Corsiva" panose="03010101010201010101" pitchFamily="66" charset="0"/>
              </a:rPr>
              <a:t>.</a:t>
            </a:r>
            <a:endParaRPr lang="en-US" sz="2000" b="1" dirty="0">
              <a:latin typeface="Monotype Corsiva" panose="03010101010201010101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9DCE53-7C1A-F042-A6CB-6574A708A7C8}"/>
              </a:ext>
            </a:extLst>
          </p:cNvPr>
          <p:cNvSpPr txBox="1"/>
          <p:nvPr/>
        </p:nvSpPr>
        <p:spPr>
          <a:xfrm>
            <a:off x="199073" y="1992236"/>
            <a:ext cx="5581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ru-RU" sz="2000" b="1" dirty="0">
                <a:latin typeface="Monotype Corsiva" panose="03010101010201010101" pitchFamily="66" charset="0"/>
              </a:rPr>
              <a:t>И его так же, как и одуванчики, можно употребить в пищу без вреда для здоровья. Его плод кисловат, но это не значит, что цветок плох в варенье или выпечке.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8A1712E-3E9E-CCB1-AED7-9CEDF85446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21939" y="3407178"/>
            <a:ext cx="3208551" cy="240641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A1812CA-7FE4-FE1D-EB41-767972552D24}"/>
              </a:ext>
            </a:extLst>
          </p:cNvPr>
          <p:cNvSpPr txBox="1"/>
          <p:nvPr/>
        </p:nvSpPr>
        <p:spPr>
          <a:xfrm>
            <a:off x="199073" y="3021748"/>
            <a:ext cx="63490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ru-RU" sz="2000" b="1" dirty="0">
                <a:latin typeface="Monotype Corsiva" panose="03010101010201010101" pitchFamily="66" charset="0"/>
              </a:rPr>
              <a:t>Как только не называли несчастный </a:t>
            </a:r>
            <a:r>
              <a:rPr lang="ru-RU" sz="2000" b="1" dirty="0" err="1">
                <a:latin typeface="Monotype Corsiva" panose="03010101010201010101" pitchFamily="66" charset="0"/>
              </a:rPr>
              <a:t>карпобротус</a:t>
            </a:r>
            <a:r>
              <a:rPr lang="ru-RU" sz="2000" b="1" dirty="0">
                <a:latin typeface="Monotype Corsiva" panose="03010101010201010101" pitchFamily="66" charset="0"/>
              </a:rPr>
              <a:t> из-за вкуса и формы его плодов! Был он и "свиной мордой", и "кислым инжиром"...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DF8AC3-E980-B11A-5356-6063A8846F16}"/>
              </a:ext>
            </a:extLst>
          </p:cNvPr>
          <p:cNvSpPr txBox="1"/>
          <p:nvPr/>
        </p:nvSpPr>
        <p:spPr>
          <a:xfrm>
            <a:off x="3674208" y="3851891"/>
            <a:ext cx="287390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ru-RU" sz="2000" b="1" dirty="0">
                <a:latin typeface="Monotype Corsiva" panose="03010101010201010101" pitchFamily="66" charset="0"/>
              </a:rPr>
              <a:t>Ковёр из этих растений можно встретить повсюду, где люди хотят украсить ландшафт. Вьющиеся по земле цветы разных оттенков создают уютную атмосферу и поднимают настроение.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2F1301-0FD7-CB44-33AB-B3F4280187A2}"/>
              </a:ext>
            </a:extLst>
          </p:cNvPr>
          <p:cNvSpPr txBox="1"/>
          <p:nvPr/>
        </p:nvSpPr>
        <p:spPr>
          <a:xfrm>
            <a:off x="2242976" y="6051295"/>
            <a:ext cx="1502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Варя Ф.,3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кл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.</a:t>
            </a:r>
            <a:endParaRPr lang="en-US" b="1" dirty="0">
              <a:solidFill>
                <a:schemeClr val="accent2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579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/>
          <p:cNvSpPr>
            <a:spLocks noGrp="1"/>
          </p:cNvSpPr>
          <p:nvPr>
            <p:ph type="title"/>
          </p:nvPr>
        </p:nvSpPr>
        <p:spPr>
          <a:xfrm>
            <a:off x="1064871" y="476672"/>
            <a:ext cx="7632848" cy="360040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C05B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Интернет - ресурсы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59632" y="1056274"/>
            <a:ext cx="7620000" cy="57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/>
              <a:t>О пробке. История применения пробкового покрытия. </a:t>
            </a:r>
            <a:r>
              <a:rPr lang="en-US" dirty="0">
                <a:hlinkClick r:id="rId3"/>
              </a:rPr>
              <a:t>https://cork-centre.ru/o-probke/?ysclid=m3mzn4gxwq473457514</a:t>
            </a:r>
            <a:endParaRPr lang="ru-RU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/>
              <a:t>Эритрина - петушиный гребень. </a:t>
            </a:r>
            <a:r>
              <a:rPr lang="en-US" dirty="0">
                <a:hlinkClick r:id="rId4"/>
              </a:rPr>
              <a:t>https://vpervye1.livejournal.com/832747.html</a:t>
            </a:r>
            <a:endParaRPr lang="ru-RU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/>
              <a:t>Цветение </a:t>
            </a:r>
            <a:r>
              <a:rPr lang="ru-RU" dirty="0" err="1"/>
              <a:t>Жакаранды</a:t>
            </a:r>
            <a:r>
              <a:rPr lang="ru-RU" dirty="0"/>
              <a:t> в Лиссабоне. </a:t>
            </a:r>
            <a:r>
              <a:rPr lang="en-US" dirty="0">
                <a:hlinkClick r:id="rId5"/>
              </a:rPr>
              <a:t>https://mylisbon.ru/jacaranda.html</a:t>
            </a:r>
            <a:r>
              <a:rPr lang="ru-RU" dirty="0"/>
              <a:t>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 err="1"/>
              <a:t>Каллистемон</a:t>
            </a:r>
            <a:r>
              <a:rPr lang="ru-RU" dirty="0"/>
              <a:t>. «Бенгальская свеча».</a:t>
            </a:r>
            <a:r>
              <a:rPr lang="en-US" dirty="0"/>
              <a:t> </a:t>
            </a:r>
            <a:r>
              <a:rPr lang="en-US" dirty="0">
                <a:hlinkClick r:id="rId6"/>
              </a:rPr>
              <a:t>https://aif.by/timefree/uvlechenie/kallistemon_bengalskaya_svecha_</a:t>
            </a:r>
            <a:endParaRPr lang="ru-RU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 err="1"/>
              <a:t>Карпобротус</a:t>
            </a:r>
            <a:r>
              <a:rPr lang="ru-RU" dirty="0"/>
              <a:t> - Король странных названий. </a:t>
            </a:r>
            <a:r>
              <a:rPr lang="en-US" dirty="0">
                <a:hlinkClick r:id="rId7"/>
              </a:rPr>
              <a:t>https://dzen.ru/a/ZL8oqUDitEH-uszP?ysclid=m3n038fsos598371618</a:t>
            </a:r>
            <a:endParaRPr lang="ru-RU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/>
              <a:t>Авторы фотографий растений: Адамчук Виктория, Андреева Алиса, Брянцев Михаил, Зикеева Виктория, Королёва Виктория, </a:t>
            </a:r>
            <a:r>
              <a:rPr lang="ru-RU" dirty="0" err="1"/>
              <a:t>Погорелкин</a:t>
            </a:r>
            <a:r>
              <a:rPr lang="ru-RU" dirty="0"/>
              <a:t> Ярослав, Соловьев Кирилл, Фомичёва Варвара.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/>
              <a:t>Автор шаблона  для презентации – </a:t>
            </a:r>
            <a:r>
              <a:rPr lang="ru-RU" dirty="0" err="1"/>
              <a:t>Ранько</a:t>
            </a:r>
            <a:r>
              <a:rPr lang="ru-RU" dirty="0"/>
              <a:t> Е.А.</a:t>
            </a:r>
            <a:endParaRPr lang="pt-PT" dirty="0"/>
          </a:p>
          <a:p>
            <a:pPr marL="342900" indent="-342900">
              <a:buFont typeface="+mj-lt"/>
              <a:buAutoNum type="arabicPeriod"/>
            </a:pPr>
            <a:endParaRPr lang="ru-RU" dirty="0"/>
          </a:p>
        </p:txBody>
      </p:sp>
      <p:sp>
        <p:nvSpPr>
          <p:cNvPr id="2" name="Фигура, имеющая форму буквы L 1">
            <a:extLst>
              <a:ext uri="{FF2B5EF4-FFF2-40B4-BE49-F238E27FC236}">
                <a16:creationId xmlns:a16="http://schemas.microsoft.com/office/drawing/2014/main" id="{03731F15-DD92-A2B7-AD08-52687AEA7EBF}"/>
              </a:ext>
            </a:extLst>
          </p:cNvPr>
          <p:cNvSpPr/>
          <p:nvPr/>
        </p:nvSpPr>
        <p:spPr>
          <a:xfrm>
            <a:off x="0" y="6351105"/>
            <a:ext cx="1064871" cy="506895"/>
          </a:xfrm>
          <a:prstGeom prst="corner">
            <a:avLst>
              <a:gd name="adj1" fmla="val 23638"/>
              <a:gd name="adj2" fmla="val 19620"/>
            </a:avLst>
          </a:prstGeom>
          <a:solidFill>
            <a:srgbClr val="62A428"/>
          </a:solidFill>
          <a:ln>
            <a:noFill/>
          </a:ln>
          <a:effectLst/>
          <a:scene3d>
            <a:camera prst="obliqueBottom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2680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74806"/>
      </a:hlink>
      <a:folHlink>
        <a:srgbClr val="FDEADA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9121</TotalTime>
  <Words>1077</Words>
  <Application>Microsoft Office PowerPoint</Application>
  <PresentationFormat>Экран (4:3)</PresentationFormat>
  <Paragraphs>85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Monotype Corsiva</vt:lpstr>
      <vt:lpstr>Calibri</vt:lpstr>
      <vt:lpstr>Arial</vt:lpstr>
      <vt:lpstr>Times New Roman</vt:lpstr>
      <vt:lpstr>Тема Office</vt:lpstr>
      <vt:lpstr>Презентация PowerPoint</vt:lpstr>
      <vt:lpstr>Презентация PowerPoint</vt:lpstr>
      <vt:lpstr>Пробковый дуб</vt:lpstr>
      <vt:lpstr>Презентация PowerPoint</vt:lpstr>
      <vt:lpstr>Эритрина</vt:lpstr>
      <vt:lpstr>Презентация PowerPoint</vt:lpstr>
      <vt:lpstr>Жакаранда</vt:lpstr>
      <vt:lpstr>Интересные факты</vt:lpstr>
      <vt:lpstr>Каллистемон</vt:lpstr>
      <vt:lpstr>Презентация PowerPoint</vt:lpstr>
      <vt:lpstr>Карпобротус</vt:lpstr>
      <vt:lpstr>Интернет - ресурсы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Ранько Е.А.</dc:creator>
  <cp:lastModifiedBy>Елена Дергунова</cp:lastModifiedBy>
  <cp:revision>192</cp:revision>
  <dcterms:created xsi:type="dcterms:W3CDTF">2013-08-23T08:38:35Z</dcterms:created>
  <dcterms:modified xsi:type="dcterms:W3CDTF">2024-11-18T15:40:55Z</dcterms:modified>
</cp:coreProperties>
</file>