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59" r:id="rId13"/>
  </p:sldIdLst>
  <p:sldSz cx="12192000" cy="6858000"/>
  <p:notesSz cx="6858000" cy="9144000"/>
  <p:embeddedFontLst>
    <p:embeddedFont>
      <p:font typeface="Bebas Neue Bold" panose="020B0606020202050201" pitchFamily="34" charset="0"/>
      <p:bold r:id="rId14"/>
    </p:embeddedFont>
    <p:embeddedFont>
      <p:font typeface="Lepka" pitchFamily="50" charset="0"/>
      <p:regular r:id="rId15"/>
    </p:embeddedFont>
    <p:embeddedFont>
      <p:font typeface="Sweet Mavka Script" panose="03060602040705080205" pitchFamily="66" charset="0"/>
      <p:regular r:id="rId16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57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>
        <p:scale>
          <a:sx n="90" d="100"/>
          <a:sy n="90" d="100"/>
        </p:scale>
        <p:origin x="2160" y="14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830D4-6C19-8B49-EFFA-C167BF01E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3A0596-B12C-BBF6-C4A9-E07EDCFE02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113E1-F866-2362-690D-C5BA7B036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5BBB-1F14-46CA-88BD-87AEF6DB4A03}" type="datetimeFigureOut">
              <a:rPr lang="LID4096" smtClean="0"/>
              <a:t>11/18/2024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EA92C-7346-8102-CE86-A2BBE2F88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C3F2FC-B4B3-1715-98B6-43EDFB4F1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FC52-9C4B-48E4-9DB8-B2842B7C848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79969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6DB43-13DA-77AD-5AF1-1FA6C2DF0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9356E-4F8A-2391-DC2C-4F5C385F9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B1F05-4DEF-FA8E-7E9C-A221C522C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5BBB-1F14-46CA-88BD-87AEF6DB4A03}" type="datetimeFigureOut">
              <a:rPr lang="LID4096" smtClean="0"/>
              <a:t>11/18/2024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7BD77-5CE9-CC23-4DD5-E5DA0A451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4972F-C9EF-1F66-1E79-8F702D8F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FC52-9C4B-48E4-9DB8-B2842B7C848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32812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8DEC3-725A-D943-867B-463897DC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6EA551-31E3-2AAF-C2CD-4B6CB6AC9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B59E9-7973-E031-15E2-E7C8917D8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5BBB-1F14-46CA-88BD-87AEF6DB4A03}" type="datetimeFigureOut">
              <a:rPr lang="LID4096" smtClean="0"/>
              <a:t>11/18/2024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35A24-A93B-70C5-55A0-04F2EDA7D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A24A1-4C1A-0F21-B0B6-E5CED8981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FC52-9C4B-48E4-9DB8-B2842B7C848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64147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3C7C8-31E5-4F3E-62A6-C99EE46A6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20384-4CA7-59EB-3E67-FBCD21A17F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92A155-32FD-5A68-BB70-716214828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D00967-491F-F8AF-4D1E-23E77F310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5BBB-1F14-46CA-88BD-87AEF6DB4A03}" type="datetimeFigureOut">
              <a:rPr lang="LID4096" smtClean="0"/>
              <a:t>11/18/2024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B9F762-DD32-49F4-E7CC-A4992050E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DBEBB8-1F7E-27CC-6DEB-15A1463C1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FC52-9C4B-48E4-9DB8-B2842B7C848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7460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64EC3-015D-050B-178C-10EBDE345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1D369-57E0-8FED-DBB5-75ED454F5E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A57081-DF98-5EFD-7F19-B66F42759B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2E513C-5CB7-158E-3F32-9BCC753A9D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A49F37-AE0D-56CB-F9DA-AE27A1D0EB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B00DFC-2B59-B125-BC08-1FA2715F2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5BBB-1F14-46CA-88BD-87AEF6DB4A03}" type="datetimeFigureOut">
              <a:rPr lang="LID4096" smtClean="0"/>
              <a:t>11/18/2024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E0B604-39F7-CECC-C924-4C3EF4009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417590-F5EF-D608-6D88-AE742DD9F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FC52-9C4B-48E4-9DB8-B2842B7C848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24414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D228F-4AAF-1943-08F7-797081A2A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409D5C-94C2-F634-9308-78FC5CE92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5BBB-1F14-46CA-88BD-87AEF6DB4A03}" type="datetimeFigureOut">
              <a:rPr lang="LID4096" smtClean="0"/>
              <a:t>11/18/2024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F6B839-862D-DEB6-6022-222016134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7FA41-F109-53B4-626E-8522F3695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FC52-9C4B-48E4-9DB8-B2842B7C848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0420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F61FAC-D8AA-33DD-5F03-81B87B14C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5BBB-1F14-46CA-88BD-87AEF6DB4A03}" type="datetimeFigureOut">
              <a:rPr lang="LID4096" smtClean="0"/>
              <a:t>11/18/2024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CE3BBC-471D-7646-A3F9-4D4EDF4EA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327546-A44A-6CEA-220C-01F64A02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FC52-9C4B-48E4-9DB8-B2842B7C848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59691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F7FFA-5CBD-5F93-8B59-52A4B0D92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9E89D-5BC4-DEA5-510B-5EB686E0F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02E9B-D1B3-18A4-C530-30488B3D95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2D179D-1E7D-47D1-ED5A-16F2DC5AB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5BBB-1F14-46CA-88BD-87AEF6DB4A03}" type="datetimeFigureOut">
              <a:rPr lang="LID4096" smtClean="0"/>
              <a:t>11/18/2024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D5353E-3FE6-07FD-B2EA-5982877D3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EFDF14-B4BA-36FE-9E19-8049F17FC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FC52-9C4B-48E4-9DB8-B2842B7C848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1510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A9F7E-847F-1F90-046E-53B4ED0A4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77CA36-629F-45D7-BBC9-BDAAF6ED2A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24EBE-B400-4D3E-186B-085CF6E1A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753682-5216-B8F8-FC2A-ED5C0524B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5BBB-1F14-46CA-88BD-87AEF6DB4A03}" type="datetimeFigureOut">
              <a:rPr lang="LID4096" smtClean="0"/>
              <a:t>11/18/2024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72193E-9273-367C-223E-0500024A3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DAB10C-FA32-8F36-0FE8-398B74B7A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FC52-9C4B-48E4-9DB8-B2842B7C848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90943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65EE9-6024-B8F3-9250-7770A0136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D2A436-3B9A-7D13-BCAD-79DBB91DF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7DB94-1E60-DD9D-9D5C-CC568AEC8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5BBB-1F14-46CA-88BD-87AEF6DB4A03}" type="datetimeFigureOut">
              <a:rPr lang="LID4096" smtClean="0"/>
              <a:t>11/18/2024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14846-B27B-50EF-DA59-B21F0AA19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6D359-2FD6-C374-9506-1E8EF58D4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FC52-9C4B-48E4-9DB8-B2842B7C848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7108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7DDDA0-331C-4197-0526-4320BD2052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C2F352-5E85-C55A-C1FC-2D655D6AE5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FB951-6942-E1C9-86FC-22419185D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5BBB-1F14-46CA-88BD-87AEF6DB4A03}" type="datetimeFigureOut">
              <a:rPr lang="LID4096" smtClean="0"/>
              <a:t>11/18/2024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B0507-7F1E-3D87-9333-6931AF5E4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80521-A6A9-31A6-3320-880DA3A1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BFC52-9C4B-48E4-9DB8-B2842B7C848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3702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35E704-9527-9DC0-9B00-35ADCEB6C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4B5EB-2C0F-7C39-F200-29C590C49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14EA0-0D30-F6F5-3467-2D88D1593D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E5BBB-1F14-46CA-88BD-87AEF6DB4A03}" type="datetimeFigureOut">
              <a:rPr lang="LID4096" smtClean="0"/>
              <a:t>11/18/2024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D0E05-46CE-EF08-02FE-AAF43D62ED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76FBB-28E5-6EC8-13D5-3242AE5002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BFC52-9C4B-48E4-9DB8-B2842B7C848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3567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9.jpe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0.png"/><Relationship Id="rId7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9.jpeg"/><Relationship Id="rId7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1C57C-E2FB-B844-1399-6D3A828FD5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94D2CF-95E8-6721-B4B2-BA3893756D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ID4096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42B61F-0250-6D2B-4B58-5B24BF7B1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786" y="-18010"/>
            <a:ext cx="12487564" cy="69985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6ACBEF-A6E3-DB09-A9AF-A68BEF183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731" y="4324064"/>
            <a:ext cx="3377496" cy="2934902"/>
          </a:xfrm>
          <a:prstGeom prst="rect">
            <a:avLst/>
          </a:prstGeom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B04D21ED-17C7-D22A-5F19-5DFADD470746}"/>
              </a:ext>
            </a:extLst>
          </p:cNvPr>
          <p:cNvSpPr txBox="1"/>
          <p:nvPr/>
        </p:nvSpPr>
        <p:spPr>
          <a:xfrm>
            <a:off x="-50320" y="1414712"/>
            <a:ext cx="1229263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3600" dirty="0">
                <a:solidFill>
                  <a:srgbClr val="2D575C"/>
                </a:solidFill>
                <a:latin typeface="Sweet Mavka Script" panose="03060602040705080205" pitchFamily="66" charset="0"/>
              </a:rPr>
              <a:t>Необычные растения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827292-0BB8-9BEB-8FD7-A585BD2344B2}"/>
              </a:ext>
            </a:extLst>
          </p:cNvPr>
          <p:cNvSpPr txBox="1"/>
          <p:nvPr/>
        </p:nvSpPr>
        <p:spPr>
          <a:xfrm>
            <a:off x="-50320" y="6492149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pka" pitchFamily="50" charset="0"/>
              </a:rPr>
              <a:t>МАЛЬТА, 2024 – 2025 УЧЕБНЫЙ ГОД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69DDC413-6410-A900-FACA-FD833646E767}"/>
              </a:ext>
            </a:extLst>
          </p:cNvPr>
          <p:cNvSpPr txBox="1">
            <a:spLocks/>
          </p:cNvSpPr>
          <p:nvPr/>
        </p:nvSpPr>
        <p:spPr>
          <a:xfrm>
            <a:off x="1777864" y="82952"/>
            <a:ext cx="8636261" cy="159872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pka" pitchFamily="50" charset="0"/>
              </a:rPr>
              <a:t>ОБЩЕОБРАЗОВАТЕЛЬНАЯ ШКОЛА ПРИ ПОСОЛЬСТВЕ РОССИИ НА МАЛЬТЕ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609892-632F-7FDB-1323-037B50CBCB33}"/>
              </a:ext>
            </a:extLst>
          </p:cNvPr>
          <p:cNvSpPr txBox="1"/>
          <p:nvPr/>
        </p:nvSpPr>
        <p:spPr>
          <a:xfrm>
            <a:off x="1855396" y="633358"/>
            <a:ext cx="8481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2D575C"/>
                </a:solidFill>
              </a:rPr>
              <a:t>конкурс сетевых проектов</a:t>
            </a:r>
            <a:br>
              <a:rPr lang="ru-RU" sz="1200" b="1" dirty="0">
                <a:solidFill>
                  <a:srgbClr val="2D575C"/>
                </a:solidFill>
              </a:rPr>
            </a:br>
            <a:r>
              <a:rPr lang="ru-RU" sz="1200" b="1" dirty="0" err="1">
                <a:solidFill>
                  <a:srgbClr val="2D575C"/>
                </a:solidFill>
              </a:rPr>
              <a:t>заграншкол</a:t>
            </a:r>
            <a:r>
              <a:rPr lang="ru-RU" sz="1200" b="1" dirty="0">
                <a:solidFill>
                  <a:srgbClr val="2D575C"/>
                </a:solidFill>
              </a:rPr>
              <a:t> МИД России "ОБУЧАЯСЬ - ТВОРИМ"</a:t>
            </a:r>
            <a:endParaRPr lang="ru-RU" sz="1200" dirty="0">
              <a:solidFill>
                <a:srgbClr val="2D575C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A1365A-8F40-C0B3-B022-0B3844A23FE9}"/>
              </a:ext>
            </a:extLst>
          </p:cNvPr>
          <p:cNvSpPr txBox="1"/>
          <p:nvPr/>
        </p:nvSpPr>
        <p:spPr>
          <a:xfrm>
            <a:off x="1855397" y="1072429"/>
            <a:ext cx="8401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2D575C"/>
                </a:solidFill>
              </a:rPr>
              <a:t>Номинация «</a:t>
            </a:r>
            <a:r>
              <a:rPr lang="ru-RU" sz="1200" b="1" dirty="0">
                <a:solidFill>
                  <a:srgbClr val="2D575C"/>
                </a:solidFill>
              </a:rPr>
              <a:t>Изображаем жизнь</a:t>
            </a:r>
            <a:r>
              <a:rPr lang="ru-RU" sz="1200" dirty="0">
                <a:solidFill>
                  <a:srgbClr val="2D575C"/>
                </a:solidFill>
              </a:rPr>
              <a:t>»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12BFCE-A985-8E3D-592D-58E3EE0058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845" y="372325"/>
            <a:ext cx="4395760" cy="43957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83FCD41-8966-23BC-082A-23AE17FCDF36}"/>
              </a:ext>
            </a:extLst>
          </p:cNvPr>
          <p:cNvSpPr txBox="1"/>
          <p:nvPr/>
        </p:nvSpPr>
        <p:spPr>
          <a:xfrm>
            <a:off x="2943497" y="3328645"/>
            <a:ext cx="6357257" cy="1320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2D575C"/>
                </a:solidFill>
              </a:rPr>
              <a:t>Авторы и фотографы проекта:</a:t>
            </a:r>
          </a:p>
          <a:p>
            <a:pPr algn="ctr"/>
            <a:endParaRPr lang="ru-RU" sz="1050" b="1" dirty="0">
              <a:solidFill>
                <a:srgbClr val="2D575C"/>
              </a:solidFill>
            </a:endParaRPr>
          </a:p>
          <a:p>
            <a:pPr marL="0" marR="0" algn="ctr">
              <a:lnSpc>
                <a:spcPct val="115000"/>
              </a:lnSpc>
              <a:spcAft>
                <a:spcPts val="1000"/>
              </a:spcAft>
            </a:pPr>
            <a:r>
              <a:rPr lang="ru-RU" sz="1100" b="1" dirty="0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Лиса Велла, 1 </a:t>
            </a:r>
            <a:r>
              <a:rPr lang="ru-RU" sz="1100" b="1" dirty="0" err="1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кл</a:t>
            </a:r>
            <a:r>
              <a:rPr lang="ru-RU" sz="1100" b="1" dirty="0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., Никита </a:t>
            </a:r>
            <a:r>
              <a:rPr lang="ru-RU" sz="1100" b="1" dirty="0" err="1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Бикетов</a:t>
            </a:r>
            <a:r>
              <a:rPr lang="ru-RU" sz="1100" b="1" dirty="0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1 </a:t>
            </a:r>
            <a:r>
              <a:rPr lang="ru-RU" sz="1100" b="1" dirty="0" err="1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кл</a:t>
            </a:r>
            <a:r>
              <a:rPr lang="ru-RU" sz="1100" b="1" dirty="0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., Таисия Балабанова, 2 </a:t>
            </a:r>
            <a:r>
              <a:rPr lang="ru-RU" sz="1100" b="1" dirty="0" err="1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кл</a:t>
            </a:r>
            <a:r>
              <a:rPr lang="ru-RU" sz="1100" b="1" dirty="0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., </a:t>
            </a:r>
            <a:r>
              <a:rPr lang="ru-RU" sz="1100" b="1" dirty="0" err="1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Нейлас</a:t>
            </a:r>
            <a:r>
              <a:rPr lang="ru-RU" sz="1100" b="1" dirty="0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Чунка</a:t>
            </a:r>
            <a:r>
              <a:rPr lang="ru-RU" sz="1100" b="1" dirty="0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2 </a:t>
            </a:r>
            <a:r>
              <a:rPr lang="ru-RU" sz="1100" b="1" dirty="0" err="1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кл</a:t>
            </a:r>
            <a:r>
              <a:rPr lang="ru-RU" sz="1100" b="1" dirty="0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, Элиз Кассар, 2 </a:t>
            </a:r>
            <a:r>
              <a:rPr lang="ru-RU" sz="1100" b="1" dirty="0" err="1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кл</a:t>
            </a:r>
            <a:r>
              <a:rPr lang="ru-RU" sz="1100" b="1" dirty="0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., Варвара и Таисия </a:t>
            </a:r>
            <a:r>
              <a:rPr lang="ru-RU" sz="1100" b="1" dirty="0" err="1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Семерич</a:t>
            </a:r>
            <a:r>
              <a:rPr lang="ru-RU" sz="1100" b="1" dirty="0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2 </a:t>
            </a:r>
            <a:r>
              <a:rPr lang="ru-RU" sz="1100" b="1" dirty="0" err="1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кл</a:t>
            </a:r>
            <a:r>
              <a:rPr lang="ru-RU" sz="1100" b="1" dirty="0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., Василиса </a:t>
            </a:r>
            <a:r>
              <a:rPr lang="ru-RU" sz="1100" b="1" dirty="0" err="1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Показаньева</a:t>
            </a:r>
            <a:r>
              <a:rPr lang="ru-RU" sz="1100" b="1" dirty="0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3 </a:t>
            </a:r>
            <a:r>
              <a:rPr lang="ru-RU" sz="1100" b="1" dirty="0" err="1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кл</a:t>
            </a:r>
            <a:r>
              <a:rPr lang="ru-RU" sz="1100" b="1" dirty="0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., Софья Кожевникова, 3 </a:t>
            </a:r>
            <a:r>
              <a:rPr lang="ru-RU" sz="1100" b="1" dirty="0" err="1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кл</a:t>
            </a:r>
            <a:r>
              <a:rPr lang="ru-RU" sz="1100" b="1" dirty="0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., Марта Мусиенко, 3 </a:t>
            </a:r>
            <a:r>
              <a:rPr lang="ru-RU" sz="1100" b="1" dirty="0" err="1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кл</a:t>
            </a:r>
            <a:r>
              <a:rPr lang="ru-RU" sz="1100" b="1" dirty="0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., Александр </a:t>
            </a:r>
            <a:r>
              <a:rPr lang="ru-RU" sz="1100" b="1" dirty="0" err="1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Костиган</a:t>
            </a:r>
            <a:r>
              <a:rPr lang="ru-RU" sz="1100" b="1" dirty="0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4кл., Мия Кассар, 4 </a:t>
            </a:r>
            <a:r>
              <a:rPr lang="ru-RU" sz="1100" b="1" dirty="0" err="1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кл</a:t>
            </a:r>
            <a:r>
              <a:rPr lang="ru-RU" sz="1100" b="1" dirty="0">
                <a:solidFill>
                  <a:srgbClr val="2D575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., </a:t>
            </a:r>
          </a:p>
          <a:p>
            <a:pPr algn="ctr"/>
            <a:endParaRPr lang="ru-RU" sz="900" b="1" dirty="0">
              <a:solidFill>
                <a:srgbClr val="2D575C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BC0DA3-A33F-EFD9-C36D-FF738ED801A3}"/>
              </a:ext>
            </a:extLst>
          </p:cNvPr>
          <p:cNvSpPr txBox="1"/>
          <p:nvPr/>
        </p:nvSpPr>
        <p:spPr>
          <a:xfrm>
            <a:off x="-1890002" y="1893742"/>
            <a:ext cx="6845421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rgbClr val="2D575C"/>
                </a:solidFill>
              </a:rPr>
              <a:t>Руководитель проекта:</a:t>
            </a:r>
          </a:p>
          <a:p>
            <a:pPr algn="ctr"/>
            <a:r>
              <a:rPr lang="ru-RU" sz="1400" b="1" dirty="0">
                <a:solidFill>
                  <a:srgbClr val="2D575C"/>
                </a:solidFill>
              </a:rPr>
              <a:t>Войтович Ирина Анатольевна </a:t>
            </a:r>
          </a:p>
          <a:p>
            <a:pPr algn="ctr"/>
            <a:r>
              <a:rPr lang="ru-RU" sz="1050" b="1" dirty="0">
                <a:solidFill>
                  <a:srgbClr val="2D575C"/>
                </a:solidFill>
              </a:rPr>
              <a:t>Учитель начальных классов</a:t>
            </a:r>
            <a:br>
              <a:rPr lang="ru-RU" sz="1050" b="1" dirty="0">
                <a:solidFill>
                  <a:srgbClr val="2D575C"/>
                </a:solidFill>
              </a:rPr>
            </a:br>
            <a:br>
              <a:rPr lang="ru-RU" sz="1050" b="1" dirty="0">
                <a:solidFill>
                  <a:srgbClr val="2D575C"/>
                </a:solidFill>
              </a:rPr>
            </a:br>
            <a:r>
              <a:rPr lang="ru-RU" sz="1050" b="1" dirty="0">
                <a:solidFill>
                  <a:srgbClr val="2D575C"/>
                </a:solidFill>
              </a:rPr>
              <a:t>Дизайн и оформление презентации:</a:t>
            </a:r>
          </a:p>
          <a:p>
            <a:pPr algn="ctr"/>
            <a:r>
              <a:rPr lang="ru-RU" sz="1400" b="1" dirty="0">
                <a:solidFill>
                  <a:srgbClr val="2D575C"/>
                </a:solidFill>
              </a:rPr>
              <a:t>Войтович Андрей Степанович</a:t>
            </a:r>
          </a:p>
          <a:p>
            <a:pPr marL="0" marR="0" algn="ctr">
              <a:spcAft>
                <a:spcPts val="1000"/>
              </a:spcAft>
            </a:pPr>
            <a:r>
              <a:rPr lang="ru-RU" sz="1050" b="1" dirty="0">
                <a:solidFill>
                  <a:srgbClr val="2D575C"/>
                </a:solidFill>
              </a:rPr>
              <a:t>Директор школы</a:t>
            </a: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41BDE335-FF7F-38C5-E4D5-1B7458A0A76D}"/>
              </a:ext>
            </a:extLst>
          </p:cNvPr>
          <p:cNvSpPr txBox="1"/>
          <p:nvPr/>
        </p:nvSpPr>
        <p:spPr>
          <a:xfrm>
            <a:off x="34836" y="1397472"/>
            <a:ext cx="2926080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400" dirty="0">
                <a:solidFill>
                  <a:srgbClr val="2D575C"/>
                </a:solidFill>
                <a:latin typeface="Sweet Mavka Script" panose="03060602040705080205" pitchFamily="66" charset="0"/>
              </a:rPr>
              <a:t>Нам Помогали:</a:t>
            </a:r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861143CA-7562-5152-99E6-D6B9100A73D7}"/>
              </a:ext>
            </a:extLst>
          </p:cNvPr>
          <p:cNvSpPr txBox="1"/>
          <p:nvPr/>
        </p:nvSpPr>
        <p:spPr>
          <a:xfrm>
            <a:off x="2351315" y="1829021"/>
            <a:ext cx="7289073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1500" dirty="0">
                <a:solidFill>
                  <a:srgbClr val="C00000"/>
                </a:solidFill>
                <a:latin typeface="Lepka" pitchFamily="50" charset="0"/>
              </a:rPr>
              <a:t>МАЛЬТЫ</a:t>
            </a:r>
          </a:p>
        </p:txBody>
      </p:sp>
    </p:spTree>
    <p:extLst>
      <p:ext uri="{BB962C8B-B14F-4D97-AF65-F5344CB8AC3E}">
        <p14:creationId xmlns:p14="http://schemas.microsoft.com/office/powerpoint/2010/main" val="153707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7450FA7-FF6C-8482-2CC3-FD8D94BEE7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522512"/>
            <a:ext cx="6705600" cy="50509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1FFC77-2F70-012C-257C-1D5208F2C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785" y="-26127"/>
            <a:ext cx="12377570" cy="69368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92C4A03-73C5-6A0C-9534-14F8C86F9E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3811" y="-592184"/>
            <a:ext cx="5804263" cy="580426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AD83DB7-566A-3C5A-5556-4A95D04074CE}"/>
              </a:ext>
            </a:extLst>
          </p:cNvPr>
          <p:cNvSpPr txBox="1"/>
          <p:nvPr/>
        </p:nvSpPr>
        <p:spPr>
          <a:xfrm>
            <a:off x="278550" y="1135585"/>
            <a:ext cx="3170041" cy="243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solidFill>
                  <a:srgbClr val="2D57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Мальта  это маленький остров в Средиземном море, который располагается между Сицилией (Италия, Европа) и Тунисом (Африка).</a:t>
            </a:r>
          </a:p>
          <a:p>
            <a:pPr marL="0" marR="0"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solidFill>
                  <a:srgbClr val="2D57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очень древние времена Мальта была покрыта пышной растительностью и лесами, в которых обитали крупные животные и даже  хищники.</a:t>
            </a:r>
          </a:p>
        </p:txBody>
      </p:sp>
      <p:sp>
        <p:nvSpPr>
          <p:cNvPr id="22" name="TextBox 8">
            <a:extLst>
              <a:ext uri="{FF2B5EF4-FFF2-40B4-BE49-F238E27FC236}">
                <a16:creationId xmlns:a16="http://schemas.microsoft.com/office/drawing/2014/main" id="{B81D15EF-46E8-5216-A478-80BF82718462}"/>
              </a:ext>
            </a:extLst>
          </p:cNvPr>
          <p:cNvSpPr txBox="1"/>
          <p:nvPr/>
        </p:nvSpPr>
        <p:spPr>
          <a:xfrm>
            <a:off x="-1780965" y="437933"/>
            <a:ext cx="728907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4800" dirty="0">
                <a:solidFill>
                  <a:srgbClr val="C00000"/>
                </a:solidFill>
                <a:latin typeface="Lepka" pitchFamily="50" charset="0"/>
              </a:rPr>
              <a:t>МАЛЬТА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F89B6AB-ED08-A962-8F7C-35B1BAA2B3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410" y="2917360"/>
            <a:ext cx="5299624" cy="529962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B7F180B-30CF-43BF-AE87-FDD114733BC2}"/>
              </a:ext>
            </a:extLst>
          </p:cNvPr>
          <p:cNvSpPr txBox="1"/>
          <p:nvPr/>
        </p:nvSpPr>
        <p:spPr>
          <a:xfrm>
            <a:off x="4700452" y="4855728"/>
            <a:ext cx="3339222" cy="1564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i="0" dirty="0">
                <a:solidFill>
                  <a:srgbClr val="2D575C"/>
                </a:solidFill>
                <a:effectLst/>
              </a:rPr>
              <a:t>Со временем, климат изменился, стал жарче и суше, и растительность практически исчезла. Животные стали уменьшаться в размерах и вымирать. И в настоящее время крупных животных в дикой природе на Мальте нет.</a:t>
            </a:r>
            <a:endParaRPr lang="ru-RU" sz="1400" b="1" dirty="0">
              <a:solidFill>
                <a:srgbClr val="2D575C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5" name="Picture 1024">
            <a:extLst>
              <a:ext uri="{FF2B5EF4-FFF2-40B4-BE49-F238E27FC236}">
                <a16:creationId xmlns:a16="http://schemas.microsoft.com/office/drawing/2014/main" id="{3469D3B9-F08B-CD15-1111-C440D6D158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331" y="141845"/>
            <a:ext cx="5431638" cy="5431638"/>
          </a:xfrm>
          <a:prstGeom prst="rect">
            <a:avLst/>
          </a:prstGeom>
        </p:spPr>
      </p:pic>
      <p:sp>
        <p:nvSpPr>
          <p:cNvPr id="1027" name="TextBox 1026">
            <a:extLst>
              <a:ext uri="{FF2B5EF4-FFF2-40B4-BE49-F238E27FC236}">
                <a16:creationId xmlns:a16="http://schemas.microsoft.com/office/drawing/2014/main" id="{2C1AA285-D1E6-0372-F12D-2E263776510F}"/>
              </a:ext>
            </a:extLst>
          </p:cNvPr>
          <p:cNvSpPr txBox="1"/>
          <p:nvPr/>
        </p:nvSpPr>
        <p:spPr>
          <a:xfrm>
            <a:off x="8783174" y="1841875"/>
            <a:ext cx="3212291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dirty="0">
                <a:solidFill>
                  <a:srgbClr val="2D575C"/>
                </a:solidFill>
                <a:effectLst/>
              </a:rPr>
              <a:t>Однако, на Мальте растет около 1000 видов растений различных форм и размеров, а особое отдельное положение острова привело к тому, что здесь растут 25 видов строгих эндемиков, т.е. растений, которые нигде в мире не встречаются.</a:t>
            </a:r>
            <a:endParaRPr lang="LID4096" sz="1400" b="1" dirty="0">
              <a:solidFill>
                <a:srgbClr val="2D575C"/>
              </a:solidFill>
            </a:endParaRPr>
          </a:p>
        </p:txBody>
      </p:sp>
      <p:sp>
        <p:nvSpPr>
          <p:cNvPr id="1028" name="TextBox 1027">
            <a:extLst>
              <a:ext uri="{FF2B5EF4-FFF2-40B4-BE49-F238E27FC236}">
                <a16:creationId xmlns:a16="http://schemas.microsoft.com/office/drawing/2014/main" id="{0A334E87-3295-9572-773B-AAE229C0FD2A}"/>
              </a:ext>
            </a:extLst>
          </p:cNvPr>
          <p:cNvSpPr txBox="1"/>
          <p:nvPr/>
        </p:nvSpPr>
        <p:spPr>
          <a:xfrm>
            <a:off x="2639371" y="112696"/>
            <a:ext cx="70110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pka" pitchFamily="50" charset="0"/>
              </a:rPr>
              <a:t>ФОТО: ВАРВАРА И ТАИСИЯ СЕМЕРИЧ, 2 КЛ. - ИИ «</a:t>
            </a:r>
            <a:r>
              <a:rPr lang="en-GB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pka" pitchFamily="50" charset="0"/>
              </a:rPr>
              <a:t>MIDJOURNEY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pka" pitchFamily="50" charset="0"/>
              </a:rPr>
              <a:t>»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epka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43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9" grpId="0"/>
      <p:bldP spid="10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A0ADC-A625-1325-62A7-758D3A08D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F3F0109-7EB3-7FED-CA5A-AEB4E0E97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99742" y="-136433"/>
            <a:ext cx="7640374" cy="5126444"/>
          </a:xfrm>
          <a:prstGeom prst="rect">
            <a:avLst/>
          </a:prstGeom>
        </p:spPr>
      </p:pic>
      <p:sp>
        <p:nvSpPr>
          <p:cNvPr id="16" name="TextBox 8">
            <a:extLst>
              <a:ext uri="{FF2B5EF4-FFF2-40B4-BE49-F238E27FC236}">
                <a16:creationId xmlns:a16="http://schemas.microsoft.com/office/drawing/2014/main" id="{D2481B87-D167-C339-966F-0EA20A088BE6}"/>
              </a:ext>
            </a:extLst>
          </p:cNvPr>
          <p:cNvSpPr txBox="1"/>
          <p:nvPr/>
        </p:nvSpPr>
        <p:spPr>
          <a:xfrm>
            <a:off x="3326730" y="684257"/>
            <a:ext cx="1080245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  <a:latin typeface="Sweet Mavka Script" panose="03060602040705080205" pitchFamily="66" charset="0"/>
              </a:rPr>
              <a:t>Мальтийская Камнеломка</a:t>
            </a:r>
            <a:endParaRPr lang="en-GB" sz="4400" dirty="0">
              <a:solidFill>
                <a:schemeClr val="bg1"/>
              </a:solidFill>
              <a:latin typeface="Sweet Mavka Script" panose="03060602040705080205" pitchFamily="66" charset="0"/>
            </a:endParaRPr>
          </a:p>
          <a:p>
            <a:pPr algn="ctr"/>
            <a:r>
              <a:rPr lang="ru-RU" sz="4400" dirty="0">
                <a:solidFill>
                  <a:schemeClr val="bg1"/>
                </a:solidFill>
                <a:latin typeface="Sweet Mavka Script" panose="03060602040705080205" pitchFamily="66" charset="0"/>
              </a:rPr>
              <a:t>(</a:t>
            </a:r>
            <a:r>
              <a:rPr lang="en-US" sz="4400" i="1" dirty="0" err="1">
                <a:solidFill>
                  <a:schemeClr val="bg1"/>
                </a:solidFill>
                <a:latin typeface="Sweet Mavka Script" panose="03060602040705080205" pitchFamily="66" charset="0"/>
              </a:rPr>
              <a:t>Cheirolophus</a:t>
            </a:r>
            <a:r>
              <a:rPr lang="en-US" sz="4400" i="1" dirty="0">
                <a:solidFill>
                  <a:schemeClr val="bg1"/>
                </a:solidFill>
                <a:latin typeface="Sweet Mavka Script" panose="03060602040705080205" pitchFamily="66" charset="0"/>
              </a:rPr>
              <a:t> </a:t>
            </a:r>
            <a:r>
              <a:rPr lang="ru-RU" sz="4400" i="1" dirty="0">
                <a:solidFill>
                  <a:schemeClr val="bg1"/>
                </a:solidFill>
                <a:latin typeface="Sweet Mavka Script" panose="03060602040705080205" pitchFamily="66" charset="0"/>
              </a:rPr>
              <a:t>С</a:t>
            </a:r>
            <a:r>
              <a:rPr lang="en-US" sz="4400" i="1" dirty="0" err="1">
                <a:solidFill>
                  <a:schemeClr val="bg1"/>
                </a:solidFill>
                <a:latin typeface="Sweet Mavka Script" panose="03060602040705080205" pitchFamily="66" charset="0"/>
              </a:rPr>
              <a:t>rassifolius</a:t>
            </a:r>
            <a:r>
              <a:rPr lang="en-US" sz="4400" dirty="0">
                <a:solidFill>
                  <a:schemeClr val="bg1"/>
                </a:solidFill>
                <a:latin typeface="Sweet Mavka Script" panose="03060602040705080205" pitchFamily="66" charset="0"/>
              </a:rPr>
              <a:t>)</a:t>
            </a:r>
            <a:endParaRPr lang="ru-RU" sz="4400" dirty="0">
              <a:solidFill>
                <a:schemeClr val="bg1"/>
              </a:solidFill>
              <a:latin typeface="Sweet Mavka Script" panose="03060602040705080205" pitchFamily="66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641B04-D2C1-21A6-7DAE-76FF3CD9152B}"/>
              </a:ext>
            </a:extLst>
          </p:cNvPr>
          <p:cNvSpPr txBox="1"/>
          <p:nvPr/>
        </p:nvSpPr>
        <p:spPr>
          <a:xfrm>
            <a:off x="5818239" y="3845542"/>
            <a:ext cx="6136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Bebas Neue Bold" panose="020B0606020202050201" pitchFamily="34" charset="0"/>
              </a:rPr>
              <a:t>Эндемическое растение Мальты и национальный символ страны. Растет исключительно на известняковых утесах, что делает его редким и уникальным.</a:t>
            </a:r>
            <a:endParaRPr lang="ru-RU" sz="3200" b="1" dirty="0">
              <a:solidFill>
                <a:schemeClr val="bg1"/>
              </a:solidFill>
              <a:latin typeface="Bebas Neue Bold" panose="020B0606020202050201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13573F-3E9B-257C-AF9B-B2C950F1A4A2}"/>
              </a:ext>
            </a:extLst>
          </p:cNvPr>
          <p:cNvSpPr txBox="1"/>
          <p:nvPr/>
        </p:nvSpPr>
        <p:spPr>
          <a:xfrm>
            <a:off x="-1178330" y="6292008"/>
            <a:ext cx="6136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Bebas Neue Bold" panose="020B0606020202050201" pitchFamily="34" charset="0"/>
              </a:rPr>
              <a:t>Фото: Василий </a:t>
            </a:r>
            <a:r>
              <a:rPr lang="ru-RU" sz="2400" b="1" dirty="0" err="1">
                <a:solidFill>
                  <a:schemeClr val="bg1"/>
                </a:solidFill>
                <a:latin typeface="Bebas Neue Bold" panose="020B0606020202050201" pitchFamily="34" charset="0"/>
              </a:rPr>
              <a:t>ураламбасович</a:t>
            </a:r>
            <a:endParaRPr lang="ru-RU" sz="3200" b="1" dirty="0">
              <a:solidFill>
                <a:schemeClr val="bg1"/>
              </a:solidFill>
              <a:latin typeface="Bebas Neue Bold" panose="020B0606020202050201" pitchFamily="34" charset="0"/>
            </a:endParaRPr>
          </a:p>
        </p:txBody>
      </p:sp>
      <p:pic>
        <p:nvPicPr>
          <p:cNvPr id="1038" name="Picture 14" descr="Камнеломка Арендса - розовая, семена, купить, выращивание">
            <a:extLst>
              <a:ext uri="{FF2B5EF4-FFF2-40B4-BE49-F238E27FC236}">
                <a16:creationId xmlns:a16="http://schemas.microsoft.com/office/drawing/2014/main" id="{70CDA8CE-7B87-8A96-4F88-5612DED015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6581694" y="2263884"/>
            <a:ext cx="1370815" cy="1370815"/>
          </a:xfrm>
          <a:prstGeom prst="ellipse">
            <a:avLst/>
          </a:prstGeom>
          <a:solidFill>
            <a:schemeClr val="bg1">
              <a:alpha val="98000"/>
            </a:schemeClr>
          </a:solidFill>
          <a:ln>
            <a:solidFill>
              <a:schemeClr val="bg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pic>
        <p:nvPicPr>
          <p:cNvPr id="25" name="Picture 14" descr="Камнеломка Арендса - розовая, семена, купить, выращивание">
            <a:extLst>
              <a:ext uri="{FF2B5EF4-FFF2-40B4-BE49-F238E27FC236}">
                <a16:creationId xmlns:a16="http://schemas.microsoft.com/office/drawing/2014/main" id="{40ADF02B-8701-E392-7E22-32136F148B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8201066" y="2263884"/>
            <a:ext cx="1370815" cy="1370815"/>
          </a:xfrm>
          <a:prstGeom prst="ellipse">
            <a:avLst/>
          </a:prstGeom>
          <a:solidFill>
            <a:schemeClr val="bg1">
              <a:alpha val="98000"/>
            </a:schemeClr>
          </a:solidFill>
          <a:ln>
            <a:solidFill>
              <a:schemeClr val="bg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pic>
        <p:nvPicPr>
          <p:cNvPr id="26" name="Picture 14" descr="Камнеломка Арендса - розовая, семена, купить, выращивание">
            <a:extLst>
              <a:ext uri="{FF2B5EF4-FFF2-40B4-BE49-F238E27FC236}">
                <a16:creationId xmlns:a16="http://schemas.microsoft.com/office/drawing/2014/main" id="{A92617C4-2F92-3440-B30A-1F8BD46C55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9820438" y="2298131"/>
            <a:ext cx="1370815" cy="1370815"/>
          </a:xfrm>
          <a:prstGeom prst="ellipse">
            <a:avLst/>
          </a:prstGeom>
          <a:solidFill>
            <a:schemeClr val="bg1">
              <a:alpha val="98000"/>
            </a:schemeClr>
          </a:solidFill>
          <a:ln>
            <a:solidFill>
              <a:schemeClr val="bg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9E8EB7-40DC-915F-F750-F8FDDD89AF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29" y="-21604"/>
            <a:ext cx="12345042" cy="6918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FAE3E7-A672-2C2B-6052-D206787692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756" y="-1708494"/>
            <a:ext cx="7493935" cy="74939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CE081C-1548-2B5D-5C25-D23EEEFBAB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13355" y="1529878"/>
            <a:ext cx="7493935" cy="74939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2AC9F8-FA12-A0EE-E86C-0593E85F6CBA}"/>
              </a:ext>
            </a:extLst>
          </p:cNvPr>
          <p:cNvSpPr txBox="1"/>
          <p:nvPr/>
        </p:nvSpPr>
        <p:spPr>
          <a:xfrm>
            <a:off x="-337661" y="6363694"/>
            <a:ext cx="6136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Lepka" pitchFamily="50" charset="0"/>
              </a:rPr>
              <a:t>ФОТО: АЛЕКСАНДР КОСТИГАН, 4КЛ.</a:t>
            </a:r>
            <a:endParaRPr lang="ru-RU" sz="3200" b="1" dirty="0">
              <a:solidFill>
                <a:schemeClr val="bg1"/>
              </a:solidFill>
              <a:latin typeface="Lepka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69A4AC-7CE0-FB63-E0CD-5B69F3E96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ID4096"/>
          </a:p>
        </p:txBody>
      </p:sp>
      <p:pic>
        <p:nvPicPr>
          <p:cNvPr id="13" name="Picture 14">
            <a:extLst>
              <a:ext uri="{FF2B5EF4-FFF2-40B4-BE49-F238E27FC236}">
                <a16:creationId xmlns:a16="http://schemas.microsoft.com/office/drawing/2014/main" id="{4010EDC7-6197-44C7-3EEA-5E373520BC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" b="1499"/>
          <a:stretch/>
        </p:blipFill>
        <p:spPr bwMode="auto">
          <a:xfrm>
            <a:off x="5383162" y="4629574"/>
            <a:ext cx="2094558" cy="2094558"/>
          </a:xfrm>
          <a:prstGeom prst="ellipse">
            <a:avLst/>
          </a:prstGeom>
          <a:solidFill>
            <a:schemeClr val="bg1">
              <a:alpha val="98000"/>
            </a:schemeClr>
          </a:solidFill>
          <a:ln w="1016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7BDD5E6-635E-89F8-D895-F065EA8C2B3B}"/>
              </a:ext>
            </a:extLst>
          </p:cNvPr>
          <p:cNvSpPr txBox="1"/>
          <p:nvPr/>
        </p:nvSpPr>
        <p:spPr>
          <a:xfrm>
            <a:off x="5801688" y="810696"/>
            <a:ext cx="5868932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маленькие яркие цветочки, растущие на скалистой поверхности острова. Среди них можно выделить такие уникальные растения как: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Мальтийский скальный василёк (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Cheirolophus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crassifolius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Национальное растение Мальты, растущее на скалах и утёсах.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Мальтийская 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бессмертница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Helichrysum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melitense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Редкое растение, встречающееся на прибрежных скалах острова Гозо.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Мальтийская пирамидальная орхидея (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Anacamptis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urvilleana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Уникальная орхидея, произрастающая исключительно на Мальте.</a:t>
            </a:r>
            <a:endParaRPr lang="ru-RU" sz="1400" b="1" dirty="0">
              <a:solidFill>
                <a:srgbClr val="2D575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2A2F8FD9-061F-357D-92CC-FAC107F15DC3}"/>
              </a:ext>
            </a:extLst>
          </p:cNvPr>
          <p:cNvSpPr txBox="1"/>
          <p:nvPr/>
        </p:nvSpPr>
        <p:spPr>
          <a:xfrm>
            <a:off x="5011756" y="362810"/>
            <a:ext cx="728907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Lepka" pitchFamily="50" charset="0"/>
              </a:rPr>
              <a:t>ЭНДЕМИЧНЫЕ РАСТЕНИЯ МАЛЬТЫ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E5D05E-6260-CA48-EB1E-64971C36642C}"/>
              </a:ext>
            </a:extLst>
          </p:cNvPr>
          <p:cNvSpPr txBox="1"/>
          <p:nvPr/>
        </p:nvSpPr>
        <p:spPr>
          <a:xfrm>
            <a:off x="7230992" y="3769105"/>
            <a:ext cx="48233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Местные пчёлы, также являющиеся эндемиками, образовав особый подвид 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Apis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Mellifera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Ruttneri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они опыляют эти цветы, производя уникальный мёд, который, по мнению местных жителей, не имеет аналогов в мире, так как изготовлен из мальтийских цветов.</a:t>
            </a:r>
            <a:endParaRPr lang="ru-RU" sz="1400" b="1" dirty="0">
              <a:solidFill>
                <a:srgbClr val="2D575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0A1072E5-2819-8D9F-5BC6-7C8332FB66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" r="3416"/>
          <a:stretch/>
        </p:blipFill>
        <p:spPr bwMode="auto">
          <a:xfrm>
            <a:off x="7736739" y="5200135"/>
            <a:ext cx="1577364" cy="1577364"/>
          </a:xfrm>
          <a:prstGeom prst="ellipse">
            <a:avLst/>
          </a:prstGeom>
          <a:solidFill>
            <a:schemeClr val="bg1">
              <a:alpha val="98000"/>
            </a:schemeClr>
          </a:soli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pic>
        <p:nvPicPr>
          <p:cNvPr id="23" name="Picture 14">
            <a:extLst>
              <a:ext uri="{FF2B5EF4-FFF2-40B4-BE49-F238E27FC236}">
                <a16:creationId xmlns:a16="http://schemas.microsoft.com/office/drawing/2014/main" id="{6E8143CC-B199-8861-C701-16CE6FD33B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" b="886"/>
          <a:stretch/>
        </p:blipFill>
        <p:spPr bwMode="auto">
          <a:xfrm>
            <a:off x="9646833" y="5509039"/>
            <a:ext cx="1237443" cy="1237443"/>
          </a:xfrm>
          <a:prstGeom prst="ellipse">
            <a:avLst/>
          </a:prstGeom>
          <a:solidFill>
            <a:schemeClr val="bg1">
              <a:alpha val="98000"/>
            </a:schemeClr>
          </a:soli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26189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215EC-187D-2BD8-9BF9-80506598C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18D61B8-3563-E0B7-E7B3-E382445F08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90083" y="-1290437"/>
            <a:ext cx="9597042" cy="539833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A9858FD-7187-17DB-8F9F-E52BF403440F}"/>
              </a:ext>
            </a:extLst>
          </p:cNvPr>
          <p:cNvSpPr txBox="1"/>
          <p:nvPr/>
        </p:nvSpPr>
        <p:spPr>
          <a:xfrm>
            <a:off x="-1178330" y="6292008"/>
            <a:ext cx="6136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Bebas Neue Bold" panose="020B0606020202050201" pitchFamily="34" charset="0"/>
              </a:rPr>
              <a:t>Фото: Василий </a:t>
            </a:r>
            <a:r>
              <a:rPr lang="ru-RU" sz="2400" b="1" dirty="0" err="1">
                <a:solidFill>
                  <a:schemeClr val="bg1"/>
                </a:solidFill>
                <a:latin typeface="Bebas Neue Bold" panose="020B0606020202050201" pitchFamily="34" charset="0"/>
              </a:rPr>
              <a:t>ураламбасович</a:t>
            </a:r>
            <a:endParaRPr lang="ru-RU" sz="3200" b="1" dirty="0">
              <a:solidFill>
                <a:schemeClr val="bg1"/>
              </a:solidFill>
              <a:latin typeface="Bebas Neue Bold" panose="020B0606020202050201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41339E-26AF-8356-6708-13DA0FAEE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52613" y="-22099"/>
            <a:ext cx="12345042" cy="6918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73A5CD-377D-C70C-A7B8-2AD7A7643A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68888" y="-1708494"/>
            <a:ext cx="7493935" cy="74939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0F9BDD-2C50-232E-AA3A-4FD3EF5C4EB9}"/>
              </a:ext>
            </a:extLst>
          </p:cNvPr>
          <p:cNvSpPr txBox="1"/>
          <p:nvPr/>
        </p:nvSpPr>
        <p:spPr>
          <a:xfrm>
            <a:off x="5983857" y="6372100"/>
            <a:ext cx="6578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Lepka" pitchFamily="50" charset="0"/>
              </a:rPr>
              <a:t>ФОТО: ВАСИЛИСА ПОКАЗАНЬЕВА, 3 КЛ.</a:t>
            </a:r>
            <a:endParaRPr lang="ru-RU" sz="3200" b="1" dirty="0">
              <a:solidFill>
                <a:schemeClr val="bg1"/>
              </a:solidFill>
              <a:latin typeface="Lepka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900EA3-E3F9-5285-D7D0-196673D30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ID4096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90426E-B3A5-1077-A683-B46010DD5E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466" y="2604911"/>
            <a:ext cx="6858000" cy="6858000"/>
          </a:xfrm>
          <a:prstGeom prst="rect">
            <a:avLst/>
          </a:prstGeom>
        </p:spPr>
      </p:pic>
      <p:pic>
        <p:nvPicPr>
          <p:cNvPr id="13" name="Picture 14">
            <a:extLst>
              <a:ext uri="{FF2B5EF4-FFF2-40B4-BE49-F238E27FC236}">
                <a16:creationId xmlns:a16="http://schemas.microsoft.com/office/drawing/2014/main" id="{FD3A85FE-8FC6-18A6-7A46-B7CD70811C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1" r="16671"/>
          <a:stretch/>
        </p:blipFill>
        <p:spPr bwMode="auto">
          <a:xfrm>
            <a:off x="110751" y="3920662"/>
            <a:ext cx="2094558" cy="2094558"/>
          </a:xfrm>
          <a:prstGeom prst="ellipse">
            <a:avLst/>
          </a:prstGeom>
          <a:solidFill>
            <a:schemeClr val="bg1">
              <a:alpha val="98000"/>
            </a:schemeClr>
          </a:solidFill>
          <a:ln w="1016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A7CD72E-DA29-2924-DBAB-E05FA5B10EB0}"/>
              </a:ext>
            </a:extLst>
          </p:cNvPr>
          <p:cNvSpPr txBox="1"/>
          <p:nvPr/>
        </p:nvSpPr>
        <p:spPr>
          <a:xfrm>
            <a:off x="204229" y="842780"/>
            <a:ext cx="5868932" cy="2159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Euphorbia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melitensis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 это особенное растение, которое можно найти только в одном месте на Земле — на Мальте! Это растение похоже на кустик, который может вырасти до одного метра в высоту. У него толстые зелёные листья, похожие на маленькие ручки, тянущиеся к солнцу. Весной мальтийский молочай радует нас яркими жёлтыми цветами, которые делают куст ещё красивее!</a:t>
            </a:r>
          </a:p>
          <a:p>
            <a:pPr algn="ctr">
              <a:spcAft>
                <a:spcPts val="1000"/>
              </a:spcAft>
            </a:pP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Молочай предпочитает солнечные места с каменистой почвой. Ему не страшны холод и недостаток влаги, он способен выживать даже в сложных условиях.</a:t>
            </a:r>
            <a:endParaRPr lang="ru-RU" sz="1400" b="1" dirty="0">
              <a:solidFill>
                <a:srgbClr val="2D575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8B0E19E6-D54A-15D4-113C-79E7AFA8F21B}"/>
              </a:ext>
            </a:extLst>
          </p:cNvPr>
          <p:cNvSpPr txBox="1"/>
          <p:nvPr/>
        </p:nvSpPr>
        <p:spPr>
          <a:xfrm>
            <a:off x="-585703" y="394894"/>
            <a:ext cx="728907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Lepka" pitchFamily="50" charset="0"/>
              </a:rPr>
              <a:t>МАЛЬТИЙСКИЙ МОЛОЧАЙ</a:t>
            </a: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2B9DE685-EA4A-7E4D-BF06-DFEE15BCF8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5" r="9585"/>
          <a:stretch/>
        </p:blipFill>
        <p:spPr bwMode="auto">
          <a:xfrm>
            <a:off x="2636766" y="3526924"/>
            <a:ext cx="1577364" cy="1577364"/>
          </a:xfrm>
          <a:prstGeom prst="ellipse">
            <a:avLst/>
          </a:prstGeom>
          <a:solidFill>
            <a:schemeClr val="bg1">
              <a:alpha val="98000"/>
            </a:schemeClr>
          </a:soli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pic>
        <p:nvPicPr>
          <p:cNvPr id="23" name="Picture 14">
            <a:extLst>
              <a:ext uri="{FF2B5EF4-FFF2-40B4-BE49-F238E27FC236}">
                <a16:creationId xmlns:a16="http://schemas.microsoft.com/office/drawing/2014/main" id="{A8CDA769-EE07-C6A8-B2EF-393ADA1EB4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" r="2632"/>
          <a:stretch/>
        </p:blipFill>
        <p:spPr bwMode="auto">
          <a:xfrm>
            <a:off x="2067040" y="5565507"/>
            <a:ext cx="1769123" cy="1769123"/>
          </a:xfrm>
          <a:prstGeom prst="ellipse">
            <a:avLst/>
          </a:prstGeom>
          <a:solidFill>
            <a:schemeClr val="bg1">
              <a:alpha val="98000"/>
            </a:schemeClr>
          </a:soli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94030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A134B-E698-0074-0F44-092CF2BFA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0B852EA-9CCC-D666-7011-E534C95FB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28226" y="-837759"/>
            <a:ext cx="5737580" cy="7663118"/>
          </a:xfrm>
          <a:prstGeom prst="rect">
            <a:avLst/>
          </a:prstGeom>
        </p:spPr>
      </p:pic>
      <p:sp>
        <p:nvSpPr>
          <p:cNvPr id="16" name="TextBox 8">
            <a:extLst>
              <a:ext uri="{FF2B5EF4-FFF2-40B4-BE49-F238E27FC236}">
                <a16:creationId xmlns:a16="http://schemas.microsoft.com/office/drawing/2014/main" id="{CE38DFF3-F662-871A-3A63-CFBE2E1733F7}"/>
              </a:ext>
            </a:extLst>
          </p:cNvPr>
          <p:cNvSpPr txBox="1"/>
          <p:nvPr/>
        </p:nvSpPr>
        <p:spPr>
          <a:xfrm>
            <a:off x="3326730" y="684257"/>
            <a:ext cx="1080245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  <a:latin typeface="Sweet Mavka Script" panose="03060602040705080205" pitchFamily="66" charset="0"/>
              </a:rPr>
              <a:t>Мальтийская Камнеломка</a:t>
            </a:r>
            <a:endParaRPr lang="en-GB" sz="4400" dirty="0">
              <a:solidFill>
                <a:schemeClr val="bg1"/>
              </a:solidFill>
              <a:latin typeface="Sweet Mavka Script" panose="03060602040705080205" pitchFamily="66" charset="0"/>
            </a:endParaRPr>
          </a:p>
          <a:p>
            <a:pPr algn="ctr"/>
            <a:r>
              <a:rPr lang="ru-RU" sz="4400" dirty="0">
                <a:solidFill>
                  <a:schemeClr val="bg1"/>
                </a:solidFill>
                <a:latin typeface="Sweet Mavka Script" panose="03060602040705080205" pitchFamily="66" charset="0"/>
              </a:rPr>
              <a:t>(</a:t>
            </a:r>
            <a:r>
              <a:rPr lang="en-US" sz="4400" i="1" dirty="0" err="1">
                <a:solidFill>
                  <a:schemeClr val="bg1"/>
                </a:solidFill>
                <a:latin typeface="Sweet Mavka Script" panose="03060602040705080205" pitchFamily="66" charset="0"/>
              </a:rPr>
              <a:t>Cheirolophus</a:t>
            </a:r>
            <a:r>
              <a:rPr lang="en-US" sz="4400" i="1" dirty="0">
                <a:solidFill>
                  <a:schemeClr val="bg1"/>
                </a:solidFill>
                <a:latin typeface="Sweet Mavka Script" panose="03060602040705080205" pitchFamily="66" charset="0"/>
              </a:rPr>
              <a:t> </a:t>
            </a:r>
            <a:r>
              <a:rPr lang="ru-RU" sz="4400" i="1" dirty="0">
                <a:solidFill>
                  <a:schemeClr val="bg1"/>
                </a:solidFill>
                <a:latin typeface="Sweet Mavka Script" panose="03060602040705080205" pitchFamily="66" charset="0"/>
              </a:rPr>
              <a:t>С</a:t>
            </a:r>
            <a:r>
              <a:rPr lang="en-US" sz="4400" i="1" dirty="0" err="1">
                <a:solidFill>
                  <a:schemeClr val="bg1"/>
                </a:solidFill>
                <a:latin typeface="Sweet Mavka Script" panose="03060602040705080205" pitchFamily="66" charset="0"/>
              </a:rPr>
              <a:t>rassifolius</a:t>
            </a:r>
            <a:r>
              <a:rPr lang="en-US" sz="4400" dirty="0">
                <a:solidFill>
                  <a:schemeClr val="bg1"/>
                </a:solidFill>
                <a:latin typeface="Sweet Mavka Script" panose="03060602040705080205" pitchFamily="66" charset="0"/>
              </a:rPr>
              <a:t>)</a:t>
            </a:r>
            <a:endParaRPr lang="ru-RU" sz="4400" dirty="0">
              <a:solidFill>
                <a:schemeClr val="bg1"/>
              </a:solidFill>
              <a:latin typeface="Sweet Mavka Script" panose="03060602040705080205" pitchFamily="66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1FCE84-4838-B0C6-1CC5-6FB4B5FA029C}"/>
              </a:ext>
            </a:extLst>
          </p:cNvPr>
          <p:cNvSpPr txBox="1"/>
          <p:nvPr/>
        </p:nvSpPr>
        <p:spPr>
          <a:xfrm>
            <a:off x="5818239" y="3845542"/>
            <a:ext cx="6136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Bebas Neue Bold" panose="020B0606020202050201" pitchFamily="34" charset="0"/>
              </a:rPr>
              <a:t>Эндемическое растение Мальты и национальный символ страны. Растет исключительно на известняковых утесах, что делает его редким и уникальным.</a:t>
            </a:r>
            <a:endParaRPr lang="ru-RU" sz="3200" b="1" dirty="0">
              <a:solidFill>
                <a:schemeClr val="bg1"/>
              </a:solidFill>
              <a:latin typeface="Bebas Neue Bold" panose="020B0606020202050201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A0ECBE-014B-C942-7A2E-72C2F837590E}"/>
              </a:ext>
            </a:extLst>
          </p:cNvPr>
          <p:cNvSpPr txBox="1"/>
          <p:nvPr/>
        </p:nvSpPr>
        <p:spPr>
          <a:xfrm>
            <a:off x="-1178330" y="6292008"/>
            <a:ext cx="6136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Bebas Neue Bold" panose="020B0606020202050201" pitchFamily="34" charset="0"/>
              </a:rPr>
              <a:t>Фото: Василий </a:t>
            </a:r>
            <a:r>
              <a:rPr lang="ru-RU" sz="2400" b="1" dirty="0" err="1">
                <a:solidFill>
                  <a:schemeClr val="bg1"/>
                </a:solidFill>
                <a:latin typeface="Bebas Neue Bold" panose="020B0606020202050201" pitchFamily="34" charset="0"/>
              </a:rPr>
              <a:t>ураламбасович</a:t>
            </a:r>
            <a:endParaRPr lang="ru-RU" sz="3200" b="1" dirty="0">
              <a:solidFill>
                <a:schemeClr val="bg1"/>
              </a:solidFill>
              <a:latin typeface="Bebas Neue Bold" panose="020B0606020202050201" pitchFamily="34" charset="0"/>
            </a:endParaRPr>
          </a:p>
        </p:txBody>
      </p:sp>
      <p:pic>
        <p:nvPicPr>
          <p:cNvPr id="1038" name="Picture 14" descr="Камнеломка Арендса - розовая, семена, купить, выращивание">
            <a:extLst>
              <a:ext uri="{FF2B5EF4-FFF2-40B4-BE49-F238E27FC236}">
                <a16:creationId xmlns:a16="http://schemas.microsoft.com/office/drawing/2014/main" id="{873C8D09-A62C-05E7-26B1-FDED4A2972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6581694" y="2263884"/>
            <a:ext cx="1370815" cy="1370815"/>
          </a:xfrm>
          <a:prstGeom prst="ellipse">
            <a:avLst/>
          </a:prstGeom>
          <a:solidFill>
            <a:schemeClr val="bg1">
              <a:alpha val="98000"/>
            </a:schemeClr>
          </a:solidFill>
          <a:ln>
            <a:solidFill>
              <a:schemeClr val="bg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pic>
        <p:nvPicPr>
          <p:cNvPr id="25" name="Picture 14" descr="Камнеломка Арендса - розовая, семена, купить, выращивание">
            <a:extLst>
              <a:ext uri="{FF2B5EF4-FFF2-40B4-BE49-F238E27FC236}">
                <a16:creationId xmlns:a16="http://schemas.microsoft.com/office/drawing/2014/main" id="{AB0B1BED-1858-1399-E8EF-E4BB8D8B9B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8201066" y="2263884"/>
            <a:ext cx="1370815" cy="1370815"/>
          </a:xfrm>
          <a:prstGeom prst="ellipse">
            <a:avLst/>
          </a:prstGeom>
          <a:solidFill>
            <a:schemeClr val="bg1">
              <a:alpha val="98000"/>
            </a:schemeClr>
          </a:solidFill>
          <a:ln>
            <a:solidFill>
              <a:schemeClr val="bg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pic>
        <p:nvPicPr>
          <p:cNvPr id="26" name="Picture 14" descr="Камнеломка Арендса - розовая, семена, купить, выращивание">
            <a:extLst>
              <a:ext uri="{FF2B5EF4-FFF2-40B4-BE49-F238E27FC236}">
                <a16:creationId xmlns:a16="http://schemas.microsoft.com/office/drawing/2014/main" id="{3E1BD14A-A4B6-9D25-5A53-66D67A28A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9820438" y="2298131"/>
            <a:ext cx="1370815" cy="1370815"/>
          </a:xfrm>
          <a:prstGeom prst="ellipse">
            <a:avLst/>
          </a:prstGeom>
          <a:solidFill>
            <a:schemeClr val="bg1">
              <a:alpha val="98000"/>
            </a:schemeClr>
          </a:solidFill>
          <a:ln>
            <a:solidFill>
              <a:schemeClr val="bg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C0EA47-2F28-E135-330F-AA142AC08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29" y="-21604"/>
            <a:ext cx="12345042" cy="6918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937D0A-835D-100B-4A3E-4C568CD4E0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756" y="-1708494"/>
            <a:ext cx="7493935" cy="74939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354E6F-6473-AA49-8C03-A0823F304C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13355" y="1529878"/>
            <a:ext cx="7493935" cy="74939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32F901-76C2-87D6-D916-6B2ED839965E}"/>
              </a:ext>
            </a:extLst>
          </p:cNvPr>
          <p:cNvSpPr txBox="1"/>
          <p:nvPr/>
        </p:nvSpPr>
        <p:spPr>
          <a:xfrm>
            <a:off x="-337661" y="6363694"/>
            <a:ext cx="6136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Lepka" pitchFamily="50" charset="0"/>
              </a:rPr>
              <a:t>ФОТО: ТАИСИЯ БАЛАБАНОВА, 2 КЛ.</a:t>
            </a:r>
            <a:endParaRPr lang="ru-RU" sz="3200" b="1" dirty="0">
              <a:solidFill>
                <a:schemeClr val="bg1"/>
              </a:solidFill>
              <a:latin typeface="Lepka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ED7592-8D15-FF31-C97C-2C311A010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ID4096"/>
          </a:p>
        </p:txBody>
      </p:sp>
      <p:pic>
        <p:nvPicPr>
          <p:cNvPr id="13" name="Picture 14">
            <a:extLst>
              <a:ext uri="{FF2B5EF4-FFF2-40B4-BE49-F238E27FC236}">
                <a16:creationId xmlns:a16="http://schemas.microsoft.com/office/drawing/2014/main" id="{640AB86A-4154-CB5F-54C5-B6F3C61D5A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5383162" y="4629574"/>
            <a:ext cx="2094558" cy="2094558"/>
          </a:xfrm>
          <a:prstGeom prst="ellipse">
            <a:avLst/>
          </a:prstGeom>
          <a:solidFill>
            <a:schemeClr val="bg1">
              <a:alpha val="98000"/>
            </a:schemeClr>
          </a:solidFill>
          <a:ln w="1016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56B87B7-D0B9-66D1-0217-21E9282900CF}"/>
              </a:ext>
            </a:extLst>
          </p:cNvPr>
          <p:cNvSpPr txBox="1"/>
          <p:nvPr/>
        </p:nvSpPr>
        <p:spPr>
          <a:xfrm>
            <a:off x="5721826" y="887534"/>
            <a:ext cx="5868932" cy="2287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Яркими голубыми цветами, схожими с голубыми далями безоблачного мальтийского неба, зацветает 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Руэллия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Бриттона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которая является популярным украшением садов и домов на Мальте, благодаря свои цветам и листьям.</a:t>
            </a:r>
          </a:p>
          <a:p>
            <a:pPr algn="ctr">
              <a:spcAft>
                <a:spcPts val="1000"/>
              </a:spcAft>
            </a:pP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Темно-зеленые бархатные листья при ярком солнце приобретают голубоватый металлический оттенок. А в месте с голубыми, иногда светло-фиолетовыми цветами они создают голубой оазис, бросающийся в глаза издалека.</a:t>
            </a:r>
          </a:p>
          <a:p>
            <a:pPr algn="ctr">
              <a:spcAft>
                <a:spcPts val="1000"/>
              </a:spcAft>
            </a:pPr>
            <a:endParaRPr lang="ru-RU" sz="1400" b="1" dirty="0">
              <a:solidFill>
                <a:srgbClr val="2D575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4E169BFD-5737-55EF-0A47-266EB162A81E}"/>
              </a:ext>
            </a:extLst>
          </p:cNvPr>
          <p:cNvSpPr txBox="1"/>
          <p:nvPr/>
        </p:nvSpPr>
        <p:spPr>
          <a:xfrm>
            <a:off x="5011756" y="362810"/>
            <a:ext cx="728907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Lepka" pitchFamily="50" charset="0"/>
              </a:rPr>
              <a:t>РУЭЛЛИЯ БРИТТОНА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D3D81B-5D8F-AB7D-C981-E5B93A51967F}"/>
              </a:ext>
            </a:extLst>
          </p:cNvPr>
          <p:cNvSpPr txBox="1"/>
          <p:nvPr/>
        </p:nvSpPr>
        <p:spPr>
          <a:xfrm>
            <a:off x="7338408" y="3735714"/>
            <a:ext cx="44849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Руэллия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Бритонна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символизирует мир и спокойствие, а в некоторых культурах ее используют как символ дружбы, крепких отношений и мира, поэтому ее часто можно встретить в подарочных букетах и в оформлении праздничных помещений.</a:t>
            </a:r>
            <a:endParaRPr lang="ru-RU" sz="1400" b="1" dirty="0">
              <a:solidFill>
                <a:srgbClr val="2D575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82CDD3D4-6281-2BB9-30D3-71F9B57F55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" r="984"/>
          <a:stretch/>
        </p:blipFill>
        <p:spPr bwMode="auto">
          <a:xfrm>
            <a:off x="7736739" y="5200135"/>
            <a:ext cx="1577364" cy="1577364"/>
          </a:xfrm>
          <a:prstGeom prst="ellipse">
            <a:avLst/>
          </a:prstGeom>
          <a:solidFill>
            <a:schemeClr val="bg1">
              <a:alpha val="98000"/>
            </a:schemeClr>
          </a:soli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pic>
        <p:nvPicPr>
          <p:cNvPr id="23" name="Picture 14">
            <a:extLst>
              <a:ext uri="{FF2B5EF4-FFF2-40B4-BE49-F238E27FC236}">
                <a16:creationId xmlns:a16="http://schemas.microsoft.com/office/drawing/2014/main" id="{50E90862-5F0A-EEF9-E092-E1E1B84C6E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" b="617"/>
          <a:stretch/>
        </p:blipFill>
        <p:spPr bwMode="auto">
          <a:xfrm>
            <a:off x="9646833" y="5509039"/>
            <a:ext cx="1237443" cy="1237443"/>
          </a:xfrm>
          <a:prstGeom prst="ellipse">
            <a:avLst/>
          </a:prstGeom>
          <a:solidFill>
            <a:schemeClr val="bg1">
              <a:alpha val="98000"/>
            </a:schemeClr>
          </a:soli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98148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BC919-FB21-8734-834C-ECA156AD8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7DBC3B1-A6DC-4652-B4BD-4A80DE409F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1587" y="-1847249"/>
            <a:ext cx="7941103" cy="80502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1EE9A2-924B-473C-37FE-B5CD66CFF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893" y="-39440"/>
            <a:ext cx="12377570" cy="69368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CF33502-4CD3-71D4-4D45-E2303AB81C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3811" y="-592184"/>
            <a:ext cx="5804263" cy="580426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4D6FFDE-FBC6-5D3E-0E89-A2731EC976A8}"/>
              </a:ext>
            </a:extLst>
          </p:cNvPr>
          <p:cNvSpPr txBox="1"/>
          <p:nvPr/>
        </p:nvSpPr>
        <p:spPr>
          <a:xfrm>
            <a:off x="267917" y="1337215"/>
            <a:ext cx="3336520" cy="2057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Похожими голубыми цветами вас также может порадовать </a:t>
            </a:r>
            <a:r>
              <a:rPr lang="ru-RU" sz="16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плюмбаго</a:t>
            </a: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ушковидное. Его цветы напоминают маленькие граммофоны и очень привлекают пчёл и бабочек. </a:t>
            </a:r>
            <a:r>
              <a:rPr lang="ru-RU" sz="16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Плюмбаго</a:t>
            </a: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цветёт долгое время, почти всё лето.</a:t>
            </a:r>
          </a:p>
        </p:txBody>
      </p:sp>
      <p:sp>
        <p:nvSpPr>
          <p:cNvPr id="22" name="TextBox 8">
            <a:extLst>
              <a:ext uri="{FF2B5EF4-FFF2-40B4-BE49-F238E27FC236}">
                <a16:creationId xmlns:a16="http://schemas.microsoft.com/office/drawing/2014/main" id="{F0805891-3C85-A47E-BAD0-F459EAB3752F}"/>
              </a:ext>
            </a:extLst>
          </p:cNvPr>
          <p:cNvSpPr txBox="1"/>
          <p:nvPr/>
        </p:nvSpPr>
        <p:spPr>
          <a:xfrm>
            <a:off x="-1632908" y="642819"/>
            <a:ext cx="7289073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4400" dirty="0">
                <a:solidFill>
                  <a:srgbClr val="C00000"/>
                </a:solidFill>
                <a:latin typeface="Lepka" pitchFamily="50" charset="0"/>
              </a:rPr>
              <a:t>ПЛЮМБАГО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643FAF8-2C69-68DF-1A89-AC1267501B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021" y="2554930"/>
            <a:ext cx="5741957" cy="574195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532165D-7957-9DA6-96AC-B927D85FFD6F}"/>
              </a:ext>
            </a:extLst>
          </p:cNvPr>
          <p:cNvSpPr txBox="1"/>
          <p:nvPr/>
        </p:nvSpPr>
        <p:spPr>
          <a:xfrm>
            <a:off x="4821261" y="4530169"/>
            <a:ext cx="3339222" cy="2059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 err="1">
                <a:solidFill>
                  <a:srgbClr val="2D575C"/>
                </a:solidFill>
              </a:rPr>
              <a:t>Плюмбаго</a:t>
            </a:r>
            <a:r>
              <a:rPr lang="ru-RU" sz="1400" b="1" dirty="0">
                <a:solidFill>
                  <a:srgbClr val="2D575C"/>
                </a:solidFill>
              </a:rPr>
              <a:t> может расти не только как куст, но и как лиана. Гибкие ветки этого растения могут обвиваться вокруг других растений или опор. В некоторых культурах </a:t>
            </a:r>
            <a:r>
              <a:rPr lang="ru-RU" sz="1400" b="1" dirty="0" err="1">
                <a:solidFill>
                  <a:srgbClr val="2D575C"/>
                </a:solidFill>
              </a:rPr>
              <a:t>плюмбаго</a:t>
            </a:r>
            <a:r>
              <a:rPr lang="ru-RU" sz="1400" b="1" dirty="0">
                <a:solidFill>
                  <a:srgbClr val="2D575C"/>
                </a:solidFill>
              </a:rPr>
              <a:t> использовалось для приготовления лекарств. Например, из его корней делали отвары для лечения ран.</a:t>
            </a:r>
          </a:p>
        </p:txBody>
      </p:sp>
      <p:sp>
        <p:nvSpPr>
          <p:cNvPr id="1028" name="TextBox 1027">
            <a:extLst>
              <a:ext uri="{FF2B5EF4-FFF2-40B4-BE49-F238E27FC236}">
                <a16:creationId xmlns:a16="http://schemas.microsoft.com/office/drawing/2014/main" id="{3579C275-E599-DF1A-6D4F-A5CD66018593}"/>
              </a:ext>
            </a:extLst>
          </p:cNvPr>
          <p:cNvSpPr txBox="1"/>
          <p:nvPr/>
        </p:nvSpPr>
        <p:spPr>
          <a:xfrm>
            <a:off x="2639371" y="112696"/>
            <a:ext cx="70110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pka" pitchFamily="50" charset="0"/>
              </a:rPr>
              <a:t>ФОТО: СОФЬЯ КОЖЕВНИКОВА (МАМА) , 3 КЛ.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epka" pitchFamily="50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CD2229-297E-14F6-E6E6-04549878F6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5126">
            <a:off x="8034713" y="1768766"/>
            <a:ext cx="4968681" cy="49686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108DD1-51DB-24D8-DB7C-0C8CD00851BB}"/>
              </a:ext>
            </a:extLst>
          </p:cNvPr>
          <p:cNvSpPr txBox="1"/>
          <p:nvPr/>
        </p:nvSpPr>
        <p:spPr>
          <a:xfrm>
            <a:off x="8813079" y="3429000"/>
            <a:ext cx="3339222" cy="131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solidFill>
                  <a:srgbClr val="2D575C"/>
                </a:solidFill>
              </a:rPr>
              <a:t>Название «</a:t>
            </a:r>
            <a:r>
              <a:rPr lang="ru-RU" sz="1400" b="1" dirty="0" err="1">
                <a:solidFill>
                  <a:srgbClr val="2D575C"/>
                </a:solidFill>
              </a:rPr>
              <a:t>плюмбаго</a:t>
            </a:r>
            <a:r>
              <a:rPr lang="ru-RU" sz="1400" b="1" dirty="0">
                <a:solidFill>
                  <a:srgbClr val="2D575C"/>
                </a:solidFill>
              </a:rPr>
              <a:t>» происходит от латинского слова </a:t>
            </a:r>
            <a:r>
              <a:rPr lang="ru-RU" sz="1400" b="1" dirty="0" err="1">
                <a:solidFill>
                  <a:srgbClr val="2D575C"/>
                </a:solidFill>
              </a:rPr>
              <a:t>plumbum</a:t>
            </a:r>
            <a:r>
              <a:rPr lang="ru-RU" sz="1400" b="1" dirty="0">
                <a:solidFill>
                  <a:srgbClr val="2D575C"/>
                </a:solidFill>
              </a:rPr>
              <a:t>, что означает «свинец». Это связано с тем, что раньше корни этого растения использовались для получения красок.</a:t>
            </a:r>
          </a:p>
        </p:txBody>
      </p:sp>
    </p:spTree>
    <p:extLst>
      <p:ext uri="{BB962C8B-B14F-4D97-AF65-F5344CB8AC3E}">
        <p14:creationId xmlns:p14="http://schemas.microsoft.com/office/powerpoint/2010/main" val="361216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9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1D851-9DC9-BE8B-7203-6FD1E3203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DE09CF-98EC-2D65-A502-1566B34C2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5518" y="-1310403"/>
            <a:ext cx="5522253" cy="72107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8B0B090-228E-937B-C55A-7A42304051FC}"/>
              </a:ext>
            </a:extLst>
          </p:cNvPr>
          <p:cNvSpPr txBox="1"/>
          <p:nvPr/>
        </p:nvSpPr>
        <p:spPr>
          <a:xfrm>
            <a:off x="-1178330" y="6292008"/>
            <a:ext cx="6136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Bebas Neue Bold" panose="020B0606020202050201" pitchFamily="34" charset="0"/>
              </a:rPr>
              <a:t>Фото: Василий </a:t>
            </a:r>
            <a:r>
              <a:rPr lang="ru-RU" sz="2400" b="1" dirty="0" err="1">
                <a:solidFill>
                  <a:schemeClr val="bg1"/>
                </a:solidFill>
                <a:latin typeface="Bebas Neue Bold" panose="020B0606020202050201" pitchFamily="34" charset="0"/>
              </a:rPr>
              <a:t>ураламбасович</a:t>
            </a:r>
            <a:endParaRPr lang="ru-RU" sz="3200" b="1" dirty="0">
              <a:solidFill>
                <a:schemeClr val="bg1"/>
              </a:solidFill>
              <a:latin typeface="Bebas Neue Bold" panose="020B0606020202050201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5909D4-F5C4-7358-95D8-CC847DBEA5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52613" y="-22099"/>
            <a:ext cx="12345042" cy="6918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77F5CF-7C29-6CDD-8AFB-A13F04F321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34979" y="-1722351"/>
            <a:ext cx="7493935" cy="74939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4ADA22D-B139-8796-BF8A-72FE71DBAF6B}"/>
              </a:ext>
            </a:extLst>
          </p:cNvPr>
          <p:cNvSpPr txBox="1"/>
          <p:nvPr/>
        </p:nvSpPr>
        <p:spPr>
          <a:xfrm>
            <a:off x="5983857" y="6372100"/>
            <a:ext cx="6578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Lepka" pitchFamily="50" charset="0"/>
              </a:rPr>
              <a:t>ФОТО: ЛИСА ВЕЛЛА (МАМА), 1 КЛ.</a:t>
            </a:r>
            <a:endParaRPr lang="ru-RU" sz="3200" b="1" dirty="0">
              <a:solidFill>
                <a:schemeClr val="bg1"/>
              </a:solidFill>
              <a:latin typeface="Lepka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9EEDCF-E07E-E7FF-B3FC-81FA99BFE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ID4096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6B2AC7-8D29-E9F2-2A52-F7817F2DA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5258" y="1510172"/>
            <a:ext cx="7493935" cy="7493935"/>
          </a:xfrm>
          <a:prstGeom prst="rect">
            <a:avLst/>
          </a:prstGeom>
        </p:spPr>
      </p:pic>
      <p:pic>
        <p:nvPicPr>
          <p:cNvPr id="13" name="Picture 14">
            <a:extLst>
              <a:ext uri="{FF2B5EF4-FFF2-40B4-BE49-F238E27FC236}">
                <a16:creationId xmlns:a16="http://schemas.microsoft.com/office/drawing/2014/main" id="{B97B22A9-3700-441C-8923-7B415D421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" r="2210"/>
          <a:stretch/>
        </p:blipFill>
        <p:spPr bwMode="auto">
          <a:xfrm>
            <a:off x="9992620" y="4160061"/>
            <a:ext cx="2094558" cy="2094558"/>
          </a:xfrm>
          <a:prstGeom prst="ellipse">
            <a:avLst/>
          </a:prstGeom>
          <a:solidFill>
            <a:schemeClr val="bg1">
              <a:alpha val="98000"/>
            </a:schemeClr>
          </a:solidFill>
          <a:ln w="1016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B6060A3-1EEC-CC2D-7C73-B9F6AE56AA9B}"/>
              </a:ext>
            </a:extLst>
          </p:cNvPr>
          <p:cNvSpPr txBox="1"/>
          <p:nvPr/>
        </p:nvSpPr>
        <p:spPr>
          <a:xfrm>
            <a:off x="365466" y="917968"/>
            <a:ext cx="6056631" cy="1944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Одним из самых необычных и интересных растений Мальты является кактус — опунция, имеющий очень необычное мальтийское название </a:t>
            </a:r>
            <a:r>
              <a:rPr lang="ru-RU" sz="16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Bajtra</a:t>
            </a: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tax-xewk</a:t>
            </a: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«Листья» кактуса считаются овощами, а плоды — фруктами.</a:t>
            </a:r>
          </a:p>
          <a:p>
            <a:pPr algn="ctr">
              <a:spcAft>
                <a:spcPts val="1000"/>
              </a:spcAft>
            </a:pP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 же их используют и как живые изгороди, и как корм для скота, их сок помогает успокоить зуд и восстанавливает кожу после солнечных ожогов. </a:t>
            </a:r>
            <a:endParaRPr lang="ru-RU" sz="1600" b="1" dirty="0">
              <a:solidFill>
                <a:srgbClr val="2D575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D93FC701-A454-35D1-9041-C7B3F303144C}"/>
              </a:ext>
            </a:extLst>
          </p:cNvPr>
          <p:cNvSpPr txBox="1"/>
          <p:nvPr/>
        </p:nvSpPr>
        <p:spPr>
          <a:xfrm>
            <a:off x="-332549" y="397544"/>
            <a:ext cx="728907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dirty="0" err="1">
                <a:solidFill>
                  <a:srgbClr val="C00000"/>
                </a:solidFill>
                <a:latin typeface="Lepka" pitchFamily="50" charset="0"/>
              </a:rPr>
              <a:t>Bajtra</a:t>
            </a:r>
            <a:r>
              <a:rPr lang="en-US" sz="2800" dirty="0">
                <a:solidFill>
                  <a:srgbClr val="C00000"/>
                </a:solidFill>
                <a:latin typeface="Lepka" pitchFamily="50" charset="0"/>
              </a:rPr>
              <a:t> tax-</a:t>
            </a:r>
            <a:r>
              <a:rPr lang="en-US" sz="2800" dirty="0" err="1">
                <a:solidFill>
                  <a:srgbClr val="C00000"/>
                </a:solidFill>
                <a:latin typeface="Lepka" pitchFamily="50" charset="0"/>
              </a:rPr>
              <a:t>xewk</a:t>
            </a:r>
            <a:r>
              <a:rPr lang="ru-RU" sz="2800" dirty="0">
                <a:solidFill>
                  <a:srgbClr val="C00000"/>
                </a:solidFill>
                <a:latin typeface="Lepka" pitchFamily="50" charset="0"/>
              </a:rPr>
              <a:t> (опунция)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11CD9A-0FB4-033F-0278-2840F93A6DBB}"/>
              </a:ext>
            </a:extLst>
          </p:cNvPr>
          <p:cNvSpPr txBox="1"/>
          <p:nvPr/>
        </p:nvSpPr>
        <p:spPr>
          <a:xfrm>
            <a:off x="330899" y="3813718"/>
            <a:ext cx="4921585" cy="2190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 этих кактусов есть одна удивительная особенность: они полностью покрываются цветами. Бывает, на одном растении расцветает 180–200 цветков! Все они раскрываются в 7 утра, с восходом солнца, и закрываются в 5 вечера, когда солнце заходит.</a:t>
            </a:r>
          </a:p>
          <a:p>
            <a:pPr>
              <a:spcAft>
                <a:spcPts val="1000"/>
              </a:spcAft>
            </a:pP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месте цветов образуются съедобные «шишки», покрытые мельчайшими волосками — иголочками, поэтому перед чисткой их замачивают в воде.</a:t>
            </a:r>
            <a:endParaRPr lang="ru-RU" sz="1600" b="1" dirty="0">
              <a:solidFill>
                <a:srgbClr val="2D575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96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51959-4BCA-BBA9-71DD-3E8F6BEB3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98DDEBD-D2A4-A53F-8CD3-6719A5210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3370" y="-1214906"/>
            <a:ext cx="5183830" cy="695274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69E89B2-C093-7111-4302-3D60597D2F84}"/>
              </a:ext>
            </a:extLst>
          </p:cNvPr>
          <p:cNvSpPr txBox="1"/>
          <p:nvPr/>
        </p:nvSpPr>
        <p:spPr>
          <a:xfrm>
            <a:off x="-1178330" y="6292008"/>
            <a:ext cx="6136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Bebas Neue Bold" panose="020B0606020202050201" pitchFamily="34" charset="0"/>
              </a:rPr>
              <a:t>Фото: Василий </a:t>
            </a:r>
            <a:r>
              <a:rPr lang="ru-RU" sz="2400" b="1" dirty="0" err="1">
                <a:solidFill>
                  <a:schemeClr val="bg1"/>
                </a:solidFill>
                <a:latin typeface="Bebas Neue Bold" panose="020B0606020202050201" pitchFamily="34" charset="0"/>
              </a:rPr>
              <a:t>ураламбасович</a:t>
            </a:r>
            <a:endParaRPr lang="ru-RU" sz="3200" b="1" dirty="0">
              <a:solidFill>
                <a:schemeClr val="bg1"/>
              </a:solidFill>
              <a:latin typeface="Bebas Neue Bold" panose="020B0606020202050201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F2F655-01F5-1402-3814-3644DB7EC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52613" y="-22099"/>
            <a:ext cx="12345042" cy="6918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010CB0-53FF-4F55-B189-23DDFB0885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68888" y="-1708494"/>
            <a:ext cx="7493935" cy="74939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37C518-A205-715C-6B4B-10A5C3444E46}"/>
              </a:ext>
            </a:extLst>
          </p:cNvPr>
          <p:cNvSpPr txBox="1"/>
          <p:nvPr/>
        </p:nvSpPr>
        <p:spPr>
          <a:xfrm>
            <a:off x="5281275" y="6370037"/>
            <a:ext cx="79368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Lepka" pitchFamily="50" charset="0"/>
              </a:rPr>
              <a:t>ФОТО: ЭЛИЗ КАССАР, 2 КЛ., МИЯ КАССАР, 4 КЛ.</a:t>
            </a:r>
            <a:endParaRPr lang="ru-RU" sz="2800" b="1" dirty="0">
              <a:solidFill>
                <a:schemeClr val="bg1"/>
              </a:solidFill>
              <a:latin typeface="Lepka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0BE0F8-41D8-AD1E-9FA6-2702F3D45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ID4096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32F9B0-7613-BA99-10EB-0049B8D6C5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466" y="2604911"/>
            <a:ext cx="6858000" cy="6858000"/>
          </a:xfrm>
          <a:prstGeom prst="rect">
            <a:avLst/>
          </a:prstGeom>
        </p:spPr>
      </p:pic>
      <p:pic>
        <p:nvPicPr>
          <p:cNvPr id="13" name="Picture 14">
            <a:extLst>
              <a:ext uri="{FF2B5EF4-FFF2-40B4-BE49-F238E27FC236}">
                <a16:creationId xmlns:a16="http://schemas.microsoft.com/office/drawing/2014/main" id="{B55BC03A-1A0C-C230-7D06-A28C0CDC79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1" r="3861"/>
          <a:stretch/>
        </p:blipFill>
        <p:spPr bwMode="auto">
          <a:xfrm>
            <a:off x="110751" y="3920662"/>
            <a:ext cx="2094558" cy="2094558"/>
          </a:xfrm>
          <a:prstGeom prst="ellipse">
            <a:avLst/>
          </a:prstGeom>
          <a:solidFill>
            <a:schemeClr val="bg1">
              <a:alpha val="98000"/>
            </a:schemeClr>
          </a:solidFill>
          <a:ln w="1016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3C50950-BCA8-645D-3504-DF2762F6E6AA}"/>
              </a:ext>
            </a:extLst>
          </p:cNvPr>
          <p:cNvSpPr txBox="1"/>
          <p:nvPr/>
        </p:nvSpPr>
        <p:spPr>
          <a:xfrm>
            <a:off x="204229" y="842780"/>
            <a:ext cx="5868932" cy="2159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Широколистный вечнозелёный кустарник 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Pittosporum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tobira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часто используется для живых изгородей. У его цветов свежий сладкий аромат, их используют в качестве отдушки для чая и других напитков.</a:t>
            </a:r>
          </a:p>
          <a:p>
            <a:pPr algn="ctr">
              <a:spcAft>
                <a:spcPts val="1000"/>
              </a:spcAft>
            </a:pP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Кустарник цветёт в конце мая, а плоды созревают в сентябре. Сначала ярко-зелёные ребристые коробочки закрыты, но в ноябре-декабре они растрескиваются и раскрывают мелкие оранжево-красные семена, погружённые в клейкую смолистую массу. Кустарник назвали 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Pittosporum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tobira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именно из-за этого липкого покрытия: 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pitta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означает «смола», а </a:t>
            </a:r>
            <a:r>
              <a:rPr lang="ru-RU" sz="14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spora</a:t>
            </a: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 «семя» на греческом языке.</a:t>
            </a:r>
            <a:endParaRPr lang="ru-RU" sz="1400" b="1" dirty="0">
              <a:solidFill>
                <a:srgbClr val="2D575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1448C3CA-41C9-3A28-7349-5FABDF37CBA4}"/>
              </a:ext>
            </a:extLst>
          </p:cNvPr>
          <p:cNvSpPr txBox="1"/>
          <p:nvPr/>
        </p:nvSpPr>
        <p:spPr>
          <a:xfrm>
            <a:off x="-585703" y="394894"/>
            <a:ext cx="728907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Lepka" pitchFamily="50" charset="0"/>
              </a:rPr>
              <a:t>PITTOSPORUM TOBIRA</a:t>
            </a:r>
            <a:endParaRPr lang="ru-RU" sz="2800" dirty="0">
              <a:solidFill>
                <a:srgbClr val="C00000"/>
              </a:solidFill>
              <a:latin typeface="Lepka" pitchFamily="50" charset="0"/>
            </a:endParaRP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A6DDFADA-D07A-BED9-D3C0-E0F3500FE1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5" r="3315"/>
          <a:stretch/>
        </p:blipFill>
        <p:spPr bwMode="auto">
          <a:xfrm>
            <a:off x="2636766" y="3526924"/>
            <a:ext cx="1577364" cy="1577364"/>
          </a:xfrm>
          <a:prstGeom prst="ellipse">
            <a:avLst/>
          </a:prstGeom>
          <a:solidFill>
            <a:schemeClr val="bg1">
              <a:alpha val="98000"/>
            </a:schemeClr>
          </a:soli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pic>
        <p:nvPicPr>
          <p:cNvPr id="23" name="Picture 14">
            <a:extLst>
              <a:ext uri="{FF2B5EF4-FFF2-40B4-BE49-F238E27FC236}">
                <a16:creationId xmlns:a16="http://schemas.microsoft.com/office/drawing/2014/main" id="{F01CF391-CF5A-3146-B7B9-1DF66940AC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5" r="6925"/>
          <a:stretch/>
        </p:blipFill>
        <p:spPr bwMode="auto">
          <a:xfrm>
            <a:off x="2067040" y="5565507"/>
            <a:ext cx="1769123" cy="1769123"/>
          </a:xfrm>
          <a:prstGeom prst="ellipse">
            <a:avLst/>
          </a:prstGeom>
          <a:solidFill>
            <a:schemeClr val="bg1">
              <a:alpha val="98000"/>
            </a:schemeClr>
          </a:soli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31350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2F092-63D6-D964-AD3A-ECC8632F1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480DC1B-A777-3352-FA21-28B43573A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7099" y="-394470"/>
            <a:ext cx="5507987" cy="5474351"/>
          </a:xfrm>
          <a:prstGeom prst="rect">
            <a:avLst/>
          </a:prstGeom>
        </p:spPr>
      </p:pic>
      <p:sp>
        <p:nvSpPr>
          <p:cNvPr id="16" name="TextBox 8">
            <a:extLst>
              <a:ext uri="{FF2B5EF4-FFF2-40B4-BE49-F238E27FC236}">
                <a16:creationId xmlns:a16="http://schemas.microsoft.com/office/drawing/2014/main" id="{EDF0A930-B044-8596-83B5-BBA68F996642}"/>
              </a:ext>
            </a:extLst>
          </p:cNvPr>
          <p:cNvSpPr txBox="1"/>
          <p:nvPr/>
        </p:nvSpPr>
        <p:spPr>
          <a:xfrm>
            <a:off x="3326730" y="684257"/>
            <a:ext cx="1080245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  <a:latin typeface="Sweet Mavka Script" panose="03060602040705080205" pitchFamily="66" charset="0"/>
              </a:rPr>
              <a:t>Мальтийская Камнеломка</a:t>
            </a:r>
            <a:endParaRPr lang="en-GB" sz="4400" dirty="0">
              <a:solidFill>
                <a:schemeClr val="bg1"/>
              </a:solidFill>
              <a:latin typeface="Sweet Mavka Script" panose="03060602040705080205" pitchFamily="66" charset="0"/>
            </a:endParaRPr>
          </a:p>
          <a:p>
            <a:pPr algn="ctr"/>
            <a:r>
              <a:rPr lang="ru-RU" sz="4400" dirty="0">
                <a:solidFill>
                  <a:schemeClr val="bg1"/>
                </a:solidFill>
                <a:latin typeface="Sweet Mavka Script" panose="03060602040705080205" pitchFamily="66" charset="0"/>
              </a:rPr>
              <a:t>(</a:t>
            </a:r>
            <a:r>
              <a:rPr lang="en-US" sz="4400" i="1" dirty="0" err="1">
                <a:solidFill>
                  <a:schemeClr val="bg1"/>
                </a:solidFill>
                <a:latin typeface="Sweet Mavka Script" panose="03060602040705080205" pitchFamily="66" charset="0"/>
              </a:rPr>
              <a:t>Cheirolophus</a:t>
            </a:r>
            <a:r>
              <a:rPr lang="en-US" sz="4400" i="1" dirty="0">
                <a:solidFill>
                  <a:schemeClr val="bg1"/>
                </a:solidFill>
                <a:latin typeface="Sweet Mavka Script" panose="03060602040705080205" pitchFamily="66" charset="0"/>
              </a:rPr>
              <a:t> </a:t>
            </a:r>
            <a:r>
              <a:rPr lang="ru-RU" sz="4400" i="1" dirty="0">
                <a:solidFill>
                  <a:schemeClr val="bg1"/>
                </a:solidFill>
                <a:latin typeface="Sweet Mavka Script" panose="03060602040705080205" pitchFamily="66" charset="0"/>
              </a:rPr>
              <a:t>С</a:t>
            </a:r>
            <a:r>
              <a:rPr lang="en-US" sz="4400" i="1" dirty="0" err="1">
                <a:solidFill>
                  <a:schemeClr val="bg1"/>
                </a:solidFill>
                <a:latin typeface="Sweet Mavka Script" panose="03060602040705080205" pitchFamily="66" charset="0"/>
              </a:rPr>
              <a:t>rassifolius</a:t>
            </a:r>
            <a:r>
              <a:rPr lang="en-US" sz="4400" dirty="0">
                <a:solidFill>
                  <a:schemeClr val="bg1"/>
                </a:solidFill>
                <a:latin typeface="Sweet Mavka Script" panose="03060602040705080205" pitchFamily="66" charset="0"/>
              </a:rPr>
              <a:t>)</a:t>
            </a:r>
            <a:endParaRPr lang="ru-RU" sz="4400" dirty="0">
              <a:solidFill>
                <a:schemeClr val="bg1"/>
              </a:solidFill>
              <a:latin typeface="Sweet Mavka Script" panose="03060602040705080205" pitchFamily="66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155D8B-598D-0AC8-A1D1-271ECDB21C31}"/>
              </a:ext>
            </a:extLst>
          </p:cNvPr>
          <p:cNvSpPr txBox="1"/>
          <p:nvPr/>
        </p:nvSpPr>
        <p:spPr>
          <a:xfrm>
            <a:off x="5818239" y="3845542"/>
            <a:ext cx="6136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Bebas Neue Bold" panose="020B0606020202050201" pitchFamily="34" charset="0"/>
              </a:rPr>
              <a:t>Эндемическое растение Мальты и национальный символ страны. Растет исключительно на известняковых утесах, что делает его редким и уникальным.</a:t>
            </a:r>
            <a:endParaRPr lang="ru-RU" sz="3200" b="1" dirty="0">
              <a:solidFill>
                <a:schemeClr val="bg1"/>
              </a:solidFill>
              <a:latin typeface="Bebas Neue Bold" panose="020B0606020202050201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6F0A9A-1B98-EAE5-81FB-A7FAFC4E9982}"/>
              </a:ext>
            </a:extLst>
          </p:cNvPr>
          <p:cNvSpPr txBox="1"/>
          <p:nvPr/>
        </p:nvSpPr>
        <p:spPr>
          <a:xfrm>
            <a:off x="-1178330" y="6292008"/>
            <a:ext cx="6136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Bebas Neue Bold" panose="020B0606020202050201" pitchFamily="34" charset="0"/>
              </a:rPr>
              <a:t>Фото: Василий </a:t>
            </a:r>
            <a:r>
              <a:rPr lang="ru-RU" sz="2400" b="1" dirty="0" err="1">
                <a:solidFill>
                  <a:schemeClr val="bg1"/>
                </a:solidFill>
                <a:latin typeface="Bebas Neue Bold" panose="020B0606020202050201" pitchFamily="34" charset="0"/>
              </a:rPr>
              <a:t>ураламбасович</a:t>
            </a:r>
            <a:endParaRPr lang="ru-RU" sz="3200" b="1" dirty="0">
              <a:solidFill>
                <a:schemeClr val="bg1"/>
              </a:solidFill>
              <a:latin typeface="Bebas Neue Bold" panose="020B0606020202050201" pitchFamily="34" charset="0"/>
            </a:endParaRPr>
          </a:p>
        </p:txBody>
      </p:sp>
      <p:pic>
        <p:nvPicPr>
          <p:cNvPr id="1038" name="Picture 14" descr="Камнеломка Арендса - розовая, семена, купить, выращивание">
            <a:extLst>
              <a:ext uri="{FF2B5EF4-FFF2-40B4-BE49-F238E27FC236}">
                <a16:creationId xmlns:a16="http://schemas.microsoft.com/office/drawing/2014/main" id="{4EF6B953-E1B5-A6FF-E5DE-3F1D0ADA87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6581694" y="2263884"/>
            <a:ext cx="1370815" cy="1370815"/>
          </a:xfrm>
          <a:prstGeom prst="ellipse">
            <a:avLst/>
          </a:prstGeom>
          <a:solidFill>
            <a:schemeClr val="bg1">
              <a:alpha val="98000"/>
            </a:schemeClr>
          </a:solidFill>
          <a:ln>
            <a:solidFill>
              <a:schemeClr val="bg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pic>
        <p:nvPicPr>
          <p:cNvPr id="25" name="Picture 14" descr="Камнеломка Арендса - розовая, семена, купить, выращивание">
            <a:extLst>
              <a:ext uri="{FF2B5EF4-FFF2-40B4-BE49-F238E27FC236}">
                <a16:creationId xmlns:a16="http://schemas.microsoft.com/office/drawing/2014/main" id="{8792AF6D-88BE-C904-ACED-B2725E7419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8201066" y="2263884"/>
            <a:ext cx="1370815" cy="1370815"/>
          </a:xfrm>
          <a:prstGeom prst="ellipse">
            <a:avLst/>
          </a:prstGeom>
          <a:solidFill>
            <a:schemeClr val="bg1">
              <a:alpha val="98000"/>
            </a:schemeClr>
          </a:solidFill>
          <a:ln>
            <a:solidFill>
              <a:schemeClr val="bg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pic>
        <p:nvPicPr>
          <p:cNvPr id="26" name="Picture 14" descr="Камнеломка Арендса - розовая, семена, купить, выращивание">
            <a:extLst>
              <a:ext uri="{FF2B5EF4-FFF2-40B4-BE49-F238E27FC236}">
                <a16:creationId xmlns:a16="http://schemas.microsoft.com/office/drawing/2014/main" id="{36860619-5FA6-7EBE-154B-A6DA118D27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9820438" y="2298131"/>
            <a:ext cx="1370815" cy="1370815"/>
          </a:xfrm>
          <a:prstGeom prst="ellipse">
            <a:avLst/>
          </a:prstGeom>
          <a:solidFill>
            <a:schemeClr val="bg1">
              <a:alpha val="98000"/>
            </a:schemeClr>
          </a:solidFill>
          <a:ln>
            <a:solidFill>
              <a:schemeClr val="bg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3834EB-3634-F1BB-3372-389C2EF0DA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29" y="-21604"/>
            <a:ext cx="12345042" cy="6918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F645FD-CB4A-BDD3-18B1-020A771105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756" y="-1708494"/>
            <a:ext cx="7493935" cy="74939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CF4410-443B-1A9D-1422-89196300CE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13355" y="1529878"/>
            <a:ext cx="7493935" cy="74939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09352A-BB6D-FF26-C879-CD515700059C}"/>
              </a:ext>
            </a:extLst>
          </p:cNvPr>
          <p:cNvSpPr txBox="1"/>
          <p:nvPr/>
        </p:nvSpPr>
        <p:spPr>
          <a:xfrm>
            <a:off x="-337661" y="6363694"/>
            <a:ext cx="6136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Lepka" pitchFamily="50" charset="0"/>
              </a:rPr>
              <a:t>ФОТО: МАРТА МУСИЕНКО, 3 КЛ.</a:t>
            </a:r>
            <a:endParaRPr lang="ru-RU" sz="3200" b="1" dirty="0">
              <a:solidFill>
                <a:schemeClr val="bg1"/>
              </a:solidFill>
              <a:latin typeface="Lepka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D43BB7-D8A0-DB19-9324-75C9787EA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ID4096"/>
          </a:p>
        </p:txBody>
      </p:sp>
      <p:pic>
        <p:nvPicPr>
          <p:cNvPr id="13" name="Picture 14">
            <a:extLst>
              <a:ext uri="{FF2B5EF4-FFF2-40B4-BE49-F238E27FC236}">
                <a16:creationId xmlns:a16="http://schemas.microsoft.com/office/drawing/2014/main" id="{CFED96B4-8323-E12B-8F33-35373B6D85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7" b="3877"/>
          <a:stretch/>
        </p:blipFill>
        <p:spPr bwMode="auto">
          <a:xfrm>
            <a:off x="5383162" y="4629574"/>
            <a:ext cx="2094558" cy="2094558"/>
          </a:xfrm>
          <a:prstGeom prst="ellipse">
            <a:avLst/>
          </a:prstGeom>
          <a:solidFill>
            <a:schemeClr val="bg1">
              <a:alpha val="98000"/>
            </a:schemeClr>
          </a:solidFill>
          <a:ln w="1016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C34D0B1-6E3C-A4B7-7AA7-C59CB5158A33}"/>
              </a:ext>
            </a:extLst>
          </p:cNvPr>
          <p:cNvSpPr txBox="1"/>
          <p:nvPr/>
        </p:nvSpPr>
        <p:spPr>
          <a:xfrm>
            <a:off x="5801688" y="810696"/>
            <a:ext cx="5868932" cy="2287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Ещё одно удивительное растение Мальты! У этого дерева есть длинные коричневые стручки, похожие на рога, поэтому его так и назвали!</a:t>
            </a:r>
          </a:p>
          <a:p>
            <a:pPr algn="ctr">
              <a:spcAft>
                <a:spcPts val="1000"/>
              </a:spcAft>
            </a:pP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Внутри этих стручков находятся маленькие твёрдые семечки и сладкая мякоть. Мякоть рожков сладкая на вкус, поэтому из неё делают порошок, похожий на какао, но без кофеина. Его можно добавлять в печенье, напитки и другие сладости в качестве заменителя шоколада!</a:t>
            </a:r>
          </a:p>
          <a:p>
            <a:pPr algn="ctr">
              <a:spcAft>
                <a:spcPts val="1000"/>
              </a:spcAft>
            </a:pP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Рожковое дерево очень полезно! Его мякоть и семена помогают улучшить пищеварение и полезны для желудка. В них много клетчатки, витаминов и минералов.</a:t>
            </a:r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88BBA762-D444-BE56-95FB-308EF46B4019}"/>
              </a:ext>
            </a:extLst>
          </p:cNvPr>
          <p:cNvSpPr txBox="1"/>
          <p:nvPr/>
        </p:nvSpPr>
        <p:spPr>
          <a:xfrm>
            <a:off x="5011756" y="362810"/>
            <a:ext cx="728907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Lepka" pitchFamily="50" charset="0"/>
              </a:rPr>
              <a:t>Рожковое дерево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E5729AE-974B-CA33-B1C6-67E5CEB87C65}"/>
              </a:ext>
            </a:extLst>
          </p:cNvPr>
          <p:cNvSpPr txBox="1"/>
          <p:nvPr/>
        </p:nvSpPr>
        <p:spPr>
          <a:xfrm>
            <a:off x="7324177" y="3782128"/>
            <a:ext cx="48203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4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Семена рожкового дерева всегда почти одинакового размера и веса — примерно 0,2 грамма. В древности люди использовали их как меру веса для драгоценностей, и так появилось слово «карат», которым сейчас измеряют золото и драгоценные камни.</a:t>
            </a: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62B56DBA-BBD1-8F9E-6136-8A88428F80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7736739" y="5200135"/>
            <a:ext cx="1577364" cy="1577364"/>
          </a:xfrm>
          <a:prstGeom prst="ellipse">
            <a:avLst/>
          </a:prstGeom>
          <a:solidFill>
            <a:schemeClr val="bg1">
              <a:alpha val="98000"/>
            </a:schemeClr>
          </a:soli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pic>
        <p:nvPicPr>
          <p:cNvPr id="23" name="Picture 14">
            <a:extLst>
              <a:ext uri="{FF2B5EF4-FFF2-40B4-BE49-F238E27FC236}">
                <a16:creationId xmlns:a16="http://schemas.microsoft.com/office/drawing/2014/main" id="{B615E796-4340-F658-986D-78A461C4A6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5" r="12375"/>
          <a:stretch/>
        </p:blipFill>
        <p:spPr bwMode="auto">
          <a:xfrm>
            <a:off x="9646833" y="5509039"/>
            <a:ext cx="1237443" cy="1237443"/>
          </a:xfrm>
          <a:prstGeom prst="ellipse">
            <a:avLst/>
          </a:prstGeom>
          <a:solidFill>
            <a:schemeClr val="bg1">
              <a:alpha val="98000"/>
            </a:schemeClr>
          </a:soli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62365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4C663-6ED1-0C09-882A-1AF78AEA7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131AE5C-1D31-E3FC-B48E-D9BBE68C2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1995" y="-39440"/>
            <a:ext cx="6772473" cy="65394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EBBAB6-4740-DDC5-94F1-F455B8F3A3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893" y="-39440"/>
            <a:ext cx="12377570" cy="69368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2D3059A-1384-AE79-0347-27A83A7E9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8305" y="-577197"/>
            <a:ext cx="6097982" cy="609798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0ED0F16-117F-90BB-B1A7-07A685B13B3E}"/>
              </a:ext>
            </a:extLst>
          </p:cNvPr>
          <p:cNvSpPr txBox="1"/>
          <p:nvPr/>
        </p:nvSpPr>
        <p:spPr>
          <a:xfrm>
            <a:off x="338766" y="1301345"/>
            <a:ext cx="3710763" cy="2340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Мальте много сортов цитрусовых растений: апельсины, лимоны, мандарины и многочисленные гибриды. Все эти фрукты очень богаты витаминами группы B, A и особенно витамином C, в них много кальция, магния и калия. Благодаря солнцу и теплу они очень сладкие и сочные!</a:t>
            </a:r>
          </a:p>
        </p:txBody>
      </p:sp>
      <p:sp>
        <p:nvSpPr>
          <p:cNvPr id="22" name="TextBox 8">
            <a:extLst>
              <a:ext uri="{FF2B5EF4-FFF2-40B4-BE49-F238E27FC236}">
                <a16:creationId xmlns:a16="http://schemas.microsoft.com/office/drawing/2014/main" id="{36EE479D-B5BF-4B9C-8BF4-9CFD464ADC0B}"/>
              </a:ext>
            </a:extLst>
          </p:cNvPr>
          <p:cNvSpPr txBox="1"/>
          <p:nvPr/>
        </p:nvSpPr>
        <p:spPr>
          <a:xfrm>
            <a:off x="-1376169" y="729182"/>
            <a:ext cx="728907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4000" dirty="0">
                <a:solidFill>
                  <a:srgbClr val="C00000"/>
                </a:solidFill>
                <a:latin typeface="Lepka" pitchFamily="50" charset="0"/>
              </a:rPr>
              <a:t>Цитрусовые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CBF1118-86D9-CD60-D4C2-721FB5E114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25021" y="2554930"/>
            <a:ext cx="5741957" cy="574195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E09E87D-999A-2588-8979-CD11BE0A9613}"/>
              </a:ext>
            </a:extLst>
          </p:cNvPr>
          <p:cNvSpPr txBox="1"/>
          <p:nvPr/>
        </p:nvSpPr>
        <p:spPr>
          <a:xfrm>
            <a:off x="4109264" y="4507375"/>
            <a:ext cx="3339222" cy="2059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solidFill>
                  <a:srgbClr val="2D575C"/>
                </a:solidFill>
              </a:rPr>
              <a:t>Урожай с одного дерева мандарина высотой около 4 метров может достигать 5–7 тысяч плодов за один сезон! Однако наряду со сладостью есть одна особенность цитрусовых Мальты — в них очень много косточек. В одной маленькой дольке мандарина может находиться до пяти косточек!</a:t>
            </a:r>
          </a:p>
        </p:txBody>
      </p:sp>
      <p:sp>
        <p:nvSpPr>
          <p:cNvPr id="1028" name="TextBox 1027">
            <a:extLst>
              <a:ext uri="{FF2B5EF4-FFF2-40B4-BE49-F238E27FC236}">
                <a16:creationId xmlns:a16="http://schemas.microsoft.com/office/drawing/2014/main" id="{913604D2-F6A2-7C44-6640-B4FAF3FCAFC9}"/>
              </a:ext>
            </a:extLst>
          </p:cNvPr>
          <p:cNvSpPr txBox="1"/>
          <p:nvPr/>
        </p:nvSpPr>
        <p:spPr>
          <a:xfrm>
            <a:off x="2639371" y="112696"/>
            <a:ext cx="70110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pka" pitchFamily="50" charset="0"/>
              </a:rPr>
              <a:t>ФОТО: НЕЙЛАС ЧУНКА, 2 КЛ.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epka" pitchFamily="50" charset="0"/>
            </a:endParaRPr>
          </a:p>
        </p:txBody>
      </p:sp>
      <p:pic>
        <p:nvPicPr>
          <p:cNvPr id="4" name="Picture 14">
            <a:extLst>
              <a:ext uri="{FF2B5EF4-FFF2-40B4-BE49-F238E27FC236}">
                <a16:creationId xmlns:a16="http://schemas.microsoft.com/office/drawing/2014/main" id="{0D0C46A0-1C58-9EB0-50EA-BB84FE721E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" r="5046"/>
          <a:stretch/>
        </p:blipFill>
        <p:spPr bwMode="auto">
          <a:xfrm>
            <a:off x="9552629" y="254066"/>
            <a:ext cx="2094558" cy="2094558"/>
          </a:xfrm>
          <a:prstGeom prst="ellipse">
            <a:avLst/>
          </a:prstGeom>
          <a:solidFill>
            <a:schemeClr val="bg1">
              <a:alpha val="98000"/>
            </a:schemeClr>
          </a:solidFill>
          <a:ln w="1016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B6557726-023F-EECB-116C-897E7F61BE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/>
        </p:blipFill>
        <p:spPr bwMode="auto">
          <a:xfrm>
            <a:off x="10480726" y="1887076"/>
            <a:ext cx="1755166" cy="1755166"/>
          </a:xfrm>
          <a:prstGeom prst="ellipse">
            <a:avLst/>
          </a:prstGeom>
          <a:solidFill>
            <a:schemeClr val="bg1">
              <a:alpha val="98000"/>
            </a:schemeClr>
          </a:solidFill>
          <a:ln w="1016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17551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1551F-B26A-2B56-CB56-96F0F5BF9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070EF1C-DD56-C76B-5489-C6592B28B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9747" y="69843"/>
            <a:ext cx="5522253" cy="570174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59A9300-17FE-A70E-4AC4-C6E5BC68E371}"/>
              </a:ext>
            </a:extLst>
          </p:cNvPr>
          <p:cNvSpPr txBox="1"/>
          <p:nvPr/>
        </p:nvSpPr>
        <p:spPr>
          <a:xfrm>
            <a:off x="-1178330" y="6292008"/>
            <a:ext cx="6136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Bebas Neue Bold" panose="020B0606020202050201" pitchFamily="34" charset="0"/>
              </a:rPr>
              <a:t>Фото: Василий </a:t>
            </a:r>
            <a:r>
              <a:rPr lang="ru-RU" sz="2400" b="1" dirty="0" err="1">
                <a:solidFill>
                  <a:schemeClr val="bg1"/>
                </a:solidFill>
                <a:latin typeface="Bebas Neue Bold" panose="020B0606020202050201" pitchFamily="34" charset="0"/>
              </a:rPr>
              <a:t>ураламбасович</a:t>
            </a:r>
            <a:endParaRPr lang="ru-RU" sz="3200" b="1" dirty="0">
              <a:solidFill>
                <a:schemeClr val="bg1"/>
              </a:solidFill>
              <a:latin typeface="Bebas Neue Bold" panose="020B0606020202050201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07E488-7171-B788-FB6F-76AAD3FF9C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52613" y="-22099"/>
            <a:ext cx="12345042" cy="6918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03B17B-BFB1-5944-B742-DE09036E26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34979" y="-1722351"/>
            <a:ext cx="7493935" cy="74939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56E0CE-018E-E561-DEDB-C4D7742C9FCB}"/>
              </a:ext>
            </a:extLst>
          </p:cNvPr>
          <p:cNvSpPr txBox="1"/>
          <p:nvPr/>
        </p:nvSpPr>
        <p:spPr>
          <a:xfrm>
            <a:off x="5770882" y="6385158"/>
            <a:ext cx="6578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Lepka" pitchFamily="50" charset="0"/>
              </a:rPr>
              <a:t>ФОТО: НИКИТА БИКЕТОВ (МАМА), 1 КЛ.</a:t>
            </a:r>
            <a:endParaRPr lang="ru-RU" sz="3200" b="1" dirty="0">
              <a:solidFill>
                <a:schemeClr val="bg1"/>
              </a:solidFill>
              <a:latin typeface="Lepka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0C7F23-CAFD-461E-23DC-5B0C37C1F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ID4096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630BF6-1D1C-652C-BDAB-E28AE08B28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5258" y="1510172"/>
            <a:ext cx="7493935" cy="7493935"/>
          </a:xfrm>
          <a:prstGeom prst="rect">
            <a:avLst/>
          </a:prstGeom>
        </p:spPr>
      </p:pic>
      <p:pic>
        <p:nvPicPr>
          <p:cNvPr id="13" name="Picture 14">
            <a:extLst>
              <a:ext uri="{FF2B5EF4-FFF2-40B4-BE49-F238E27FC236}">
                <a16:creationId xmlns:a16="http://schemas.microsoft.com/office/drawing/2014/main" id="{5322CC16-5C72-F393-F834-12C870BFEB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2" b="3432"/>
          <a:stretch/>
        </p:blipFill>
        <p:spPr bwMode="auto">
          <a:xfrm>
            <a:off x="9992620" y="4160061"/>
            <a:ext cx="2094558" cy="2094558"/>
          </a:xfrm>
          <a:prstGeom prst="ellipse">
            <a:avLst/>
          </a:prstGeom>
          <a:solidFill>
            <a:schemeClr val="bg1">
              <a:alpha val="98000"/>
            </a:schemeClr>
          </a:solidFill>
          <a:ln w="1016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1070F7A-813F-1286-0FF8-F89FE6912E72}"/>
              </a:ext>
            </a:extLst>
          </p:cNvPr>
          <p:cNvSpPr txBox="1"/>
          <p:nvPr/>
        </p:nvSpPr>
        <p:spPr>
          <a:xfrm>
            <a:off x="167763" y="853939"/>
            <a:ext cx="6501555" cy="2190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преддверии зимнего солнцестояния, в декабре, на острове Мальта зацветает принц зимних ароматов — нарцисс. Из-за постоянной нехватки воды цветы получаются небольшими, редко достигая высоты 50–60 сантиметров.</a:t>
            </a:r>
          </a:p>
          <a:p>
            <a:pPr algn="ctr">
              <a:spcAft>
                <a:spcPts val="1000"/>
              </a:spcAft>
            </a:pP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Следует иметь в виду, что стебель и луковицы всех видов этого растения ядовиты и содержат алкалоид </a:t>
            </a:r>
            <a:r>
              <a:rPr lang="ru-RU" sz="16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нарциссин</a:t>
            </a: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Нюхать цветы можно, но жевать их категорически не рекомендуется. Для растения это всего лишь защитная функция от травоядных животных.</a:t>
            </a:r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911D4179-BCF0-0189-219D-B8BFE0377524}"/>
              </a:ext>
            </a:extLst>
          </p:cNvPr>
          <p:cNvSpPr txBox="1"/>
          <p:nvPr/>
        </p:nvSpPr>
        <p:spPr>
          <a:xfrm>
            <a:off x="-332549" y="397544"/>
            <a:ext cx="728907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Lepka" pitchFamily="50" charset="0"/>
              </a:rPr>
              <a:t>СРЕДИЗЕМНОМОРСКИЙ НАРЦИСС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ADB5C6-0210-5A2B-BB88-4D7C4EB289F7}"/>
              </a:ext>
            </a:extLst>
          </p:cNvPr>
          <p:cNvSpPr txBox="1"/>
          <p:nvPr/>
        </p:nvSpPr>
        <p:spPr>
          <a:xfrm>
            <a:off x="216448" y="3609222"/>
            <a:ext cx="5421972" cy="2682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Одновременно (как и многое в природе, где яд и противоядие дополняют друг друга) цветы этого растения используются при изготовлении успокоительных препаратов и лекарств от болезни Альцгеймера.</a:t>
            </a:r>
          </a:p>
          <a:p>
            <a:pPr>
              <a:spcAft>
                <a:spcPts val="1000"/>
              </a:spcAft>
            </a:pP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Широко применяется нарцисс и в парфюмерии. Парфюмеры мира отмечают в нём ноты жасмина и туберозы. Именно благодаря своей тонкости и аромату растение-нарцисс получило мифологическое имя самовлюблённого юноши Нарцисса, который после смерти превратился в цветок.</a:t>
            </a:r>
          </a:p>
        </p:txBody>
      </p:sp>
    </p:spTree>
    <p:extLst>
      <p:ext uri="{BB962C8B-B14F-4D97-AF65-F5344CB8AC3E}">
        <p14:creationId xmlns:p14="http://schemas.microsoft.com/office/powerpoint/2010/main" val="281887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2857406-BAA4-9F4B-BE56-737A13E9C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0"/>
            <a:ext cx="12166600" cy="68437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B7B99C-E4D5-D356-50AD-D4CEDFFA5F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6" y="4270092"/>
            <a:ext cx="3673390" cy="31920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DCB506-2060-B351-9D70-1B69EEAD3093}"/>
              </a:ext>
            </a:extLst>
          </p:cNvPr>
          <p:cNvSpPr txBox="1"/>
          <p:nvPr/>
        </p:nvSpPr>
        <p:spPr>
          <a:xfrm>
            <a:off x="694773" y="310056"/>
            <a:ext cx="10802453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4000" dirty="0">
                <a:solidFill>
                  <a:srgbClr val="C00000"/>
                </a:solidFill>
                <a:latin typeface="Lepka" pitchFamily="50" charset="0"/>
              </a:rPr>
              <a:t>СПИСОК ИСПОЛЬЗОВАННОЙ ЛИТЕРАТУРЫ И ИСТОЧНИКОВ ИНФОРМАЦИИ:</a:t>
            </a: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5982A35E-D0F7-6B39-32DC-516BC75B66D2}"/>
              </a:ext>
            </a:extLst>
          </p:cNvPr>
          <p:cNvSpPr txBox="1"/>
          <p:nvPr/>
        </p:nvSpPr>
        <p:spPr>
          <a:xfrm>
            <a:off x="-454472" y="5324048"/>
            <a:ext cx="12292639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3600" dirty="0">
                <a:solidFill>
                  <a:srgbClr val="C00000"/>
                </a:solidFill>
                <a:latin typeface="Sweet Mavka Script" panose="03060602040705080205" pitchFamily="66" charset="0"/>
              </a:rPr>
              <a:t>Спасибо за внимание! </a:t>
            </a:r>
          </a:p>
          <a:p>
            <a:pPr algn="ctr"/>
            <a:r>
              <a:rPr lang="ru-RU" sz="2400" dirty="0">
                <a:solidFill>
                  <a:srgbClr val="2D575C"/>
                </a:solidFill>
                <a:latin typeface="Sweet Mavka Script" panose="03060602040705080205" pitchFamily="66" charset="0"/>
              </a:rPr>
              <a:t>Надеемся, что наша презентация </a:t>
            </a:r>
          </a:p>
          <a:p>
            <a:pPr algn="ctr"/>
            <a:r>
              <a:rPr lang="ru-RU" sz="2400" dirty="0">
                <a:solidFill>
                  <a:srgbClr val="2D575C"/>
                </a:solidFill>
                <a:latin typeface="Sweet Mavka Script" panose="03060602040705080205" pitchFamily="66" charset="0"/>
              </a:rPr>
              <a:t>была для вас интересной и полезной!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4A30A4-3E32-9AD0-3238-0B710489C51B}"/>
              </a:ext>
            </a:extLst>
          </p:cNvPr>
          <p:cNvSpPr txBox="1"/>
          <p:nvPr/>
        </p:nvSpPr>
        <p:spPr>
          <a:xfrm>
            <a:off x="2700614" y="1708016"/>
            <a:ext cx="6216384" cy="3441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"Эндемичные растения Мальты", Джон Борг, издательство "</a:t>
            </a:r>
            <a:r>
              <a:rPr lang="ru-RU" sz="16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Malta</a:t>
            </a: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University Press", 2006 г.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Сайт "Флора Мальты" – www.maltawildplants.com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"Пчёлы Мальты и их экология", Стивен </a:t>
            </a:r>
            <a:r>
              <a:rPr lang="ru-RU" sz="16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Атиард</a:t>
            </a: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журнал "Мальтийская энтомология", выпуск 15, 2015 г.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Сайт "Мальтийское общество естественных наук" – www.naturetrustmalta.org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"Природное наследие Мальты", Эдвард </a:t>
            </a:r>
            <a:r>
              <a:rPr lang="ru-RU" sz="16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Мелли</a:t>
            </a: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издательство "</a:t>
            </a:r>
            <a:r>
              <a:rPr lang="ru-RU" sz="16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Midsea</a:t>
            </a: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Books</a:t>
            </a: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", 2008 г.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ru-RU" sz="1600" b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Сайт Министерства окружающей среды Мальты – www.environment.gov.mt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47E526-0A1D-6962-5237-D46E416241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320" y="1543316"/>
            <a:ext cx="3302149" cy="33021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EA2356-F60F-0C56-2785-5270ABF2BE15}"/>
              </a:ext>
            </a:extLst>
          </p:cNvPr>
          <p:cNvSpPr txBox="1"/>
          <p:nvPr/>
        </p:nvSpPr>
        <p:spPr>
          <a:xfrm>
            <a:off x="476917" y="2138384"/>
            <a:ext cx="170334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400" b="1" i="1" dirty="0">
                <a:solidFill>
                  <a:srgbClr val="2D575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Обработка и проверка информации осуществлялась с использованием искусственного интеллекта.</a:t>
            </a:r>
          </a:p>
        </p:txBody>
      </p:sp>
    </p:spTree>
    <p:extLst>
      <p:ext uri="{BB962C8B-B14F-4D97-AF65-F5344CB8AC3E}">
        <p14:creationId xmlns:p14="http://schemas.microsoft.com/office/powerpoint/2010/main" val="261413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</TotalTime>
  <Words>1600</Words>
  <Application>Microsoft Office PowerPoint</Application>
  <PresentationFormat>Widescreen</PresentationFormat>
  <Paragraphs>95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Calibri</vt:lpstr>
      <vt:lpstr>Lepka</vt:lpstr>
      <vt:lpstr>Bebas Neue Bold</vt:lpstr>
      <vt:lpstr>Calibri Light</vt:lpstr>
      <vt:lpstr>Arial</vt:lpstr>
      <vt:lpstr>Sweet Mavka Script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Laff Laff</dc:creator>
  <cp:lastModifiedBy>Laff Laff</cp:lastModifiedBy>
  <cp:revision>10</cp:revision>
  <dcterms:created xsi:type="dcterms:W3CDTF">2024-11-15T15:57:56Z</dcterms:created>
  <dcterms:modified xsi:type="dcterms:W3CDTF">2024-11-18T20:04:20Z</dcterms:modified>
</cp:coreProperties>
</file>