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2" r:id="rId2"/>
    <p:sldId id="256" r:id="rId3"/>
    <p:sldId id="263" r:id="rId4"/>
    <p:sldId id="261" r:id="rId5"/>
    <p:sldId id="268" r:id="rId6"/>
    <p:sldId id="259" r:id="rId7"/>
    <p:sldId id="270" r:id="rId8"/>
    <p:sldId id="269" r:id="rId9"/>
    <p:sldId id="267" r:id="rId10"/>
    <p:sldId id="266" r:id="rId11"/>
    <p:sldId id="265" r:id="rId12"/>
    <p:sldId id="264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атолий Воронцов" initials="АВ" lastIdx="1" clrIdx="0">
    <p:extLst>
      <p:ext uri="{19B8F6BF-5375-455C-9EA6-DF929625EA0E}">
        <p15:presenceInfo xmlns:p15="http://schemas.microsoft.com/office/powerpoint/2012/main" userId="e1f54785926eb06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3198"/>
    <a:srgbClr val="FFF9E8"/>
    <a:srgbClr val="FCF6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1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95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5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19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89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80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73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82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33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1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391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02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03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370E9-5D48-4268-8580-BEECCA0D2F85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A3035-EDD7-41D2-93F2-039ADB108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slide" Target="slide3.xml"/><Relationship Id="rId18" Type="http://schemas.openxmlformats.org/officeDocument/2006/relationships/slide" Target="slide10.xml"/><Relationship Id="rId3" Type="http://schemas.openxmlformats.org/officeDocument/2006/relationships/image" Target="../media/image6.svg"/><Relationship Id="rId21" Type="http://schemas.openxmlformats.org/officeDocument/2006/relationships/slide" Target="slide12.xml"/><Relationship Id="rId7" Type="http://schemas.openxmlformats.org/officeDocument/2006/relationships/image" Target="../media/image8.jpeg"/><Relationship Id="rId12" Type="http://schemas.openxmlformats.org/officeDocument/2006/relationships/slide" Target="slide5.xml"/><Relationship Id="rId17" Type="http://schemas.openxmlformats.org/officeDocument/2006/relationships/slide" Target="slide8.xml"/><Relationship Id="rId2" Type="http://schemas.openxmlformats.org/officeDocument/2006/relationships/image" Target="../media/image5.png"/><Relationship Id="rId16" Type="http://schemas.openxmlformats.org/officeDocument/2006/relationships/slide" Target="slide7.xml"/><Relationship Id="rId20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slide" Target="slide9.xml"/><Relationship Id="rId23" Type="http://schemas.openxmlformats.org/officeDocument/2006/relationships/image" Target="../media/image16.svg"/><Relationship Id="rId10" Type="http://schemas.openxmlformats.org/officeDocument/2006/relationships/image" Target="../media/image11.jpeg"/><Relationship Id="rId19" Type="http://schemas.openxmlformats.org/officeDocument/2006/relationships/image" Target="../media/image13.png"/><Relationship Id="rId4" Type="http://schemas.openxmlformats.org/officeDocument/2006/relationships/image" Target="../media/image1.jpg"/><Relationship Id="rId9" Type="http://schemas.openxmlformats.org/officeDocument/2006/relationships/image" Target="../media/image10.jpeg"/><Relationship Id="rId14" Type="http://schemas.openxmlformats.org/officeDocument/2006/relationships/slide" Target="slide4.xml"/><Relationship Id="rId2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slide" Target="slide2.xml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slide" Target="slide1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2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2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slide" Target="slide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22.png"/><Relationship Id="rId4" Type="http://schemas.openxmlformats.org/officeDocument/2006/relationships/image" Target="../media/image42.jp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22.png"/><Relationship Id="rId5" Type="http://schemas.openxmlformats.org/officeDocument/2006/relationships/image" Target="../media/image53.jpeg"/><Relationship Id="rId10" Type="http://schemas.openxmlformats.org/officeDocument/2006/relationships/slide" Target="slide2.xml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hyperlink" Target="https://ru.wikipedia.org/wiki/%D0%94%D1%83%D1%80%D0%B8%D0%B0%D0%BD_%D1%86%D0%B8%D0%B1%D0%B5%D1%82%D0%B8%D0%BD%D0%BE%D0%B2%D1%8B%D0%B9" TargetMode="External"/><Relationship Id="rId7" Type="http://schemas.openxmlformats.org/officeDocument/2006/relationships/hyperlink" Target="https://www.picturethisai.com/ru/wiki/Tacca_chantrieri.html" TargetMode="External"/><Relationship Id="rId2" Type="http://schemas.openxmlformats.org/officeDocument/2006/relationships/hyperlink" Target="https://www.botanichka.ru/article/yatrofyi-i-ih-spornaya-reputatsiy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zen.ru/a/Yp8ZpHVvmgDL0hcK" TargetMode="External"/><Relationship Id="rId5" Type="http://schemas.openxmlformats.org/officeDocument/2006/relationships/hyperlink" Target="https://pikabu.ru/story/menara_zhivaya_bashnya_iz_malayzii_11407562" TargetMode="External"/><Relationship Id="rId10" Type="http://schemas.openxmlformats.org/officeDocument/2006/relationships/image" Target="../media/image60.jpeg"/><Relationship Id="rId4" Type="http://schemas.openxmlformats.org/officeDocument/2006/relationships/hyperlink" Target="https://ru.wikipedia.org/wiki/%D0%A0%D0%B0%D1%84%D1%84%D0%BB%D0%B5%D0%B7%D0%B8%D1%8F" TargetMode="External"/><Relationship Id="rId9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1021B62-F38C-4F1C-94F9-0BBBFF38B9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4" r="7363"/>
          <a:stretch/>
        </p:blipFill>
        <p:spPr>
          <a:xfrm>
            <a:off x="-13952" y="-1"/>
            <a:ext cx="9912428" cy="685800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06D2247-09A5-4A69-ADCB-1E86966ACBA8}"/>
              </a:ext>
            </a:extLst>
          </p:cNvPr>
          <p:cNvSpPr/>
          <p:nvPr/>
        </p:nvSpPr>
        <p:spPr>
          <a:xfrm>
            <a:off x="-13952" y="-20181"/>
            <a:ext cx="9933904" cy="6878181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Вертикальный свиток 3">
            <a:extLst>
              <a:ext uri="{FF2B5EF4-FFF2-40B4-BE49-F238E27FC236}">
                <a16:creationId xmlns:a16="http://schemas.microsoft.com/office/drawing/2014/main" xmlns="" id="{75A01A0E-A748-422B-8C4A-661572CE9898}"/>
              </a:ext>
            </a:extLst>
          </p:cNvPr>
          <p:cNvSpPr/>
          <p:nvPr/>
        </p:nvSpPr>
        <p:spPr>
          <a:xfrm>
            <a:off x="121381" y="379461"/>
            <a:ext cx="9629522" cy="1022576"/>
          </a:xfrm>
          <a:prstGeom prst="verticalScroll">
            <a:avLst/>
          </a:prstGeom>
          <a:noFill/>
          <a:ln w="3175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Конкурс сетевых проектов общеобразовательных школ при загранучреждениях МИД России «Обучаясь – творим»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 2024-2025 учебном году в номинации «Изображаем жизнь» </a:t>
            </a:r>
          </a:p>
          <a:p>
            <a:pPr algn="ctr"/>
            <a:endParaRPr lang="ru-RU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ru-RU" sz="24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«Необычные растения Малайзии»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8DB9E1D4-3EE3-4AD0-B739-823F3BF6E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9" y="4960829"/>
            <a:ext cx="2430000" cy="16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Тур в Куала - Лумпур">
            <a:extLst>
              <a:ext uri="{FF2B5EF4-FFF2-40B4-BE49-F238E27FC236}">
                <a16:creationId xmlns:a16="http://schemas.microsoft.com/office/drawing/2014/main" xmlns="" id="{93CFAED2-1B45-443F-B50C-3E5704F3D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6" y="3190369"/>
            <a:ext cx="2289196" cy="16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C6955FF5-B888-45BB-BA45-361C269E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5" y="1419909"/>
            <a:ext cx="2373179" cy="162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0F92E20-844E-40DB-A71D-B13BF0B661C0}"/>
              </a:ext>
            </a:extLst>
          </p:cNvPr>
          <p:cNvSpPr/>
          <p:nvPr/>
        </p:nvSpPr>
        <p:spPr>
          <a:xfrm>
            <a:off x="4943179" y="3900431"/>
            <a:ext cx="5044952" cy="2246769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Работу выполнил ученик 6 класса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Общеобразовательной школы при Посольстве России в Малайзии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Воронцов Александр Анатольевич</a:t>
            </a:r>
          </a:p>
          <a:p>
            <a:pPr algn="ctr"/>
            <a:endParaRPr lang="ru-RU" sz="2000" dirty="0">
              <a:solidFill>
                <a:schemeClr val="bg1"/>
              </a:solidFill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Руководитель работы Воронцова Е.В.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учитель </a:t>
            </a:r>
            <a:r>
              <a:rPr lang="ru-RU" sz="2000" dirty="0" smtClean="0">
                <a:solidFill>
                  <a:schemeClr val="bg1"/>
                </a:solidFill>
              </a:rPr>
              <a:t>биологии 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EC9E5FC-ADCC-4681-809A-F2871C82FBF6}"/>
              </a:ext>
            </a:extLst>
          </p:cNvPr>
          <p:cNvSpPr/>
          <p:nvPr/>
        </p:nvSpPr>
        <p:spPr>
          <a:xfrm>
            <a:off x="3334288" y="2082373"/>
            <a:ext cx="497764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островах</a:t>
            </a:r>
            <a:endParaRPr lang="ru-RU" sz="6600" b="1" i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4870CC6-4CA3-43DA-8722-B1F3A19697BF}"/>
              </a:ext>
            </a:extLst>
          </p:cNvPr>
          <p:cNvSpPr/>
          <p:nvPr/>
        </p:nvSpPr>
        <p:spPr>
          <a:xfrm>
            <a:off x="4651376" y="2934517"/>
            <a:ext cx="40318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Малайзии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27259" y="6414035"/>
            <a:ext cx="6740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Общеобразовательная школа при Посольстве России в Малайзии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87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1518" y="2462777"/>
            <a:ext cx="540854" cy="5408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A53B5E2-3E9B-428A-91AF-D7AF595C38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" r="12086"/>
          <a:stretch/>
        </p:blipFill>
        <p:spPr>
          <a:xfrm>
            <a:off x="0" y="0"/>
            <a:ext cx="9906000" cy="686277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4EB8455-0675-4318-8B1F-E18BA90F9CFC}"/>
              </a:ext>
            </a:extLst>
          </p:cNvPr>
          <p:cNvSpPr/>
          <p:nvPr/>
        </p:nvSpPr>
        <p:spPr>
          <a:xfrm>
            <a:off x="0" y="0"/>
            <a:ext cx="9906000" cy="688528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9270C89-2F98-41A0-BED6-1F9D899BC9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648" y="3456289"/>
            <a:ext cx="1246451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C95D4B2-3724-494B-88D0-6992048B42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053" y="2319204"/>
            <a:ext cx="1245954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50D8B9-2147-45FE-B2E7-53DEB176DB3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7" r="8920"/>
          <a:stretch/>
        </p:blipFill>
        <p:spPr>
          <a:xfrm>
            <a:off x="3433223" y="1610468"/>
            <a:ext cx="1246451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8B21DF5-6E4C-42F8-A561-9639D817EE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004" y="1657958"/>
            <a:ext cx="1139709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9F558A-4EC9-465C-AB26-C7455EAA7C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357" y="3993489"/>
            <a:ext cx="1242000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086D84F-077D-453E-8BDE-0352C10CA7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51" y="3472252"/>
            <a:ext cx="1104000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E9F3E4E-3610-4859-8D3C-843E36CF87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274" y="4071934"/>
            <a:ext cx="1243553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7D643A14-E1D9-4D3D-9056-3603B1849ECF}"/>
              </a:ext>
            </a:extLst>
          </p:cNvPr>
          <p:cNvSpPr/>
          <p:nvPr/>
        </p:nvSpPr>
        <p:spPr>
          <a:xfrm>
            <a:off x="1675652" y="3161069"/>
            <a:ext cx="1511240" cy="226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</a:t>
            </a:r>
            <a:r>
              <a:rPr lang="ru-RU" sz="1400" b="1" dirty="0" err="1">
                <a:solidFill>
                  <a:schemeClr val="bg1"/>
                </a:solidFill>
              </a:rPr>
              <a:t>Лангкави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3E780917-5960-4C59-9FB3-4A42446E278F}"/>
              </a:ext>
            </a:extLst>
          </p:cNvPr>
          <p:cNvSpPr/>
          <p:nvPr/>
        </p:nvSpPr>
        <p:spPr>
          <a:xfrm>
            <a:off x="1965228" y="4893903"/>
            <a:ext cx="1511240" cy="226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Пенанг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94271C31-7F41-4E80-A9D0-E51E7A508F5F}"/>
              </a:ext>
            </a:extLst>
          </p:cNvPr>
          <p:cNvSpPr/>
          <p:nvPr/>
        </p:nvSpPr>
        <p:spPr>
          <a:xfrm>
            <a:off x="3551050" y="4336780"/>
            <a:ext cx="1511240" cy="226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Борнео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52CFB14E-B32A-4E2B-B93B-53993900212C}"/>
              </a:ext>
            </a:extLst>
          </p:cNvPr>
          <p:cNvSpPr/>
          <p:nvPr/>
        </p:nvSpPr>
        <p:spPr>
          <a:xfrm>
            <a:off x="5087421" y="4325265"/>
            <a:ext cx="1601753" cy="226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</a:t>
            </a:r>
            <a:r>
              <a:rPr lang="ru-RU" sz="1400" b="1" dirty="0" err="1">
                <a:solidFill>
                  <a:schemeClr val="bg1"/>
                </a:solidFill>
              </a:rPr>
              <a:t>Перхентиан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1F2E9BC0-9D30-4C18-B0D7-BFE7D7449EE4}"/>
              </a:ext>
            </a:extLst>
          </p:cNvPr>
          <p:cNvSpPr/>
          <p:nvPr/>
        </p:nvSpPr>
        <p:spPr>
          <a:xfrm>
            <a:off x="6689174" y="4932833"/>
            <a:ext cx="1444498" cy="195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</a:t>
            </a:r>
            <a:r>
              <a:rPr lang="ru-RU" sz="1400" b="1" dirty="0" err="1">
                <a:solidFill>
                  <a:schemeClr val="bg1"/>
                </a:solidFill>
              </a:rPr>
              <a:t>Реданг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AC1A109B-285C-455C-BC80-95F1BAC19E8F}"/>
              </a:ext>
            </a:extLst>
          </p:cNvPr>
          <p:cNvSpPr/>
          <p:nvPr/>
        </p:nvSpPr>
        <p:spPr>
          <a:xfrm>
            <a:off x="5050263" y="2530682"/>
            <a:ext cx="1444498" cy="195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</a:t>
            </a:r>
            <a:r>
              <a:rPr lang="ru-RU" sz="1400" b="1" dirty="0" err="1">
                <a:solidFill>
                  <a:schemeClr val="bg1"/>
                </a:solidFill>
              </a:rPr>
              <a:t>Пангкор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E5548C63-27F5-41EF-A4C4-68146C849FE3}"/>
              </a:ext>
            </a:extLst>
          </p:cNvPr>
          <p:cNvSpPr/>
          <p:nvPr/>
        </p:nvSpPr>
        <p:spPr>
          <a:xfrm>
            <a:off x="3296209" y="2512316"/>
            <a:ext cx="1444498" cy="195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о. Малакка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>
            <a:hlinkClick r:id="rId12" action="ppaction://hlinksldjump"/>
            <a:extLst>
              <a:ext uri="{FF2B5EF4-FFF2-40B4-BE49-F238E27FC236}">
                <a16:creationId xmlns:a16="http://schemas.microsoft.com/office/drawing/2014/main" xmlns="" id="{6A3ED8E4-0DC3-43D0-A8B5-3E0C5C334F90}"/>
              </a:ext>
            </a:extLst>
          </p:cNvPr>
          <p:cNvSpPr/>
          <p:nvPr/>
        </p:nvSpPr>
        <p:spPr>
          <a:xfrm>
            <a:off x="3439055" y="1698061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Прямоугольник 38">
            <a:hlinkClick r:id="rId13" action="ppaction://hlinksldjump"/>
            <a:extLst>
              <a:ext uri="{FF2B5EF4-FFF2-40B4-BE49-F238E27FC236}">
                <a16:creationId xmlns:a16="http://schemas.microsoft.com/office/drawing/2014/main" xmlns="" id="{82B226E5-6B7E-42C2-8CE4-296D344FC155}"/>
              </a:ext>
            </a:extLst>
          </p:cNvPr>
          <p:cNvSpPr/>
          <p:nvPr/>
        </p:nvSpPr>
        <p:spPr>
          <a:xfrm>
            <a:off x="3788425" y="3568416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Прямоугольник 38">
            <a:hlinkClick r:id="rId14" action="ppaction://hlinksldjump"/>
            <a:extLst>
              <a:ext uri="{FF2B5EF4-FFF2-40B4-BE49-F238E27FC236}">
                <a16:creationId xmlns:a16="http://schemas.microsoft.com/office/drawing/2014/main" xmlns="" id="{144146E8-F08C-4357-A8A5-3E212FAB99ED}"/>
              </a:ext>
            </a:extLst>
          </p:cNvPr>
          <p:cNvSpPr/>
          <p:nvPr/>
        </p:nvSpPr>
        <p:spPr>
          <a:xfrm>
            <a:off x="2166677" y="4163263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Прямоугольник 38">
            <a:hlinkClick r:id="rId15" action="ppaction://hlinksldjump"/>
            <a:extLst>
              <a:ext uri="{FF2B5EF4-FFF2-40B4-BE49-F238E27FC236}">
                <a16:creationId xmlns:a16="http://schemas.microsoft.com/office/drawing/2014/main" xmlns="" id="{0AAE8E47-E19C-40C5-9C0C-8BC51C716DC1}"/>
              </a:ext>
            </a:extLst>
          </p:cNvPr>
          <p:cNvSpPr/>
          <p:nvPr/>
        </p:nvSpPr>
        <p:spPr>
          <a:xfrm>
            <a:off x="1927379" y="2395172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Прямоугольник 38">
            <a:hlinkClick r:id="rId16" action="ppaction://hlinksldjump"/>
            <a:extLst>
              <a:ext uri="{FF2B5EF4-FFF2-40B4-BE49-F238E27FC236}">
                <a16:creationId xmlns:a16="http://schemas.microsoft.com/office/drawing/2014/main" xmlns="" id="{B79A98B5-3E84-4F77-B5E9-0D91F424AC8F}"/>
              </a:ext>
            </a:extLst>
          </p:cNvPr>
          <p:cNvSpPr/>
          <p:nvPr/>
        </p:nvSpPr>
        <p:spPr>
          <a:xfrm>
            <a:off x="5327004" y="1739401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Прямоугольник 38">
            <a:hlinkClick r:id="rId17" action="ppaction://hlinksldjump"/>
            <a:extLst>
              <a:ext uri="{FF2B5EF4-FFF2-40B4-BE49-F238E27FC236}">
                <a16:creationId xmlns:a16="http://schemas.microsoft.com/office/drawing/2014/main" xmlns="" id="{A6FE5EA0-B5F0-421F-8D63-F00FC718CDB8}"/>
              </a:ext>
            </a:extLst>
          </p:cNvPr>
          <p:cNvSpPr/>
          <p:nvPr/>
        </p:nvSpPr>
        <p:spPr>
          <a:xfrm>
            <a:off x="6888636" y="4168590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Прямоугольник 38">
            <a:hlinkClick r:id="rId18" action="ppaction://hlinksldjump"/>
            <a:extLst>
              <a:ext uri="{FF2B5EF4-FFF2-40B4-BE49-F238E27FC236}">
                <a16:creationId xmlns:a16="http://schemas.microsoft.com/office/drawing/2014/main" xmlns="" id="{263CCF66-6901-4FFD-86DE-E465305E5AE3}"/>
              </a:ext>
            </a:extLst>
          </p:cNvPr>
          <p:cNvSpPr/>
          <p:nvPr/>
        </p:nvSpPr>
        <p:spPr>
          <a:xfrm>
            <a:off x="5404651" y="3552458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2BBB10B-15F3-470B-B810-B8186B8121B2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22574"/>
          <a:stretch/>
        </p:blipFill>
        <p:spPr>
          <a:xfrm>
            <a:off x="6873931" y="2394365"/>
            <a:ext cx="1139709" cy="82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8" name="Прямоугольник 38">
            <a:hlinkClick r:id="" action="ppaction://hlinkshowjump?jump=nextslide"/>
            <a:extLst>
              <a:ext uri="{FF2B5EF4-FFF2-40B4-BE49-F238E27FC236}">
                <a16:creationId xmlns:a16="http://schemas.microsoft.com/office/drawing/2014/main" xmlns="" id="{AC68F947-FFA9-49DF-852C-1D6DB7799B8A}"/>
              </a:ext>
            </a:extLst>
          </p:cNvPr>
          <p:cNvSpPr/>
          <p:nvPr/>
        </p:nvSpPr>
        <p:spPr>
          <a:xfrm>
            <a:off x="6831888" y="2499859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CEE54ED2-4D8B-4F33-B4CF-CFD8E12980B2}"/>
              </a:ext>
            </a:extLst>
          </p:cNvPr>
          <p:cNvSpPr/>
          <p:nvPr/>
        </p:nvSpPr>
        <p:spPr>
          <a:xfrm>
            <a:off x="6567070" y="3317981"/>
            <a:ext cx="1511240" cy="2263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Западная Малайзия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8">
            <a:hlinkClick r:id="rId20" action="ppaction://hlinksldjump"/>
            <a:extLst>
              <a:ext uri="{FF2B5EF4-FFF2-40B4-BE49-F238E27FC236}">
                <a16:creationId xmlns:a16="http://schemas.microsoft.com/office/drawing/2014/main" xmlns="" id="{EF0DFE88-4BB2-4C48-996C-47202EC96D5C}"/>
              </a:ext>
            </a:extLst>
          </p:cNvPr>
          <p:cNvSpPr/>
          <p:nvPr/>
        </p:nvSpPr>
        <p:spPr>
          <a:xfrm>
            <a:off x="6873931" y="2493354"/>
            <a:ext cx="1246422" cy="747794"/>
          </a:xfrm>
          <a:custGeom>
            <a:avLst/>
            <a:gdLst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40331"/>
              <a:gd name="connsiteY0" fmla="*/ 0 h 662553"/>
              <a:gd name="connsiteX1" fmla="*/ 940331 w 940331"/>
              <a:gd name="connsiteY1" fmla="*/ 0 h 662553"/>
              <a:gd name="connsiteX2" fmla="*/ 940331 w 940331"/>
              <a:gd name="connsiteY2" fmla="*/ 662553 h 662553"/>
              <a:gd name="connsiteX3" fmla="*/ 0 w 940331"/>
              <a:gd name="connsiteY3" fmla="*/ 662553 h 662553"/>
              <a:gd name="connsiteX4" fmla="*/ 0 w 940331"/>
              <a:gd name="connsiteY4" fmla="*/ 0 h 662553"/>
              <a:gd name="connsiteX0" fmla="*/ 0 w 967453"/>
              <a:gd name="connsiteY0" fmla="*/ 0 h 701299"/>
              <a:gd name="connsiteX1" fmla="*/ 967453 w 967453"/>
              <a:gd name="connsiteY1" fmla="*/ 38746 h 701299"/>
              <a:gd name="connsiteX2" fmla="*/ 967453 w 967453"/>
              <a:gd name="connsiteY2" fmla="*/ 701299 h 701299"/>
              <a:gd name="connsiteX3" fmla="*/ 27122 w 967453"/>
              <a:gd name="connsiteY3" fmla="*/ 701299 h 701299"/>
              <a:gd name="connsiteX4" fmla="*/ 0 w 967453"/>
              <a:gd name="connsiteY4" fmla="*/ 0 h 701299"/>
              <a:gd name="connsiteX0" fmla="*/ 174356 w 1141809"/>
              <a:gd name="connsiteY0" fmla="*/ 0 h 701299"/>
              <a:gd name="connsiteX1" fmla="*/ 1141809 w 1141809"/>
              <a:gd name="connsiteY1" fmla="*/ 38746 h 701299"/>
              <a:gd name="connsiteX2" fmla="*/ 1141809 w 1141809"/>
              <a:gd name="connsiteY2" fmla="*/ 701299 h 701299"/>
              <a:gd name="connsiteX3" fmla="*/ 0 w 1141809"/>
              <a:gd name="connsiteY3" fmla="*/ 681927 h 701299"/>
              <a:gd name="connsiteX4" fmla="*/ 174356 w 1141809"/>
              <a:gd name="connsiteY4" fmla="*/ 0 h 701299"/>
              <a:gd name="connsiteX0" fmla="*/ 174356 w 1296792"/>
              <a:gd name="connsiteY0" fmla="*/ 0 h 701299"/>
              <a:gd name="connsiteX1" fmla="*/ 1296792 w 1296792"/>
              <a:gd name="connsiteY1" fmla="*/ 92990 h 701299"/>
              <a:gd name="connsiteX2" fmla="*/ 1141809 w 1296792"/>
              <a:gd name="connsiteY2" fmla="*/ 701299 h 701299"/>
              <a:gd name="connsiteX3" fmla="*/ 0 w 1296792"/>
              <a:gd name="connsiteY3" fmla="*/ 681927 h 701299"/>
              <a:gd name="connsiteX4" fmla="*/ 174356 w 1296792"/>
              <a:gd name="connsiteY4" fmla="*/ 0 h 701299"/>
              <a:gd name="connsiteX0" fmla="*/ 174356 w 1296792"/>
              <a:gd name="connsiteY0" fmla="*/ 0 h 747794"/>
              <a:gd name="connsiteX1" fmla="*/ 1296792 w 1296792"/>
              <a:gd name="connsiteY1" fmla="*/ 92990 h 747794"/>
              <a:gd name="connsiteX2" fmla="*/ 1134060 w 1296792"/>
              <a:gd name="connsiteY2" fmla="*/ 747794 h 747794"/>
              <a:gd name="connsiteX3" fmla="*/ 0 w 1296792"/>
              <a:gd name="connsiteY3" fmla="*/ 681927 h 747794"/>
              <a:gd name="connsiteX4" fmla="*/ 174356 w 1296792"/>
              <a:gd name="connsiteY4" fmla="*/ 0 h 747794"/>
              <a:gd name="connsiteX0" fmla="*/ 174356 w 1246422"/>
              <a:gd name="connsiteY0" fmla="*/ 0 h 747794"/>
              <a:gd name="connsiteX1" fmla="*/ 1246422 w 1246422"/>
              <a:gd name="connsiteY1" fmla="*/ 54245 h 747794"/>
              <a:gd name="connsiteX2" fmla="*/ 1134060 w 1246422"/>
              <a:gd name="connsiteY2" fmla="*/ 747794 h 747794"/>
              <a:gd name="connsiteX3" fmla="*/ 0 w 1246422"/>
              <a:gd name="connsiteY3" fmla="*/ 681927 h 747794"/>
              <a:gd name="connsiteX4" fmla="*/ 174356 w 1246422"/>
              <a:gd name="connsiteY4" fmla="*/ 0 h 74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422" h="747794">
                <a:moveTo>
                  <a:pt x="174356" y="0"/>
                </a:moveTo>
                <a:lnTo>
                  <a:pt x="1246422" y="54245"/>
                </a:lnTo>
                <a:lnTo>
                  <a:pt x="1134060" y="747794"/>
                </a:lnTo>
                <a:lnTo>
                  <a:pt x="0" y="681927"/>
                </a:lnTo>
                <a:lnTo>
                  <a:pt x="174356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Рисунок 3" descr="Книги со сплошной заливкой">
            <a:hlinkClick r:id="rId21" action="ppaction://hlinksldjump"/>
            <a:extLst>
              <a:ext uri="{FF2B5EF4-FFF2-40B4-BE49-F238E27FC236}">
                <a16:creationId xmlns:a16="http://schemas.microsoft.com/office/drawing/2014/main" xmlns="" id="{882CD06B-5D74-44D3-B160-3830927DEE6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9039727" y="5992196"/>
            <a:ext cx="818147" cy="818147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translucentPowder"/>
        </p:spPr>
      </p:pic>
      <p:pic>
        <p:nvPicPr>
          <p:cNvPr id="43" name="Рисунок 42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956288" y="3904668"/>
            <a:ext cx="540854" cy="540854"/>
          </a:xfrm>
          <a:prstGeom prst="rect">
            <a:avLst/>
          </a:prstGeom>
        </p:spPr>
      </p:pic>
      <p:pic>
        <p:nvPicPr>
          <p:cNvPr id="44" name="Рисунок 43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496760" y="1427615"/>
            <a:ext cx="540854" cy="540854"/>
          </a:xfrm>
          <a:prstGeom prst="rect">
            <a:avLst/>
          </a:prstGeom>
        </p:spPr>
      </p:pic>
      <p:pic>
        <p:nvPicPr>
          <p:cNvPr id="48" name="Рисунок 47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43446" y="3798089"/>
            <a:ext cx="540854" cy="540854"/>
          </a:xfrm>
          <a:prstGeom prst="rect">
            <a:avLst/>
          </a:prstGeom>
        </p:spPr>
      </p:pic>
      <p:pic>
        <p:nvPicPr>
          <p:cNvPr id="49" name="Рисунок 48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944391" y="2123735"/>
            <a:ext cx="540854" cy="540854"/>
          </a:xfrm>
          <a:prstGeom prst="rect">
            <a:avLst/>
          </a:prstGeom>
        </p:spPr>
      </p:pic>
      <p:pic>
        <p:nvPicPr>
          <p:cNvPr id="50" name="Рисунок 49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09361" y="1427615"/>
            <a:ext cx="540854" cy="540854"/>
          </a:xfrm>
          <a:prstGeom prst="rect">
            <a:avLst/>
          </a:prstGeom>
        </p:spPr>
      </p:pic>
      <p:pic>
        <p:nvPicPr>
          <p:cNvPr id="52" name="Рисунок 51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955985" y="2170180"/>
            <a:ext cx="540854" cy="540854"/>
          </a:xfrm>
          <a:prstGeom prst="rect">
            <a:avLst/>
          </a:prstGeom>
        </p:spPr>
      </p:pic>
      <p:pic>
        <p:nvPicPr>
          <p:cNvPr id="53" name="Рисунок 52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45049" y="3257018"/>
            <a:ext cx="540854" cy="540854"/>
          </a:xfrm>
          <a:prstGeom prst="rect">
            <a:avLst/>
          </a:prstGeom>
        </p:spPr>
      </p:pic>
      <p:pic>
        <p:nvPicPr>
          <p:cNvPr id="54" name="Рисунок 53" descr="Флажок со сплошной заливкой">
            <a:extLst>
              <a:ext uri="{FF2B5EF4-FFF2-40B4-BE49-F238E27FC236}">
                <a16:creationId xmlns:a16="http://schemas.microsoft.com/office/drawing/2014/main" xmlns="" id="{85E1AD80-D96B-40BD-9119-906E2B66D7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65816" y="3245575"/>
            <a:ext cx="540854" cy="54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A13FABA9-1246-44DD-B80C-AD6941EE09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3" r="26333"/>
          <a:stretch/>
        </p:blipFill>
        <p:spPr bwMode="auto">
          <a:xfrm>
            <a:off x="150829" y="1272392"/>
            <a:ext cx="4738452" cy="53876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Вертикальный свиток 8">
            <a:extLst>
              <a:ext uri="{FF2B5EF4-FFF2-40B4-BE49-F238E27FC236}">
                <a16:creationId xmlns:a16="http://schemas.microsoft.com/office/drawing/2014/main" xmlns="" id="{A16E2A26-B89D-40B9-B8E2-76E9782480B2}"/>
              </a:ext>
            </a:extLst>
          </p:cNvPr>
          <p:cNvSpPr/>
          <p:nvPr/>
        </p:nvSpPr>
        <p:spPr>
          <a:xfrm>
            <a:off x="1701538" y="197986"/>
            <a:ext cx="8055204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tx1"/>
                </a:solidFill>
              </a:rPr>
              <a:t>Шорея</a:t>
            </a:r>
            <a:r>
              <a:rPr lang="ru-RU" sz="3200" b="1" i="1" dirty="0">
                <a:solidFill>
                  <a:schemeClr val="tx1"/>
                </a:solidFill>
              </a:rPr>
              <a:t> (</a:t>
            </a:r>
            <a:r>
              <a:rPr lang="en-US" sz="3200" b="1" i="1" dirty="0" err="1">
                <a:solidFill>
                  <a:schemeClr val="tx1"/>
                </a:solidFill>
              </a:rPr>
              <a:t>Shorea</a:t>
            </a:r>
            <a:r>
              <a:rPr lang="en-US" sz="3200" b="1" i="1" dirty="0">
                <a:solidFill>
                  <a:schemeClr val="tx1"/>
                </a:solidFill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</a:rPr>
              <a:t>faguetiana</a:t>
            </a:r>
            <a:r>
              <a:rPr lang="ru-RU" sz="3200" b="1" i="1" dirty="0">
                <a:solidFill>
                  <a:schemeClr val="tx1"/>
                </a:solidFill>
              </a:rPr>
              <a:t>)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3" name="Стрелка: вверх 12">
            <a:extLst>
              <a:ext uri="{FF2B5EF4-FFF2-40B4-BE49-F238E27FC236}">
                <a16:creationId xmlns:a16="http://schemas.microsoft.com/office/drawing/2014/main" xmlns="" id="{0658C1A5-3253-45DB-A1DD-9A41A9CD3714}"/>
              </a:ext>
            </a:extLst>
          </p:cNvPr>
          <p:cNvSpPr/>
          <p:nvPr/>
        </p:nvSpPr>
        <p:spPr>
          <a:xfrm>
            <a:off x="1701538" y="1904214"/>
            <a:ext cx="150829" cy="4614421"/>
          </a:xfrm>
          <a:prstGeom prst="upArrow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87F4822-0FEB-455E-BF73-6D9EF820AE4F}"/>
              </a:ext>
            </a:extLst>
          </p:cNvPr>
          <p:cNvSpPr/>
          <p:nvPr/>
        </p:nvSpPr>
        <p:spPr>
          <a:xfrm>
            <a:off x="414779" y="1904213"/>
            <a:ext cx="1178351" cy="485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100,7 м</a:t>
            </a:r>
            <a:endParaRPr lang="en-GB" sz="24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FDB7C445-E695-4B4F-ADDD-9B308ED37821}"/>
              </a:ext>
            </a:extLst>
          </p:cNvPr>
          <p:cNvSpPr/>
          <p:nvPr/>
        </p:nvSpPr>
        <p:spPr>
          <a:xfrm>
            <a:off x="5016721" y="1272392"/>
            <a:ext cx="468051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err="1"/>
              <a:t>Шорея</a:t>
            </a:r>
            <a:r>
              <a:rPr lang="ru-RU" sz="2400" dirty="0"/>
              <a:t> – самое высокое дерево отдела Покрытосеменные.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xmlns="" id="{87062302-A3F8-427A-BD5B-C926142B9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720" y="2160588"/>
            <a:ext cx="468051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+mn-lt"/>
                <a:cs typeface="Arial" pitchFamily="34" charset="0"/>
              </a:rPr>
              <a:t>Древесина может быть разного цвета: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707F2D5-51D0-4ECD-A305-9FC44B1819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84"/>
          <a:stretch/>
        </p:blipFill>
        <p:spPr>
          <a:xfrm>
            <a:off x="5067571" y="2865243"/>
            <a:ext cx="896681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8F4F911-EE0E-4193-ABA3-1EE090F44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935664" y="3239493"/>
            <a:ext cx="1252361" cy="955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CD186AC-CC22-4645-BE43-2CB1476BCC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05" t="9930" r="2880" b="4863"/>
          <a:stretch/>
        </p:blipFill>
        <p:spPr>
          <a:xfrm rot="5400000">
            <a:off x="8355401" y="3196736"/>
            <a:ext cx="1295330" cy="8966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DCC8CACD-10E4-40A8-ACAA-AF82592BB0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28"/>
          <a:stretch/>
        </p:blipFill>
        <p:spPr>
          <a:xfrm>
            <a:off x="7291501" y="2881740"/>
            <a:ext cx="896682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B0D848E0-20A7-49BC-B2B5-49F15C7EE5F5}"/>
              </a:ext>
            </a:extLst>
          </p:cNvPr>
          <p:cNvSpPr/>
          <p:nvPr/>
        </p:nvSpPr>
        <p:spPr>
          <a:xfrm>
            <a:off x="5016720" y="4506690"/>
            <a:ext cx="4785484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2400" dirty="0"/>
              <a:t>Плоды декоративны и богаты растительными жирами – из них выжимают ароматное масло.</a:t>
            </a:r>
            <a:r>
              <a:rPr lang="ru-RU" altLang="ru-RU" sz="2400" dirty="0">
                <a:solidFill>
                  <a:srgbClr val="212529"/>
                </a:solidFill>
                <a:cs typeface="Arial" pitchFamily="34" charset="0"/>
              </a:rPr>
              <a:t> </a:t>
            </a:r>
            <a:endParaRPr lang="ru-RU" altLang="ru-RU" sz="2400" dirty="0">
              <a:cs typeface="Arial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24971DBB-20A4-49E0-8CCE-2F606B389FB9}"/>
              </a:ext>
            </a:extLst>
          </p:cNvPr>
          <p:cNvSpPr/>
          <p:nvPr/>
        </p:nvSpPr>
        <p:spPr>
          <a:xfrm>
            <a:off x="5016718" y="5829017"/>
            <a:ext cx="4785485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Малайцы называют дерево – </a:t>
            </a:r>
            <a:r>
              <a:rPr lang="ru-RU" sz="2400" dirty="0" err="1"/>
              <a:t>Менара</a:t>
            </a:r>
            <a:r>
              <a:rPr lang="ru-RU" sz="2400" dirty="0"/>
              <a:t> («Башня»).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DD29CDE-C0B6-4BA3-BC1B-824A74DA4422}"/>
              </a:ext>
            </a:extLst>
          </p:cNvPr>
          <p:cNvSpPr/>
          <p:nvPr/>
        </p:nvSpPr>
        <p:spPr>
          <a:xfrm>
            <a:off x="83890" y="1174459"/>
            <a:ext cx="9771309" cy="5616429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6C64B3C-8374-4522-BC38-B10AA047DAE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1075"/>
          <a:stretch/>
        </p:blipFill>
        <p:spPr>
          <a:xfrm>
            <a:off x="155670" y="1272392"/>
            <a:ext cx="2850409" cy="3240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4" name="Picture 2" descr="Шорея исполинская дерево (39 фото) - 39 фото">
            <a:extLst>
              <a:ext uri="{FF2B5EF4-FFF2-40B4-BE49-F238E27FC236}">
                <a16:creationId xmlns:a16="http://schemas.microsoft.com/office/drawing/2014/main" xmlns="" id="{725E434C-7C4A-4027-A767-8B449E0609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7" t="14225" r="27621" b="7147"/>
          <a:stretch/>
        </p:blipFill>
        <p:spPr bwMode="auto">
          <a:xfrm>
            <a:off x="6846250" y="3429000"/>
            <a:ext cx="2846144" cy="324120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Выноска: стрелка влево 2">
            <a:extLst>
              <a:ext uri="{FF2B5EF4-FFF2-40B4-BE49-F238E27FC236}">
                <a16:creationId xmlns:a16="http://schemas.microsoft.com/office/drawing/2014/main" xmlns="" id="{88E8B34E-1562-4024-8A72-B0ACDA940EEF}"/>
              </a:ext>
            </a:extLst>
          </p:cNvPr>
          <p:cNvSpPr/>
          <p:nvPr/>
        </p:nvSpPr>
        <p:spPr>
          <a:xfrm>
            <a:off x="3133516" y="1329179"/>
            <a:ext cx="6491251" cy="1560412"/>
          </a:xfrm>
          <a:prstGeom prst="lef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Цветок </a:t>
            </a:r>
            <a:r>
              <a:rPr lang="ru-RU" sz="2800" b="1" dirty="0" err="1">
                <a:solidFill>
                  <a:schemeClr val="tx1"/>
                </a:solidFill>
              </a:rPr>
              <a:t>шореи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4" name="Выноска: стрелка вправо 3">
            <a:extLst>
              <a:ext uri="{FF2B5EF4-FFF2-40B4-BE49-F238E27FC236}">
                <a16:creationId xmlns:a16="http://schemas.microsoft.com/office/drawing/2014/main" xmlns="" id="{FCA736F9-212E-4D56-804C-9D19B463C52D}"/>
              </a:ext>
            </a:extLst>
          </p:cNvPr>
          <p:cNvSpPr/>
          <p:nvPr/>
        </p:nvSpPr>
        <p:spPr>
          <a:xfrm>
            <a:off x="150829" y="4867865"/>
            <a:ext cx="6532616" cy="1548000"/>
          </a:xfrm>
          <a:prstGeom prst="rightArrow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Плоды </a:t>
            </a:r>
            <a:r>
              <a:rPr lang="ru-RU" sz="2800" b="1" dirty="0" err="1">
                <a:solidFill>
                  <a:schemeClr val="tx1"/>
                </a:solidFill>
              </a:rPr>
              <a:t>шореи</a:t>
            </a:r>
            <a:endParaRPr lang="en-GB" sz="2800" b="1" dirty="0">
              <a:solidFill>
                <a:schemeClr val="tx1"/>
              </a:solidFill>
            </a:endParaRPr>
          </a:p>
        </p:txBody>
      </p:sp>
      <p:pic>
        <p:nvPicPr>
          <p:cNvPr id="25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43971" y="197986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29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 animBg="1"/>
      <p:bldP spid="21" grpId="0" animBg="1"/>
      <p:bldP spid="22" grpId="0" animBg="1"/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5">
            <a:extLst>
              <a:ext uri="{FF2B5EF4-FFF2-40B4-BE49-F238E27FC236}">
                <a16:creationId xmlns:a16="http://schemas.microsoft.com/office/drawing/2014/main" xmlns="" id="{65ECCF65-25A9-4823-A093-18CE1FC6A18B}"/>
              </a:ext>
            </a:extLst>
          </p:cNvPr>
          <p:cNvSpPr/>
          <p:nvPr/>
        </p:nvSpPr>
        <p:spPr>
          <a:xfrm>
            <a:off x="788565" y="197986"/>
            <a:ext cx="8938469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Такка Шантрье (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Tacca</a:t>
            </a:r>
            <a:r>
              <a:rPr lang="en-US" sz="3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chantrieri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3200" dirty="0">
                <a:solidFill>
                  <a:schemeClr val="tx1"/>
                </a:solidFill>
              </a:rPr>
              <a:t> 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93A69ED6-21FF-4FD7-A17A-8E4CBE3A4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4" y="1250092"/>
            <a:ext cx="3492000" cy="24896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13519363-3F96-4A8B-B41E-C8698C47E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4" y="3863639"/>
            <a:ext cx="3495469" cy="279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D1340C6-89F6-49D4-91BC-6F42A8AE7975}"/>
              </a:ext>
            </a:extLst>
          </p:cNvPr>
          <p:cNvSpPr/>
          <p:nvPr/>
        </p:nvSpPr>
        <p:spPr>
          <a:xfrm>
            <a:off x="3849308" y="1250092"/>
            <a:ext cx="5877726" cy="304698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err="1"/>
              <a:t>Такка</a:t>
            </a:r>
            <a:r>
              <a:rPr lang="ru-RU" sz="2400" dirty="0"/>
              <a:t> – это травянистое растение с необыкновенными цветами. Они имею фиолетовый цвет, очень близкий к черному. Форма цветка напоминает летучую мышь. Мрачная красота цветка связала с ним разные поверья и суеверия, а в Малайзии его даже прозвали «цветком дьявола».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10F6ADC-3832-4B4E-93E7-3DC51D157F04}"/>
              </a:ext>
            </a:extLst>
          </p:cNvPr>
          <p:cNvSpPr/>
          <p:nvPr/>
        </p:nvSpPr>
        <p:spPr>
          <a:xfrm>
            <a:off x="3849308" y="4626492"/>
            <a:ext cx="5877726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err="1"/>
              <a:t>Такки</a:t>
            </a:r>
            <a:r>
              <a:rPr lang="ru-RU" sz="2400" dirty="0"/>
              <a:t> очень сильно отличаются от других растений, что ближайших их родичей ботаники пока так и не нашли.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686D612-2140-451B-9FAB-03545744F175}"/>
              </a:ext>
            </a:extLst>
          </p:cNvPr>
          <p:cNvSpPr/>
          <p:nvPr/>
        </p:nvSpPr>
        <p:spPr>
          <a:xfrm>
            <a:off x="108408" y="1173637"/>
            <a:ext cx="9714322" cy="5594808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4" descr="Такка — Википедия">
            <a:extLst>
              <a:ext uri="{FF2B5EF4-FFF2-40B4-BE49-F238E27FC236}">
                <a16:creationId xmlns:a16="http://schemas.microsoft.com/office/drawing/2014/main" xmlns="" id="{5044C618-4D89-4432-9B84-A3807CC43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248" y="1250092"/>
            <a:ext cx="4122120" cy="5496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xmlns="" id="{C320C4E7-6576-4239-B5C1-A72376EF5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68" y="1250238"/>
            <a:ext cx="3664010" cy="5496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BC6D82E9-19EF-43E1-B4C4-F925A30D5DBB}"/>
              </a:ext>
            </a:extLst>
          </p:cNvPr>
          <p:cNvSpPr/>
          <p:nvPr/>
        </p:nvSpPr>
        <p:spPr>
          <a:xfrm>
            <a:off x="784018" y="54429"/>
            <a:ext cx="9013574" cy="6803571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Вертикальный свиток 5">
            <a:extLst>
              <a:ext uri="{FF2B5EF4-FFF2-40B4-BE49-F238E27FC236}">
                <a16:creationId xmlns:a16="http://schemas.microsoft.com/office/drawing/2014/main" xmlns="" id="{A4602832-D513-4A61-99E3-20AB0AC7B2C0}"/>
              </a:ext>
            </a:extLst>
          </p:cNvPr>
          <p:cNvSpPr/>
          <p:nvPr/>
        </p:nvSpPr>
        <p:spPr>
          <a:xfrm>
            <a:off x="202673" y="192543"/>
            <a:ext cx="9376755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0" dirty="0">
                <a:solidFill>
                  <a:srgbClr val="202122"/>
                </a:solidFill>
                <a:effectLst/>
              </a:rPr>
              <a:t>Фаленопсис (</a:t>
            </a:r>
            <a:r>
              <a:rPr lang="en-GB" sz="3200" b="1" i="1" dirty="0">
                <a:solidFill>
                  <a:srgbClr val="202122"/>
                </a:solidFill>
                <a:effectLst/>
              </a:rPr>
              <a:t>Phalaenopsis</a:t>
            </a:r>
            <a:r>
              <a:rPr lang="en-GB" sz="3200" b="1" i="0" dirty="0">
                <a:solidFill>
                  <a:srgbClr val="202122"/>
                </a:solidFill>
                <a:effectLst/>
              </a:rPr>
              <a:t>)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F4250DE-D0FE-491D-8B6E-8A88FD5719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681" t="27236" r="12119" b="4345"/>
          <a:stretch/>
        </p:blipFill>
        <p:spPr>
          <a:xfrm>
            <a:off x="202673" y="1311076"/>
            <a:ext cx="4232134" cy="523123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638395D-E8D5-4C5A-9437-D68C35B8D361}"/>
              </a:ext>
            </a:extLst>
          </p:cNvPr>
          <p:cNvSpPr/>
          <p:nvPr/>
        </p:nvSpPr>
        <p:spPr>
          <a:xfrm>
            <a:off x="4702629" y="1311076"/>
            <a:ext cx="4876800" cy="8116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	По легенде, орхидея появилась на земле «из осколка радуги».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9EC0EE9-9358-440E-B791-2E97789189C2}"/>
              </a:ext>
            </a:extLst>
          </p:cNvPr>
          <p:cNvSpPr/>
          <p:nvPr/>
        </p:nvSpPr>
        <p:spPr>
          <a:xfrm>
            <a:off x="4702629" y="2201183"/>
            <a:ext cx="4876800" cy="1962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Самой популярной является орхидея фаленопсис – родом из Юго-Восточной Азии. С греческого название переводится как «похожий на бабочку».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C613D9C-B46C-4E65-93B8-8957FF9390C8}"/>
              </a:ext>
            </a:extLst>
          </p:cNvPr>
          <p:cNvSpPr/>
          <p:nvPr/>
        </p:nvSpPr>
        <p:spPr>
          <a:xfrm>
            <a:off x="4702629" y="4240242"/>
            <a:ext cx="4876800" cy="23020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	Разнообразие орхидей особенно велико в полуостровной Малайзии. В подсчетах 2017 года было зарегистрировано не менее 144 видов, встречающихся на острове Пенанг.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Стрелка: вправо 17">
            <a:hlinkClick r:id="rId7" action="ppaction://hlinksldjump"/>
            <a:extLst>
              <a:ext uri="{FF2B5EF4-FFF2-40B4-BE49-F238E27FC236}">
                <a16:creationId xmlns:a16="http://schemas.microsoft.com/office/drawing/2014/main" xmlns="" id="{81570AC9-AD66-46A7-B40D-CA613FE4C8DE}"/>
              </a:ext>
            </a:extLst>
          </p:cNvPr>
          <p:cNvSpPr/>
          <p:nvPr/>
        </p:nvSpPr>
        <p:spPr>
          <a:xfrm>
            <a:off x="8324906" y="6318801"/>
            <a:ext cx="1186543" cy="484770"/>
          </a:xfrm>
          <a:prstGeom prst="rightArrow">
            <a:avLst/>
          </a:prstGeom>
          <a:solidFill>
            <a:srgbClr val="AE3198"/>
          </a:solidFill>
          <a:ln w="22225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 prstMaterial="matt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4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7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7" grpId="0" animBg="1"/>
      <p:bldP spid="13" grpId="0" animBg="1"/>
      <p:bldP spid="19" grpId="0" animBg="1"/>
      <p:bldP spid="20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11">
            <a:extLst>
              <a:ext uri="{FF2B5EF4-FFF2-40B4-BE49-F238E27FC236}">
                <a16:creationId xmlns:a16="http://schemas.microsoft.com/office/drawing/2014/main" xmlns="" id="{D2110EC5-AAF0-464D-9FE4-154287BD379A}"/>
              </a:ext>
            </a:extLst>
          </p:cNvPr>
          <p:cNvSpPr/>
          <p:nvPr/>
        </p:nvSpPr>
        <p:spPr>
          <a:xfrm>
            <a:off x="1780247" y="148038"/>
            <a:ext cx="6323897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Раффлезия (</a:t>
            </a:r>
            <a:r>
              <a:rPr lang="en-US" sz="3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Rafflesia</a:t>
            </a:r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3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Блок-схема: ссылка на другую страницу 6">
            <a:extLst>
              <a:ext uri="{FF2B5EF4-FFF2-40B4-BE49-F238E27FC236}">
                <a16:creationId xmlns:a16="http://schemas.microsoft.com/office/drawing/2014/main" xmlns="" id="{0914CBC5-904C-4AE2-BDD2-ACBB2B864606}"/>
              </a:ext>
            </a:extLst>
          </p:cNvPr>
          <p:cNvSpPr/>
          <p:nvPr/>
        </p:nvSpPr>
        <p:spPr>
          <a:xfrm>
            <a:off x="202676" y="1048499"/>
            <a:ext cx="9431181" cy="864097"/>
          </a:xfrm>
          <a:prstGeom prst="flowChartOffpageConnector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Представьте себе растение, у которого…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xmlns="" id="{DE949E9E-78BB-476D-BBB2-CFBD8C97BE20}"/>
              </a:ext>
            </a:extLst>
          </p:cNvPr>
          <p:cNvSpPr/>
          <p:nvPr/>
        </p:nvSpPr>
        <p:spPr>
          <a:xfrm>
            <a:off x="505916" y="2217846"/>
            <a:ext cx="3624943" cy="772885"/>
          </a:xfrm>
          <a:prstGeom prst="snip1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31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sunse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… нет корней 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: один усеченный угол 8">
            <a:extLst>
              <a:ext uri="{FF2B5EF4-FFF2-40B4-BE49-F238E27FC236}">
                <a16:creationId xmlns:a16="http://schemas.microsoft.com/office/drawing/2014/main" xmlns="" id="{4570B76B-1C64-47BD-83D4-1511BF6732BB}"/>
              </a:ext>
            </a:extLst>
          </p:cNvPr>
          <p:cNvSpPr/>
          <p:nvPr/>
        </p:nvSpPr>
        <p:spPr>
          <a:xfrm>
            <a:off x="4479201" y="4515904"/>
            <a:ext cx="3624943" cy="772885"/>
          </a:xfrm>
          <a:prstGeom prst="snip1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31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sunse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… нет листьев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один усеченный угол 9">
            <a:extLst>
              <a:ext uri="{FF2B5EF4-FFF2-40B4-BE49-F238E27FC236}">
                <a16:creationId xmlns:a16="http://schemas.microsoft.com/office/drawing/2014/main" xmlns="" id="{50B34308-794A-47EF-AA97-D5A5ECCF24E6}"/>
              </a:ext>
            </a:extLst>
          </p:cNvPr>
          <p:cNvSpPr/>
          <p:nvPr/>
        </p:nvSpPr>
        <p:spPr>
          <a:xfrm>
            <a:off x="6100152" y="5664933"/>
            <a:ext cx="3624943" cy="772885"/>
          </a:xfrm>
          <a:prstGeom prst="snip1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31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sunse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… нет боковых побегов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: один усеченный угол 10">
            <a:extLst>
              <a:ext uri="{FF2B5EF4-FFF2-40B4-BE49-F238E27FC236}">
                <a16:creationId xmlns:a16="http://schemas.microsoft.com/office/drawing/2014/main" xmlns="" id="{C58C71F2-D5BC-45A1-9B62-D526BCA3C3D8}"/>
              </a:ext>
            </a:extLst>
          </p:cNvPr>
          <p:cNvSpPr/>
          <p:nvPr/>
        </p:nvSpPr>
        <p:spPr>
          <a:xfrm>
            <a:off x="2574472" y="3366875"/>
            <a:ext cx="3624943" cy="772885"/>
          </a:xfrm>
          <a:prstGeom prst="snip1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31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sunse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… нет стеблей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: один усеченный угол 16">
            <a:extLst>
              <a:ext uri="{FF2B5EF4-FFF2-40B4-BE49-F238E27FC236}">
                <a16:creationId xmlns:a16="http://schemas.microsoft.com/office/drawing/2014/main" xmlns="" id="{D5C11E77-1787-4F29-A6E0-ED132CB7ABD4}"/>
              </a:ext>
            </a:extLst>
          </p:cNvPr>
          <p:cNvSpPr/>
          <p:nvPr/>
        </p:nvSpPr>
        <p:spPr>
          <a:xfrm>
            <a:off x="385152" y="2151938"/>
            <a:ext cx="9481457" cy="4550229"/>
          </a:xfrm>
          <a:prstGeom prst="snip1Rect">
            <a:avLst/>
          </a:prstGeom>
          <a:solidFill>
            <a:srgbClr val="FFF9E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Прямоугольник: один усеченный угол 17">
            <a:extLst>
              <a:ext uri="{FF2B5EF4-FFF2-40B4-BE49-F238E27FC236}">
                <a16:creationId xmlns:a16="http://schemas.microsoft.com/office/drawing/2014/main" xmlns="" id="{C2E821B6-B988-4435-82BA-65A6B3BA10D6}"/>
              </a:ext>
            </a:extLst>
          </p:cNvPr>
          <p:cNvSpPr/>
          <p:nvPr/>
        </p:nvSpPr>
        <p:spPr>
          <a:xfrm>
            <a:off x="2652772" y="2791335"/>
            <a:ext cx="5061857" cy="1923963"/>
          </a:xfrm>
          <a:prstGeom prst="snip1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31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sunse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</a:rPr>
              <a:t>А что есть?</a:t>
            </a:r>
            <a:endParaRPr lang="en-GB" sz="5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: один усеченный угол 18">
            <a:extLst>
              <a:ext uri="{FF2B5EF4-FFF2-40B4-BE49-F238E27FC236}">
                <a16:creationId xmlns:a16="http://schemas.microsoft.com/office/drawing/2014/main" xmlns="" id="{B08FF639-3370-4D8E-AE29-A4203DB0AB7F}"/>
              </a:ext>
            </a:extLst>
          </p:cNvPr>
          <p:cNvSpPr/>
          <p:nvPr/>
        </p:nvSpPr>
        <p:spPr>
          <a:xfrm>
            <a:off x="1862194" y="2624009"/>
            <a:ext cx="7756071" cy="3427366"/>
          </a:xfrm>
          <a:prstGeom prst="snip1Rect">
            <a:avLst/>
          </a:prstGeom>
          <a:solidFill>
            <a:srgbClr val="FFF9E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0000"/>
              </a:lnSpc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: один усеченный угол 19">
            <a:extLst>
              <a:ext uri="{FF2B5EF4-FFF2-40B4-BE49-F238E27FC236}">
                <a16:creationId xmlns:a16="http://schemas.microsoft.com/office/drawing/2014/main" xmlns="" id="{98EECD39-DC06-4734-AFF3-87C5D78CAAC1}"/>
              </a:ext>
            </a:extLst>
          </p:cNvPr>
          <p:cNvSpPr/>
          <p:nvPr/>
        </p:nvSpPr>
        <p:spPr>
          <a:xfrm>
            <a:off x="4517023" y="2006087"/>
            <a:ext cx="5154657" cy="1652240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Только большой, просто гигантский цветок, который, если вам повезет, вы сможете увидеть в джунглях Малайзии. Его диаметр до 106,7 см.</a:t>
            </a:r>
          </a:p>
          <a:p>
            <a:pPr algn="just"/>
            <a:endParaRPr lang="en-GB" dirty="0"/>
          </a:p>
        </p:txBody>
      </p:sp>
      <p:sp>
        <p:nvSpPr>
          <p:cNvPr id="21" name="Прямоугольник: один усеченный угол 20">
            <a:extLst>
              <a:ext uri="{FF2B5EF4-FFF2-40B4-BE49-F238E27FC236}">
                <a16:creationId xmlns:a16="http://schemas.microsoft.com/office/drawing/2014/main" xmlns="" id="{56AFDF05-91CC-4775-8EC3-4DE6027AE524}"/>
              </a:ext>
            </a:extLst>
          </p:cNvPr>
          <p:cNvSpPr/>
          <p:nvPr/>
        </p:nvSpPr>
        <p:spPr>
          <a:xfrm>
            <a:off x="4517023" y="4715298"/>
            <a:ext cx="5154658" cy="1923963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Наибольшее количество распустившихся цветов приходится зимой, но можно встретить их и в другие времена года. А «живет» цветок всего 3-4 дня.</a:t>
            </a:r>
          </a:p>
          <a:p>
            <a:pPr algn="just"/>
            <a:endParaRPr lang="en-GB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A38C92E-CFAA-41F7-81E3-1A70A257F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76" y="2017567"/>
            <a:ext cx="4171972" cy="278217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xmlns="" id="{F8382DE7-ED3B-45BA-B00A-2E43CB4970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68"/>
          <a:stretch/>
        </p:blipFill>
        <p:spPr bwMode="auto">
          <a:xfrm>
            <a:off x="195940" y="5130759"/>
            <a:ext cx="1887286" cy="14501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xmlns="" id="{7BF56A0B-299F-4EDD-AFD9-00A46921B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45" y="5130759"/>
            <a:ext cx="2177050" cy="145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: один усеченный угол 24">
            <a:extLst>
              <a:ext uri="{FF2B5EF4-FFF2-40B4-BE49-F238E27FC236}">
                <a16:creationId xmlns:a16="http://schemas.microsoft.com/office/drawing/2014/main" xmlns="" id="{D5534837-BDED-43D6-8025-2778E3FEE45C}"/>
              </a:ext>
            </a:extLst>
          </p:cNvPr>
          <p:cNvSpPr/>
          <p:nvPr/>
        </p:nvSpPr>
        <p:spPr>
          <a:xfrm>
            <a:off x="4511804" y="3790026"/>
            <a:ext cx="5130634" cy="831281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От высева семян до появления бутонов проходит около 3-х лет.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6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202676" y="148038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2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6">
            <a:extLst>
              <a:ext uri="{FF2B5EF4-FFF2-40B4-BE49-F238E27FC236}">
                <a16:creationId xmlns:a16="http://schemas.microsoft.com/office/drawing/2014/main" xmlns="" id="{C77388A6-8511-4073-865A-507D1E62D925}"/>
              </a:ext>
            </a:extLst>
          </p:cNvPr>
          <p:cNvSpPr/>
          <p:nvPr/>
        </p:nvSpPr>
        <p:spPr>
          <a:xfrm>
            <a:off x="1553670" y="137585"/>
            <a:ext cx="7444673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tx1"/>
                </a:solidFill>
              </a:rPr>
              <a:t>Дуриан</a:t>
            </a:r>
            <a:r>
              <a:rPr lang="ru-RU" sz="3200" b="1" dirty="0">
                <a:solidFill>
                  <a:schemeClr val="tx1"/>
                </a:solidFill>
              </a:rPr>
              <a:t> </a:t>
            </a:r>
            <a:r>
              <a:rPr lang="ru-RU" sz="3200" b="1" dirty="0" err="1">
                <a:solidFill>
                  <a:schemeClr val="tx1"/>
                </a:solidFill>
              </a:rPr>
              <a:t>цибетиновый</a:t>
            </a:r>
            <a:r>
              <a:rPr lang="ru-RU" sz="3200" b="1" dirty="0">
                <a:solidFill>
                  <a:schemeClr val="tx1"/>
                </a:solidFill>
              </a:rPr>
              <a:t> (</a:t>
            </a:r>
            <a:r>
              <a:rPr lang="en-US" sz="3200" b="1" i="1" dirty="0" err="1">
                <a:solidFill>
                  <a:schemeClr val="tx1"/>
                </a:solidFill>
              </a:rPr>
              <a:t>Durio</a:t>
            </a:r>
            <a:r>
              <a:rPr lang="en-US" sz="3200" b="1" i="1" dirty="0">
                <a:solidFill>
                  <a:schemeClr val="tx1"/>
                </a:solidFill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</a:rPr>
              <a:t>zibethinus</a:t>
            </a:r>
            <a:r>
              <a:rPr lang="ru-RU" sz="3200" b="1" dirty="0">
                <a:solidFill>
                  <a:schemeClr val="tx1"/>
                </a:solidFill>
              </a:rPr>
              <a:t>)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E3C323-CD41-41D2-9186-D2C25DA7B1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5728" y="1001681"/>
            <a:ext cx="4566557" cy="4683647"/>
          </a:xfrm>
          <a:prstGeom prst="rect">
            <a:avLst/>
          </a:prstGeom>
        </p:spPr>
      </p:pic>
      <p:sp>
        <p:nvSpPr>
          <p:cNvPr id="7" name="Прямоугольник: один усеченный угол 6">
            <a:extLst>
              <a:ext uri="{FF2B5EF4-FFF2-40B4-BE49-F238E27FC236}">
                <a16:creationId xmlns:a16="http://schemas.microsoft.com/office/drawing/2014/main" xmlns="" id="{C99C3E09-4989-4792-9514-73E09FCFF801}"/>
              </a:ext>
            </a:extLst>
          </p:cNvPr>
          <p:cNvSpPr/>
          <p:nvPr/>
        </p:nvSpPr>
        <p:spPr>
          <a:xfrm>
            <a:off x="809156" y="5543431"/>
            <a:ext cx="8329401" cy="1129512"/>
          </a:xfrm>
          <a:prstGeom prst="snip1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31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sunse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«Король фруктов»</a:t>
            </a: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Национальное достояние Малайзии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xmlns="" id="{D0BFC390-D28F-4B73-9AC8-B1DF51D43509}"/>
              </a:ext>
            </a:extLst>
          </p:cNvPr>
          <p:cNvSpPr/>
          <p:nvPr/>
        </p:nvSpPr>
        <p:spPr>
          <a:xfrm>
            <a:off x="435429" y="1110343"/>
            <a:ext cx="9349538" cy="5610072"/>
          </a:xfrm>
          <a:prstGeom prst="snip1Rect">
            <a:avLst/>
          </a:prstGeom>
          <a:solidFill>
            <a:srgbClr val="FFF9E8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FF7FEEF-89E9-43A7-9E09-16F828093A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9" t="3480" r="4805" b="3662"/>
          <a:stretch/>
        </p:blipFill>
        <p:spPr>
          <a:xfrm>
            <a:off x="202676" y="1110343"/>
            <a:ext cx="4423754" cy="5519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: один усеченный угол 13">
            <a:extLst>
              <a:ext uri="{FF2B5EF4-FFF2-40B4-BE49-F238E27FC236}">
                <a16:creationId xmlns:a16="http://schemas.microsoft.com/office/drawing/2014/main" xmlns="" id="{F93A9647-ED53-40C8-8A32-6C60F743BF22}"/>
              </a:ext>
            </a:extLst>
          </p:cNvPr>
          <p:cNvSpPr/>
          <p:nvPr/>
        </p:nvSpPr>
        <p:spPr>
          <a:xfrm>
            <a:off x="4806043" y="1109046"/>
            <a:ext cx="4897281" cy="1176954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Тропическое дерево.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Дуриан имеет очень большой плод, размером до 30 см и до 8 кг.</a:t>
            </a:r>
          </a:p>
        </p:txBody>
      </p:sp>
      <p:sp>
        <p:nvSpPr>
          <p:cNvPr id="15" name="Прямоугольник: один усеченный угол 14">
            <a:extLst>
              <a:ext uri="{FF2B5EF4-FFF2-40B4-BE49-F238E27FC236}">
                <a16:creationId xmlns:a16="http://schemas.microsoft.com/office/drawing/2014/main" xmlns="" id="{3D04F33E-5BCD-47DC-9581-5FD7C74ED226}"/>
              </a:ext>
            </a:extLst>
          </p:cNvPr>
          <p:cNvSpPr/>
          <p:nvPr/>
        </p:nvSpPr>
        <p:spPr>
          <a:xfrm>
            <a:off x="4806043" y="2393365"/>
            <a:ext cx="4897281" cy="1574478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Плод сверху покрыт пирамидальными колючками, объясняющими его название от малайского слова «дури» ‒ шип.</a:t>
            </a:r>
          </a:p>
          <a:p>
            <a:pPr algn="just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: один усеченный угол 15">
            <a:extLst>
              <a:ext uri="{FF2B5EF4-FFF2-40B4-BE49-F238E27FC236}">
                <a16:creationId xmlns:a16="http://schemas.microsoft.com/office/drawing/2014/main" xmlns="" id="{3592B417-F152-4429-A228-59A6D9DC3B61}"/>
              </a:ext>
            </a:extLst>
          </p:cNvPr>
          <p:cNvSpPr/>
          <p:nvPr/>
        </p:nvSpPr>
        <p:spPr>
          <a:xfrm>
            <a:off x="4806043" y="4089396"/>
            <a:ext cx="4897281" cy="2583548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Вкус дуриана напоминает коктейль из банана, манго, папайи и ананаса. Уникальность дуриана в том, что он содержит большое количество серы. Из-за нее и обладает неприятным запахом.</a:t>
            </a:r>
          </a:p>
          <a:p>
            <a:pPr algn="just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0A9FC5B5-3736-467D-B5D7-8C85184085C8}"/>
              </a:ext>
            </a:extLst>
          </p:cNvPr>
          <p:cNvSpPr/>
          <p:nvPr/>
        </p:nvSpPr>
        <p:spPr>
          <a:xfrm>
            <a:off x="65315" y="1051119"/>
            <a:ext cx="9719652" cy="5806881"/>
          </a:xfrm>
          <a:prstGeom prst="rect">
            <a:avLst/>
          </a:prstGeom>
          <a:solidFill>
            <a:srgbClr val="FCF6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8F172180-223D-4F7D-B2C7-11F45B995D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608" y="1206306"/>
            <a:ext cx="4600575" cy="4600575"/>
          </a:xfrm>
          <a:prstGeom prst="rect">
            <a:avLst/>
          </a:prstGeom>
        </p:spPr>
      </p:pic>
      <p:sp>
        <p:nvSpPr>
          <p:cNvPr id="21" name="Прямоугольник: один усеченный угол 20">
            <a:extLst>
              <a:ext uri="{FF2B5EF4-FFF2-40B4-BE49-F238E27FC236}">
                <a16:creationId xmlns:a16="http://schemas.microsoft.com/office/drawing/2014/main" xmlns="" id="{B1F1839B-9EAE-4E98-B430-3A75C7F67CF0}"/>
              </a:ext>
            </a:extLst>
          </p:cNvPr>
          <p:cNvSpPr/>
          <p:nvPr/>
        </p:nvSpPr>
        <p:spPr>
          <a:xfrm>
            <a:off x="5013413" y="1105369"/>
            <a:ext cx="4694392" cy="4006014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	Запах дуриана описывают как смесь тухлого лука, сыра и скипидара.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	Специфический запах появляется, когда зрелый плод висит на дереве и протухает (ферментируется) внутри, и дольки становятся мягкими (именно такой плод следует есть).</a:t>
            </a:r>
          </a:p>
          <a:p>
            <a:pPr algn="just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72C73BE-4220-4B13-B857-1A8F8CE34E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DDDDDD"/>
              </a:clrFrom>
              <a:clrTo>
                <a:srgbClr val="DDDD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6" t="11826" r="28397"/>
          <a:stretch/>
        </p:blipFill>
        <p:spPr>
          <a:xfrm>
            <a:off x="121033" y="4344716"/>
            <a:ext cx="1529442" cy="2397430"/>
          </a:xfrm>
          <a:prstGeom prst="rect">
            <a:avLst/>
          </a:prstGeom>
        </p:spPr>
      </p:pic>
      <p:sp>
        <p:nvSpPr>
          <p:cNvPr id="23" name="Облачко с текстом: овальное 22">
            <a:extLst>
              <a:ext uri="{FF2B5EF4-FFF2-40B4-BE49-F238E27FC236}">
                <a16:creationId xmlns:a16="http://schemas.microsoft.com/office/drawing/2014/main" xmlns="" id="{D151E79A-FAEB-4CB2-AA84-4BE0FC48ACE4}"/>
              </a:ext>
            </a:extLst>
          </p:cNvPr>
          <p:cNvSpPr/>
          <p:nvPr/>
        </p:nvSpPr>
        <p:spPr>
          <a:xfrm>
            <a:off x="1420586" y="4140091"/>
            <a:ext cx="2476500" cy="1150366"/>
          </a:xfrm>
          <a:prstGeom prst="wedgeEllipseCallout">
            <a:avLst>
              <a:gd name="adj1" fmla="val -54848"/>
              <a:gd name="adj2" fmla="val 40262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 вы бы попробовали?</a:t>
            </a:r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17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32934" y="137585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53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5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7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75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75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7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6" grpId="0" animBg="1"/>
      <p:bldP spid="13" grpId="0" animBg="1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5">
            <a:extLst>
              <a:ext uri="{FF2B5EF4-FFF2-40B4-BE49-F238E27FC236}">
                <a16:creationId xmlns:a16="http://schemas.microsoft.com/office/drawing/2014/main" xmlns="" id="{69ED1243-9E72-43D1-8015-FA910359546C}"/>
              </a:ext>
            </a:extLst>
          </p:cNvPr>
          <p:cNvSpPr/>
          <p:nvPr/>
        </p:nvSpPr>
        <p:spPr>
          <a:xfrm>
            <a:off x="1596415" y="132143"/>
            <a:ext cx="8183249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tx1"/>
                </a:solidFill>
              </a:rPr>
              <a:t>Стрелиция</a:t>
            </a:r>
            <a:r>
              <a:rPr lang="ru-RU" sz="3200" b="1" dirty="0">
                <a:solidFill>
                  <a:schemeClr val="tx1"/>
                </a:solidFill>
              </a:rPr>
              <a:t> королевская (</a:t>
            </a:r>
            <a:r>
              <a:rPr lang="en-US" sz="3200" b="1" i="1" dirty="0" err="1">
                <a:solidFill>
                  <a:schemeClr val="tx1"/>
                </a:solidFill>
              </a:rPr>
              <a:t>Strelitzia</a:t>
            </a:r>
            <a:r>
              <a:rPr lang="en-US" sz="3200" b="1" i="1" dirty="0">
                <a:solidFill>
                  <a:schemeClr val="tx1"/>
                </a:solidFill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</a:rPr>
              <a:t>Reginae</a:t>
            </a:r>
            <a:r>
              <a:rPr lang="en-US" sz="3200" b="1" dirty="0">
                <a:solidFill>
                  <a:schemeClr val="tx1"/>
                </a:solidFill>
              </a:rPr>
              <a:t>)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Стрелиция Королевская | ист. фото Shutterstock">
            <a:extLst>
              <a:ext uri="{FF2B5EF4-FFF2-40B4-BE49-F238E27FC236}">
                <a16:creationId xmlns:a16="http://schemas.microsoft.com/office/drawing/2014/main" xmlns="" id="{7FD3BF00-6666-4FD1-8C99-D05B17EA4E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0"/>
          <a:stretch/>
        </p:blipFill>
        <p:spPr bwMode="auto">
          <a:xfrm>
            <a:off x="3442354" y="2824742"/>
            <a:ext cx="3021292" cy="2268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3161864-58D5-4E4E-82ED-8AFCF3AA2BB7}"/>
              </a:ext>
            </a:extLst>
          </p:cNvPr>
          <p:cNvSpPr/>
          <p:nvPr/>
        </p:nvSpPr>
        <p:spPr>
          <a:xfrm>
            <a:off x="202675" y="1267655"/>
            <a:ext cx="9576989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err="1"/>
              <a:t>Стрелиция</a:t>
            </a:r>
            <a:r>
              <a:rPr lang="ru-RU" sz="2400" dirty="0"/>
              <a:t> – это многолетнее вечнозеленое травянистое растение высотой 1-1,5 м. Очень красочный цветок с яркой цветовой палитрой, включающей зеленый, оранжевый, желтый и синий.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692B21F-0157-4CE0-B238-FF12C0E43F3A}"/>
              </a:ext>
            </a:extLst>
          </p:cNvPr>
          <p:cNvSpPr/>
          <p:nvPr/>
        </p:nvSpPr>
        <p:spPr>
          <a:xfrm>
            <a:off x="126475" y="5525528"/>
            <a:ext cx="9576989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Растение чрезвычайно ядовитое. Проглатывание его цветов или семян может вызвать рвоту, диарею головокружение, и сонливость.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7ECE758-76DE-41AD-AAA2-2AB7E6E7B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68" y="2824742"/>
            <a:ext cx="3021291" cy="2268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9C0BE44-947D-49A9-8CF8-BE61EDC2A4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824"/>
          <a:stretch/>
        </p:blipFill>
        <p:spPr>
          <a:xfrm>
            <a:off x="6758373" y="2824742"/>
            <a:ext cx="3021291" cy="2268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43971" y="132143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78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5">
            <a:extLst>
              <a:ext uri="{FF2B5EF4-FFF2-40B4-BE49-F238E27FC236}">
                <a16:creationId xmlns:a16="http://schemas.microsoft.com/office/drawing/2014/main" xmlns="" id="{E4087BF5-45AB-4C68-99B7-D8FE008DA4F9}"/>
              </a:ext>
            </a:extLst>
          </p:cNvPr>
          <p:cNvSpPr/>
          <p:nvPr/>
        </p:nvSpPr>
        <p:spPr>
          <a:xfrm>
            <a:off x="1596415" y="192543"/>
            <a:ext cx="7215812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tx1"/>
                </a:solidFill>
              </a:rPr>
              <a:t>Пулазан</a:t>
            </a:r>
            <a:r>
              <a:rPr lang="ru-RU" sz="3200" b="1" dirty="0">
                <a:solidFill>
                  <a:schemeClr val="tx1"/>
                </a:solidFill>
              </a:rPr>
              <a:t> (</a:t>
            </a:r>
            <a:r>
              <a:rPr lang="en-US" sz="3200" b="1" i="1" dirty="0" err="1">
                <a:solidFill>
                  <a:schemeClr val="tx1"/>
                </a:solidFill>
              </a:rPr>
              <a:t>Nephelium</a:t>
            </a:r>
            <a:r>
              <a:rPr lang="en-US" sz="3200" b="1" i="1" dirty="0">
                <a:solidFill>
                  <a:schemeClr val="tx1"/>
                </a:solidFill>
              </a:rPr>
              <a:t> </a:t>
            </a:r>
            <a:r>
              <a:rPr lang="en-US" sz="3200" b="1" i="1" dirty="0" err="1">
                <a:solidFill>
                  <a:schemeClr val="tx1"/>
                </a:solidFill>
              </a:rPr>
              <a:t>mutabile</a:t>
            </a:r>
            <a:r>
              <a:rPr lang="ru-RU" sz="3200" b="1" i="1" dirty="0">
                <a:solidFill>
                  <a:schemeClr val="tx1"/>
                </a:solidFill>
              </a:rPr>
              <a:t>)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673E78-0D5E-4149-9D78-DFE63B8747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43" t="27238" r="11286" b="3143"/>
          <a:stretch/>
        </p:blipFill>
        <p:spPr>
          <a:xfrm>
            <a:off x="3443916" y="1293089"/>
            <a:ext cx="3545819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2572BA6-440E-47CA-8BA9-9D1B7D37A6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42" b="20963"/>
          <a:stretch/>
        </p:blipFill>
        <p:spPr>
          <a:xfrm>
            <a:off x="295207" y="1293089"/>
            <a:ext cx="2764000" cy="27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11C0AB25-CDD3-4F72-8537-635B0A73B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t="6250" r="6058" b="4481"/>
          <a:stretch/>
        </p:blipFill>
        <p:spPr bwMode="auto">
          <a:xfrm>
            <a:off x="7191274" y="1357612"/>
            <a:ext cx="2589542" cy="257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08F3134-D011-43A2-9E12-75098EFDE0BA}"/>
              </a:ext>
            </a:extLst>
          </p:cNvPr>
          <p:cNvSpPr/>
          <p:nvPr/>
        </p:nvSpPr>
        <p:spPr>
          <a:xfrm>
            <a:off x="295205" y="4455649"/>
            <a:ext cx="9409348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</a:t>
            </a:r>
            <a:r>
              <a:rPr lang="ru-RU" sz="2400" dirty="0" err="1"/>
              <a:t>Пулазан</a:t>
            </a:r>
            <a:r>
              <a:rPr lang="ru-RU" sz="2400" dirty="0"/>
              <a:t> – это вечнозеленое дерево высотой 10-12 м. </a:t>
            </a:r>
          </a:p>
          <a:p>
            <a:pPr algn="just"/>
            <a:r>
              <a:rPr lang="ru-RU" sz="2400" dirty="0"/>
              <a:t>Плод имеет короткие и редкие волоски на своей поверхности. Мякоть красного фрукта либо едят сырой, либо готовят из нее варенье. Семена </a:t>
            </a:r>
            <a:r>
              <a:rPr lang="ru-RU" sz="2400" dirty="0" err="1"/>
              <a:t>пулазана</a:t>
            </a:r>
            <a:r>
              <a:rPr lang="ru-RU" sz="2400" dirty="0"/>
              <a:t> отваривают или обжаривают, чтобы приготовить напиток, напоминающий какао.</a:t>
            </a:r>
          </a:p>
        </p:txBody>
      </p:sp>
      <p:pic>
        <p:nvPicPr>
          <p:cNvPr id="8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43971" y="197986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91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3">
            <a:extLst>
              <a:ext uri="{FF2B5EF4-FFF2-40B4-BE49-F238E27FC236}">
                <a16:creationId xmlns:a16="http://schemas.microsoft.com/office/drawing/2014/main" xmlns="" id="{7A7042DE-E874-4442-A99F-F1A5D6DF2999}"/>
              </a:ext>
            </a:extLst>
          </p:cNvPr>
          <p:cNvSpPr/>
          <p:nvPr/>
        </p:nvSpPr>
        <p:spPr>
          <a:xfrm>
            <a:off x="908957" y="140268"/>
            <a:ext cx="8848937" cy="102257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0" dirty="0">
                <a:solidFill>
                  <a:srgbClr val="202122"/>
                </a:solidFill>
                <a:effectLst/>
              </a:rPr>
              <a:t>Гибискус китайский</a:t>
            </a:r>
            <a:r>
              <a:rPr lang="ru-RU" sz="3200" b="0" i="0" dirty="0">
                <a:solidFill>
                  <a:srgbClr val="202122"/>
                </a:solidFill>
                <a:effectLst/>
              </a:rPr>
              <a:t> </a:t>
            </a:r>
            <a:r>
              <a:rPr lang="ru-RU" sz="3200" b="1" i="1" dirty="0">
                <a:solidFill>
                  <a:srgbClr val="202122"/>
                </a:solidFill>
                <a:effectLst/>
              </a:rPr>
              <a:t>(</a:t>
            </a:r>
            <a:r>
              <a:rPr lang="en-GB" sz="3200" b="1" i="1" dirty="0">
                <a:solidFill>
                  <a:srgbClr val="202122"/>
                </a:solidFill>
                <a:effectLst/>
              </a:rPr>
              <a:t>Hibiscus rosa-sinensis)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hlinkClick r:id="rId2" action="ppaction://hlinksldjump"/>
            <a:extLst>
              <a:ext uri="{FF2B5EF4-FFF2-40B4-BE49-F238E27FC236}">
                <a16:creationId xmlns:a16="http://schemas.microsoft.com/office/drawing/2014/main" xmlns="" id="{5BBA3E1E-803C-4F17-8D9C-EA7F8D7DDC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3" r="13641"/>
          <a:stretch/>
        </p:blipFill>
        <p:spPr>
          <a:xfrm>
            <a:off x="202676" y="385996"/>
            <a:ext cx="606480" cy="4880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D1372A0F-FAA8-44B3-A6EF-ECD38A52ED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" t="1276" r="66869" b="51543"/>
          <a:stretch/>
        </p:blipFill>
        <p:spPr>
          <a:xfrm>
            <a:off x="7975167" y="1432523"/>
            <a:ext cx="1779678" cy="167911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529A637-50D5-4F6A-ABE0-C605313248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1" t="1278" r="34066" b="51026"/>
          <a:stretch/>
        </p:blipFill>
        <p:spPr>
          <a:xfrm>
            <a:off x="145058" y="3237094"/>
            <a:ext cx="1770535" cy="169739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FDEF8239-4635-4ACF-B7C1-A5F98ED3B5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3" t="1363" r="989" b="50856"/>
          <a:stretch/>
        </p:blipFill>
        <p:spPr>
          <a:xfrm>
            <a:off x="7990406" y="5014240"/>
            <a:ext cx="1767488" cy="170044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FCA194C-376E-4E9E-ADAE-E81EC756C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" t="50856" r="67088" b="1277"/>
          <a:stretch/>
        </p:blipFill>
        <p:spPr>
          <a:xfrm>
            <a:off x="145058" y="1432523"/>
            <a:ext cx="1767488" cy="170349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D69045D5-CFA5-4C9F-94AC-9CE00242A8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1" t="51027" r="34121" b="1791"/>
          <a:stretch/>
        </p:blipFill>
        <p:spPr>
          <a:xfrm>
            <a:off x="148106" y="5035571"/>
            <a:ext cx="1767487" cy="167911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97765CB5-A93E-4934-AFB6-37F0BFAC13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3" t="50685" r="934" b="1791"/>
          <a:stretch/>
        </p:blipFill>
        <p:spPr>
          <a:xfrm>
            <a:off x="7990406" y="3243190"/>
            <a:ext cx="1764439" cy="169130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42CD844-C085-4B47-B82E-C67AD2723118}"/>
              </a:ext>
            </a:extLst>
          </p:cNvPr>
          <p:cNvSpPr txBox="1"/>
          <p:nvPr/>
        </p:nvSpPr>
        <p:spPr>
          <a:xfrm>
            <a:off x="2090057" y="1443841"/>
            <a:ext cx="5725885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	Гибискус – национальный цветок Малайзии. Цветы гибискуса бывают разных оттенков красного, розового, желтого и белого.</a:t>
            </a:r>
          </a:p>
          <a:p>
            <a:pPr algn="just"/>
            <a:r>
              <a:rPr lang="ru-RU" sz="2400" dirty="0"/>
              <a:t>	В Малайзии он обычно ярко-красного цвета. Красный цвет символизирует храбрость, жизнь, мир и счастье. А пять лепестков символизирует 5 принципов государственности Малайзии.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B788035F-76F7-4CEC-966B-53D97A5D5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514" y="4988953"/>
            <a:ext cx="3764686" cy="1725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A863FEBA-14B3-4272-B308-C5FFAF0C1E7C}"/>
              </a:ext>
            </a:extLst>
          </p:cNvPr>
          <p:cNvSpPr/>
          <p:nvPr/>
        </p:nvSpPr>
        <p:spPr>
          <a:xfrm>
            <a:off x="119743" y="76200"/>
            <a:ext cx="9786257" cy="6781800"/>
          </a:xfrm>
          <a:prstGeom prst="rect">
            <a:avLst/>
          </a:prstGeom>
          <a:solidFill>
            <a:srgbClr val="FFF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9E8"/>
              </a:solidFill>
            </a:endParaRPr>
          </a:p>
        </p:txBody>
      </p:sp>
      <p:sp>
        <p:nvSpPr>
          <p:cNvPr id="28" name="Вертикальный свиток 5">
            <a:extLst>
              <a:ext uri="{FF2B5EF4-FFF2-40B4-BE49-F238E27FC236}">
                <a16:creationId xmlns:a16="http://schemas.microsoft.com/office/drawing/2014/main" xmlns="" id="{193AAB18-74B9-406B-B021-67A3CA3EEB45}"/>
              </a:ext>
            </a:extLst>
          </p:cNvPr>
          <p:cNvSpPr/>
          <p:nvPr/>
        </p:nvSpPr>
        <p:spPr>
          <a:xfrm>
            <a:off x="1596415" y="192543"/>
            <a:ext cx="7277735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0" dirty="0" err="1">
                <a:solidFill>
                  <a:srgbClr val="202122"/>
                </a:solidFill>
                <a:effectLst/>
              </a:rPr>
              <a:t>Мангустин</a:t>
            </a:r>
            <a:r>
              <a:rPr lang="ru-RU" sz="3200" b="1" dirty="0">
                <a:solidFill>
                  <a:srgbClr val="202122"/>
                </a:solidFill>
              </a:rPr>
              <a:t> (</a:t>
            </a:r>
            <a:r>
              <a:rPr lang="ru-RU" sz="3200" b="1" i="1" dirty="0" err="1">
                <a:solidFill>
                  <a:srgbClr val="202122"/>
                </a:solidFill>
                <a:effectLst/>
              </a:rPr>
              <a:t>Garc</a:t>
            </a:r>
            <a:r>
              <a:rPr lang="en-US" sz="3200" b="1" i="1" dirty="0" err="1">
                <a:solidFill>
                  <a:srgbClr val="202122"/>
                </a:solidFill>
                <a:effectLst/>
              </a:rPr>
              <a:t>i</a:t>
            </a:r>
            <a:r>
              <a:rPr lang="ru-RU" sz="3200" b="1" i="1" dirty="0" err="1">
                <a:solidFill>
                  <a:srgbClr val="202122"/>
                </a:solidFill>
                <a:effectLst/>
              </a:rPr>
              <a:t>nia</a:t>
            </a:r>
            <a:r>
              <a:rPr lang="ru-RU" sz="3200" b="1" i="1" dirty="0">
                <a:solidFill>
                  <a:srgbClr val="202122"/>
                </a:solidFill>
                <a:effectLst/>
              </a:rPr>
              <a:t> </a:t>
            </a:r>
            <a:r>
              <a:rPr lang="ru-RU" sz="3200" b="1" i="1" dirty="0" err="1">
                <a:solidFill>
                  <a:srgbClr val="202122"/>
                </a:solidFill>
                <a:effectLst/>
              </a:rPr>
              <a:t>mangost</a:t>
            </a:r>
            <a:r>
              <a:rPr lang="en-US" sz="3200" b="1" i="1" dirty="0">
                <a:solidFill>
                  <a:srgbClr val="202122"/>
                </a:solidFill>
                <a:effectLst/>
              </a:rPr>
              <a:t>a</a:t>
            </a:r>
            <a:r>
              <a:rPr lang="ru-RU" sz="3200" b="1" i="1" dirty="0" err="1">
                <a:solidFill>
                  <a:srgbClr val="202122"/>
                </a:solidFill>
                <a:effectLst/>
              </a:rPr>
              <a:t>na</a:t>
            </a:r>
            <a:r>
              <a:rPr lang="ru-RU" sz="3200" b="1" i="0" dirty="0">
                <a:solidFill>
                  <a:srgbClr val="202122"/>
                </a:solidFill>
                <a:effectLst/>
              </a:rPr>
              <a:t>)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3E9C4CDD-5649-435E-A9D0-517CA6904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257" y="1283586"/>
            <a:ext cx="3600000" cy="360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F31C051F-0E83-4605-802B-1972332F545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356"/>
          <a:stretch/>
        </p:blipFill>
        <p:spPr>
          <a:xfrm>
            <a:off x="261257" y="1291636"/>
            <a:ext cx="3699244" cy="360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776D564E-7F54-4E71-BF08-A689033EEF7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056"/>
          <a:stretch/>
        </p:blipFill>
        <p:spPr>
          <a:xfrm>
            <a:off x="280261" y="1283487"/>
            <a:ext cx="3791715" cy="360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8AE05379-649E-42E0-BA2E-6FADCEC6CAE1}"/>
              </a:ext>
            </a:extLst>
          </p:cNvPr>
          <p:cNvSpPr/>
          <p:nvPr/>
        </p:nvSpPr>
        <p:spPr>
          <a:xfrm>
            <a:off x="4169229" y="1283487"/>
            <a:ext cx="5535324" cy="54901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err="1">
                <a:solidFill>
                  <a:schemeClr val="tx1"/>
                </a:solidFill>
              </a:rPr>
              <a:t>Мангустин</a:t>
            </a:r>
            <a:r>
              <a:rPr lang="ru-RU" sz="2400" dirty="0">
                <a:solidFill>
                  <a:schemeClr val="tx1"/>
                </a:solidFill>
              </a:rPr>
              <a:t> – экзотический плод из юго-восточной Азии, настоящий король фруктов с ценным химическим составом и целебными свойствами. Произрастает в восточных странах с теплым тропическим климатом.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При температуре ниже +5</a:t>
            </a:r>
            <a:r>
              <a:rPr lang="en-GB" sz="2400" dirty="0">
                <a:solidFill>
                  <a:schemeClr val="tx1"/>
                </a:solidFill>
              </a:rPr>
              <a:t>⁰</a:t>
            </a:r>
            <a:r>
              <a:rPr lang="ru-RU" sz="2400" dirty="0">
                <a:solidFill>
                  <a:schemeClr val="tx1"/>
                </a:solidFill>
              </a:rPr>
              <a:t>С может погибнуть. </a:t>
            </a:r>
            <a:r>
              <a:rPr lang="ru-RU" sz="2400" dirty="0" err="1">
                <a:solidFill>
                  <a:schemeClr val="tx1"/>
                </a:solidFill>
              </a:rPr>
              <a:t>Мангустин</a:t>
            </a:r>
            <a:r>
              <a:rPr lang="ru-RU" sz="2400" dirty="0">
                <a:solidFill>
                  <a:schemeClr val="tx1"/>
                </a:solidFill>
              </a:rPr>
              <a:t> по форме напоминает яблоко. Круглый плод имеет толстую кожуру фиолетового или темно-бордового цвета. Под ней скрывается сочная белая мякоть в виде чесночных долек. Многие описывают вкус плода, как сочетание ананаса, винограда, земляники и персика.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58FF5FC5-06ED-4946-853A-114ECFBAA51E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339123" y="4992204"/>
            <a:ext cx="1830106" cy="1830106"/>
          </a:xfrm>
          <a:prstGeom prst="rect">
            <a:avLst/>
          </a:prstGeom>
        </p:spPr>
      </p:pic>
      <p:pic>
        <p:nvPicPr>
          <p:cNvPr id="2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43971" y="197986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23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25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26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27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27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27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27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5">
            <a:extLst>
              <a:ext uri="{FF2B5EF4-FFF2-40B4-BE49-F238E27FC236}">
                <a16:creationId xmlns:a16="http://schemas.microsoft.com/office/drawing/2014/main" xmlns="" id="{5B08EDAE-E298-471B-8CE9-E664DE3DCFBA}"/>
              </a:ext>
            </a:extLst>
          </p:cNvPr>
          <p:cNvSpPr/>
          <p:nvPr/>
        </p:nvSpPr>
        <p:spPr>
          <a:xfrm>
            <a:off x="1596415" y="192543"/>
            <a:ext cx="7102523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0" dirty="0">
                <a:solidFill>
                  <a:srgbClr val="202122"/>
                </a:solidFill>
                <a:effectLst/>
              </a:rPr>
              <a:t>Папайя</a:t>
            </a:r>
            <a:r>
              <a:rPr lang="ru-RU" sz="3200" b="1" i="0" baseline="30000" dirty="0">
                <a:solidFill>
                  <a:srgbClr val="0645AD"/>
                </a:solidFill>
                <a:effectLst/>
              </a:rPr>
              <a:t> </a:t>
            </a:r>
            <a:r>
              <a:rPr lang="ru-RU" sz="3200" b="1" i="0" dirty="0">
                <a:solidFill>
                  <a:srgbClr val="202122"/>
                </a:solidFill>
                <a:effectLst/>
              </a:rPr>
              <a:t>(</a:t>
            </a:r>
            <a:r>
              <a:rPr lang="en-GB" sz="3200" b="1" i="1" dirty="0">
                <a:solidFill>
                  <a:srgbClr val="202122"/>
                </a:solidFill>
                <a:effectLst/>
              </a:rPr>
              <a:t>C</a:t>
            </a:r>
            <a:r>
              <a:rPr lang="en-US" sz="3200" b="1" i="1" dirty="0">
                <a:solidFill>
                  <a:srgbClr val="202122"/>
                </a:solidFill>
                <a:effectLst/>
              </a:rPr>
              <a:t>a</a:t>
            </a:r>
            <a:r>
              <a:rPr lang="en-GB" sz="3200" b="1" i="1" dirty="0" err="1">
                <a:solidFill>
                  <a:srgbClr val="202122"/>
                </a:solidFill>
                <a:effectLst/>
              </a:rPr>
              <a:t>rica</a:t>
            </a:r>
            <a:r>
              <a:rPr lang="en-GB" sz="3200" b="1" i="1" dirty="0">
                <a:solidFill>
                  <a:srgbClr val="202122"/>
                </a:solidFill>
                <a:effectLst/>
              </a:rPr>
              <a:t> papaya</a:t>
            </a:r>
            <a:r>
              <a:rPr lang="en-GB" sz="3200" b="1" i="0" dirty="0">
                <a:solidFill>
                  <a:srgbClr val="202122"/>
                </a:solidFill>
                <a:effectLst/>
              </a:rPr>
              <a:t>)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04EBDFD-13B5-4118-8AE1-D4BF1CCEDFC1}"/>
              </a:ext>
            </a:extLst>
          </p:cNvPr>
          <p:cNvSpPr/>
          <p:nvPr/>
        </p:nvSpPr>
        <p:spPr>
          <a:xfrm>
            <a:off x="3581400" y="1209441"/>
            <a:ext cx="6121924" cy="4669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Папайя – национальный фрукт Малайзии.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AB1CC1A-5969-4FEC-9FFE-E5DA27420915}"/>
              </a:ext>
            </a:extLst>
          </p:cNvPr>
          <p:cNvSpPr/>
          <p:nvPr/>
        </p:nvSpPr>
        <p:spPr>
          <a:xfrm>
            <a:off x="3581400" y="2029498"/>
            <a:ext cx="6121924" cy="12289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Похож фрукт на дыню или продолговатую тыкву, отсюда и другое название «дынное дерево».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4E22CD6-6118-40FC-A160-E61C03E96B3C}"/>
              </a:ext>
            </a:extLst>
          </p:cNvPr>
          <p:cNvSpPr/>
          <p:nvPr/>
        </p:nvSpPr>
        <p:spPr>
          <a:xfrm>
            <a:off x="3581400" y="3611555"/>
            <a:ext cx="6121924" cy="12779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Плоды папайи покрыты гладкой кожицей, а ее окрас зависит от сорта и спелости. Кожура зелено-желтая, а мякоть оранжевая.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15E1D2A-4D57-4C11-AD20-348BB9B5CDC8}"/>
              </a:ext>
            </a:extLst>
          </p:cNvPr>
          <p:cNvSpPr/>
          <p:nvPr/>
        </p:nvSpPr>
        <p:spPr>
          <a:xfrm>
            <a:off x="3581400" y="5242597"/>
            <a:ext cx="6121924" cy="15065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Внутри плода содержатся темные семена, бывают и белые. Семена имеют характерный острый вкус, который напоминает черный перец.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E41174D-0B28-47CF-9C6E-BCC0BF9F0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66" r="30652"/>
          <a:stretch/>
        </p:blipFill>
        <p:spPr>
          <a:xfrm>
            <a:off x="202676" y="1209441"/>
            <a:ext cx="3149972" cy="5497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1A9547-36D2-4D14-9589-C2176CDC5E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26" r="5405" b="765"/>
          <a:stretch/>
        </p:blipFill>
        <p:spPr>
          <a:xfrm>
            <a:off x="166576" y="1209441"/>
            <a:ext cx="3222172" cy="549735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43971" y="197986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55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5">
            <a:extLst>
              <a:ext uri="{FF2B5EF4-FFF2-40B4-BE49-F238E27FC236}">
                <a16:creationId xmlns:a16="http://schemas.microsoft.com/office/drawing/2014/main" xmlns="" id="{320141CD-A742-41B1-B179-20CEB3F4B227}"/>
              </a:ext>
            </a:extLst>
          </p:cNvPr>
          <p:cNvSpPr/>
          <p:nvPr/>
        </p:nvSpPr>
        <p:spPr>
          <a:xfrm>
            <a:off x="1596415" y="192543"/>
            <a:ext cx="8108138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Орхидеи Малайзии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355807E-D826-4CA0-992C-5665791A09FC}"/>
              </a:ext>
            </a:extLst>
          </p:cNvPr>
          <p:cNvSpPr/>
          <p:nvPr/>
        </p:nvSpPr>
        <p:spPr>
          <a:xfrm>
            <a:off x="333305" y="1124744"/>
            <a:ext cx="9371248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Природа Малайзии чрезвычайно подходит для этих растений, и в лесах можно встретить множество видов дикорастущих орхидей.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9EBA5FB-48FF-4F6B-A778-DC251EAF4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05" y="2127541"/>
            <a:ext cx="1656000" cy="165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3562058-F536-4468-B93F-0822479ED663}"/>
              </a:ext>
            </a:extLst>
          </p:cNvPr>
          <p:cNvSpPr/>
          <p:nvPr/>
        </p:nvSpPr>
        <p:spPr>
          <a:xfrm>
            <a:off x="87699" y="3751752"/>
            <a:ext cx="205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rhynchostylis</a:t>
            </a:r>
            <a:r>
              <a:rPr lang="en-US" dirty="0"/>
              <a:t> </a:t>
            </a:r>
            <a:r>
              <a:rPr lang="en-US" dirty="0" err="1"/>
              <a:t>retusa</a:t>
            </a:r>
            <a:endParaRPr lang="ru-RU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185B92A9-7F7C-4582-9B2A-32B93F2B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783" y="2135882"/>
            <a:ext cx="2485800" cy="165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3D2EBF2-3006-4782-B3FC-8F3682AAD78C}"/>
              </a:ext>
            </a:extLst>
          </p:cNvPr>
          <p:cNvSpPr/>
          <p:nvPr/>
        </p:nvSpPr>
        <p:spPr>
          <a:xfrm>
            <a:off x="2455191" y="3790616"/>
            <a:ext cx="2243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phalaenopsis</a:t>
            </a:r>
            <a:r>
              <a:rPr lang="en-US" dirty="0"/>
              <a:t> </a:t>
            </a:r>
            <a:r>
              <a:rPr lang="en-US" dirty="0" err="1"/>
              <a:t>amabilis</a:t>
            </a:r>
            <a:endParaRPr lang="ru-RU" dirty="0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xmlns="" id="{0B69D4C8-433D-4519-94DC-89131377C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061" y="2134616"/>
            <a:ext cx="1967416" cy="165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E1443AFF-47C4-43E4-ACD3-2390AA0E38DC}"/>
              </a:ext>
            </a:extLst>
          </p:cNvPr>
          <p:cNvSpPr/>
          <p:nvPr/>
        </p:nvSpPr>
        <p:spPr>
          <a:xfrm>
            <a:off x="5128772" y="3751752"/>
            <a:ext cx="1970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kembang</a:t>
            </a:r>
            <a:r>
              <a:rPr lang="en-US" dirty="0"/>
              <a:t> </a:t>
            </a:r>
            <a:r>
              <a:rPr lang="en-US" dirty="0" err="1"/>
              <a:t>songsang</a:t>
            </a:r>
            <a:endParaRPr lang="ru-RU" dirty="0"/>
          </a:p>
        </p:txBody>
      </p:sp>
      <p:pic>
        <p:nvPicPr>
          <p:cNvPr id="11" name="Picture 2" descr="Vanda (Aerides) flabellata | Passiflora.ru - Сервис коллективных заказов">
            <a:extLst>
              <a:ext uri="{FF2B5EF4-FFF2-40B4-BE49-F238E27FC236}">
                <a16:creationId xmlns:a16="http://schemas.microsoft.com/office/drawing/2014/main" xmlns="" id="{A1468D29-2CB7-4DE4-9710-FF14A9CF0D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3" b="12751"/>
          <a:stretch/>
        </p:blipFill>
        <p:spPr bwMode="auto">
          <a:xfrm>
            <a:off x="7685956" y="2134616"/>
            <a:ext cx="1768464" cy="1656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B4459C9-F7CB-4C3E-A888-561366180B23}"/>
              </a:ext>
            </a:extLst>
          </p:cNvPr>
          <p:cNvSpPr/>
          <p:nvPr/>
        </p:nvSpPr>
        <p:spPr>
          <a:xfrm>
            <a:off x="7515966" y="3760881"/>
            <a:ext cx="1480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vanda</a:t>
            </a:r>
            <a:r>
              <a:rPr lang="en-US" dirty="0"/>
              <a:t> </a:t>
            </a:r>
            <a:r>
              <a:rPr lang="en-US" dirty="0" err="1"/>
              <a:t>helvola</a:t>
            </a:r>
            <a:endParaRPr lang="ru-RU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9BD217B2-D5DB-4092-99A9-258CF4487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0" y="4439697"/>
            <a:ext cx="1283400" cy="165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52D610D-77D3-46BC-B643-75146B7AA7EB}"/>
              </a:ext>
            </a:extLst>
          </p:cNvPr>
          <p:cNvSpPr/>
          <p:nvPr/>
        </p:nvSpPr>
        <p:spPr>
          <a:xfrm>
            <a:off x="206726" y="6054357"/>
            <a:ext cx="1736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renanthera</a:t>
            </a:r>
            <a:r>
              <a:rPr lang="en-US" dirty="0"/>
              <a:t> </a:t>
            </a:r>
            <a:r>
              <a:rPr lang="en-US" dirty="0" err="1"/>
              <a:t>bella</a:t>
            </a:r>
            <a:endParaRPr lang="en-US" dirty="0"/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xmlns="" id="{9A6DBF85-400E-497B-84C7-9B6EB37E9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797" y="4439697"/>
            <a:ext cx="2085328" cy="165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ACB2160-5FB3-4FC1-9897-EE2E92B492C2}"/>
              </a:ext>
            </a:extLst>
          </p:cNvPr>
          <p:cNvSpPr/>
          <p:nvPr/>
        </p:nvSpPr>
        <p:spPr>
          <a:xfrm>
            <a:off x="2052910" y="6105521"/>
            <a:ext cx="2628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cleisocentron</a:t>
            </a:r>
            <a:r>
              <a:rPr lang="en-US" dirty="0"/>
              <a:t> </a:t>
            </a:r>
            <a:r>
              <a:rPr lang="en-US" dirty="0" err="1"/>
              <a:t>merillianum</a:t>
            </a:r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302BA9E9-28BC-4502-9DCB-795C8339B74A}"/>
              </a:ext>
            </a:extLst>
          </p:cNvPr>
          <p:cNvSpPr/>
          <p:nvPr/>
        </p:nvSpPr>
        <p:spPr>
          <a:xfrm>
            <a:off x="4897942" y="6106317"/>
            <a:ext cx="2104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paphiopedilum</a:t>
            </a:r>
            <a:r>
              <a:rPr lang="en-US" dirty="0"/>
              <a:t> </a:t>
            </a:r>
            <a:r>
              <a:rPr lang="en-US" dirty="0" err="1"/>
              <a:t>lowii</a:t>
            </a: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552B386-9C43-4B7E-91BA-2DE472D3B3E4}"/>
              </a:ext>
            </a:extLst>
          </p:cNvPr>
          <p:cNvSpPr/>
          <p:nvPr/>
        </p:nvSpPr>
        <p:spPr>
          <a:xfrm>
            <a:off x="7328474" y="6106317"/>
            <a:ext cx="2249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/>
              <a:t>coelogyne</a:t>
            </a:r>
            <a:r>
              <a:rPr lang="en-US" i="1" dirty="0"/>
              <a:t> </a:t>
            </a:r>
            <a:r>
              <a:rPr lang="en-US" i="1" dirty="0" err="1"/>
              <a:t>pandurata</a:t>
            </a:r>
            <a:endParaRPr lang="ru-RU" dirty="0"/>
          </a:p>
        </p:txBody>
      </p:sp>
      <p:pic>
        <p:nvPicPr>
          <p:cNvPr id="3074" name="Picture 2" descr="Buy Coelogyne Pandurata Orchid Online | Guna Orchids">
            <a:extLst>
              <a:ext uri="{FF2B5EF4-FFF2-40B4-BE49-F238E27FC236}">
                <a16:creationId xmlns:a16="http://schemas.microsoft.com/office/drawing/2014/main" xmlns="" id="{629CC215-1E68-4F83-BCDE-CB3A33F6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420" y="4392571"/>
            <a:ext cx="165600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A686A5D-8FAA-41C5-948A-44D49061B2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8772" y="4392571"/>
            <a:ext cx="1656000" cy="1656000"/>
          </a:xfrm>
          <a:prstGeom prst="rect">
            <a:avLst/>
          </a:prstGeom>
        </p:spPr>
      </p:pic>
      <p:pic>
        <p:nvPicPr>
          <p:cNvPr id="22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8" t="22145" r="56724" b="68813"/>
          <a:stretch/>
        </p:blipFill>
        <p:spPr bwMode="auto">
          <a:xfrm>
            <a:off x="43971" y="197986"/>
            <a:ext cx="1552444" cy="8640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43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3">
            <a:extLst>
              <a:ext uri="{FF2B5EF4-FFF2-40B4-BE49-F238E27FC236}">
                <a16:creationId xmlns:a16="http://schemas.microsoft.com/office/drawing/2014/main" xmlns="" id="{AFD65E86-BC3A-4646-AC8F-229956B0D107}"/>
              </a:ext>
            </a:extLst>
          </p:cNvPr>
          <p:cNvSpPr/>
          <p:nvPr/>
        </p:nvSpPr>
        <p:spPr>
          <a:xfrm>
            <a:off x="195943" y="188640"/>
            <a:ext cx="9448800" cy="864096"/>
          </a:xfrm>
          <a:prstGeom prst="verticalScroll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Источники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891F38-B979-41A3-91F0-D58268A84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84" y="1130863"/>
            <a:ext cx="8229600" cy="2351314"/>
          </a:xfrm>
        </p:spPr>
        <p:txBody>
          <a:bodyPr>
            <a:normAutofit/>
          </a:bodyPr>
          <a:lstStyle/>
          <a:p>
            <a:r>
              <a:rPr lang="en-US" sz="1400" dirty="0">
                <a:hlinkClick r:id="rId2"/>
              </a:rPr>
              <a:t>https://www.botanichka.ru/article/yatrofyi-i-ih-spornaya-reputatsiya/</a:t>
            </a:r>
            <a:endParaRPr lang="ru-RU" sz="1400" dirty="0"/>
          </a:p>
          <a:p>
            <a:r>
              <a:rPr lang="en-US" sz="1400" dirty="0">
                <a:hlinkClick r:id="rId3"/>
              </a:rPr>
              <a:t>https://ru.wikipedia.org/wiki/%D0%94%D1%83%D1%80%D0%B8%D0%B0%D0%BD_%D1%86%D0%B8%D0%B1%D0%B5%D1%82%D0%B8%D0%BD%D0%BE%D0%B2%D1%8B%D0%B9</a:t>
            </a:r>
            <a:endParaRPr lang="ru-RU" sz="1400" dirty="0"/>
          </a:p>
          <a:p>
            <a:r>
              <a:rPr lang="en-US" sz="1400" dirty="0">
                <a:hlinkClick r:id="rId4"/>
              </a:rPr>
              <a:t>https://ru.wikipedia.org/wiki/%D0%A0%D0%B0%D1%84%D1%84%D0%BB%D0%B5%D0%B7%D0%B8%D1%8F</a:t>
            </a:r>
            <a:r>
              <a:rPr lang="ru-RU" sz="1400" dirty="0"/>
              <a:t> </a:t>
            </a:r>
          </a:p>
          <a:p>
            <a:r>
              <a:rPr lang="en-US" sz="1400" dirty="0">
                <a:hlinkClick r:id="rId5"/>
              </a:rPr>
              <a:t>https://pikabu.ru/story/menara_zhivaya_bashnya_iz_malayzii_11407562</a:t>
            </a:r>
            <a:endParaRPr lang="ru-RU" sz="1400" dirty="0"/>
          </a:p>
          <a:p>
            <a:r>
              <a:rPr lang="en-US" sz="1400" dirty="0">
                <a:hlinkClick r:id="rId6"/>
              </a:rPr>
              <a:t>https://dzen.ru/a/Yp8ZpHVvmgDL0hcK</a:t>
            </a:r>
            <a:r>
              <a:rPr lang="ru-RU" sz="1400" dirty="0"/>
              <a:t> </a:t>
            </a:r>
          </a:p>
          <a:p>
            <a:r>
              <a:rPr lang="en-US" sz="1400" dirty="0">
                <a:hlinkClick r:id="rId7"/>
              </a:rPr>
              <a:t>https://www.picturethisai.com/ru/wiki/Tacca_chantrieri.html</a:t>
            </a: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endParaRPr lang="en-US" sz="1400" dirty="0"/>
          </a:p>
          <a:p>
            <a:endParaRPr lang="ru-RU" sz="1400" dirty="0"/>
          </a:p>
        </p:txBody>
      </p:sp>
      <p:pic>
        <p:nvPicPr>
          <p:cNvPr id="1030" name="Picture 6" descr="H:\Картинки\Сканировать1000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0" r="5201"/>
          <a:stretch/>
        </p:blipFill>
        <p:spPr bwMode="auto">
          <a:xfrm>
            <a:off x="848428" y="3698060"/>
            <a:ext cx="1762917" cy="2520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:\Картинки\Сканировать1000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6"/>
          <a:stretch/>
        </p:blipFill>
        <p:spPr bwMode="auto">
          <a:xfrm>
            <a:off x="2822883" y="3698060"/>
            <a:ext cx="3798955" cy="2520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:\Картинки\Сканировать1001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" t="16335" r="4089" b="8846"/>
          <a:stretch/>
        </p:blipFill>
        <p:spPr bwMode="auto">
          <a:xfrm>
            <a:off x="6862046" y="3698060"/>
            <a:ext cx="2184721" cy="2520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48428" y="6319879"/>
            <a:ext cx="8198339" cy="3479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Рисунки выполнены учащимися Общеобразовательной школы при Посольстве России в Малайзии</a:t>
            </a:r>
          </a:p>
        </p:txBody>
      </p:sp>
    </p:spTree>
    <p:extLst>
      <p:ext uri="{BB962C8B-B14F-4D97-AF65-F5344CB8AC3E}">
        <p14:creationId xmlns:p14="http://schemas.microsoft.com/office/powerpoint/2010/main" val="381078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1509</TotalTime>
  <Words>686</Words>
  <Application>Microsoft Office PowerPoint</Application>
  <PresentationFormat>Лист A4 (210x297 мм)</PresentationFormat>
  <Paragraphs>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Воронцов</dc:creator>
  <cp:lastModifiedBy>Vladimir Grigoriev</cp:lastModifiedBy>
  <cp:revision>95</cp:revision>
  <dcterms:created xsi:type="dcterms:W3CDTF">2024-11-16T11:06:03Z</dcterms:created>
  <dcterms:modified xsi:type="dcterms:W3CDTF">2024-11-19T06:55:36Z</dcterms:modified>
</cp:coreProperties>
</file>