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71" r:id="rId5"/>
    <p:sldId id="272" r:id="rId6"/>
    <p:sldId id="273" r:id="rId7"/>
    <p:sldId id="270" r:id="rId8"/>
    <p:sldId id="274" r:id="rId9"/>
    <p:sldId id="275" r:id="rId10"/>
    <p:sldId id="262" r:id="rId11"/>
    <p:sldId id="263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92" d="100"/>
          <a:sy n="92" d="100"/>
        </p:scale>
        <p:origin x="-36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2764C-6798-4D89-8BC3-3FDDD3591994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16866-8696-4AE6-B8A4-6B370B342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240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8292176-AF9C-4A7B-8AFF-203B8ABEE57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54E9554-4F29-4087-812D-816A2A17674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33DC866-DC41-4EC3-B057-BF81DE3CB8E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54E9554-4F29-4087-812D-816A2A17674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54E9554-4F29-4087-812D-816A2A17674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54E9554-4F29-4087-812D-816A2A17674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33DC866-DC41-4EC3-B057-BF81DE3CB8E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33DC866-DC41-4EC3-B057-BF81DE3CB8E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33DC866-DC41-4EC3-B057-BF81DE3CB8E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F559B5D-BC5F-45D8-8A4F-D77B4AF9CC23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B83D766-E75E-4B05-A880-741084FE6A3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0162900-5C48-4B07-8EBC-F320A79689A9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altLang="en-US"/>
              <a:t>Щелкните для изменения стиля основного подзаголовка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текста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6" name="Заполнитель контента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" name="Заполнитель даты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Заполнитель нижнего колонтитула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Заполнитель номера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Заполнитель нижнего колонтитула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полнитель номера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Заполнитель нижнего колонтитула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Контен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изображения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en-US"/>
              <a:t>Щелкните значок, чтобы добавить рисунок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текст по вертика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Название по вертикал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FA9B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названия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13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png"/><Relationship Id="rId7" Type="http://schemas.openxmlformats.org/officeDocument/2006/relationships/image" Target="../media/image27.b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bmp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bmp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41.jpe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21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hyperlink" Target="https://kgvinfo.ru/upload/iblock/b0e/b0e52b481489b712320083c0e16a2e4f.JPG" TargetMode="External"/><Relationship Id="rId4" Type="http://schemas.openxmlformats.org/officeDocument/2006/relationships/image" Target="../media/image45.jpe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14.png"/><Relationship Id="rId5" Type="http://schemas.openxmlformats.org/officeDocument/2006/relationships/image" Target="../media/image49.png"/><Relationship Id="rId10" Type="http://schemas.openxmlformats.org/officeDocument/2006/relationships/image" Target="../media/image12.png"/><Relationship Id="rId4" Type="http://schemas.openxmlformats.org/officeDocument/2006/relationships/image" Target="../media/image48.pn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1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ebelib.ru/wood-tree/teak/" TargetMode="External"/><Relationship Id="rId13" Type="http://schemas.openxmlformats.org/officeDocument/2006/relationships/hyperlink" Target="https://vk.com/wall-97763217_2471" TargetMode="External"/><Relationship Id="rId18" Type="http://schemas.openxmlformats.org/officeDocument/2006/relationships/hyperlink" Target="https://www.binran.ru/publications/novosti-sistematiki-vysshyh-rastenij/2266/15155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facebook.com/share/14wEMpM4z8/?mibextid=LQQJ4d" TargetMode="External"/><Relationship Id="rId12" Type="http://schemas.openxmlformats.org/officeDocument/2006/relationships/hyperlink" Target="https://orchidea-shop.ru/novosti/aforfofallyus-titanicheskiy---samyiy-krupnyiy-tsvetok-v-mire" TargetMode="External"/><Relationship Id="rId17" Type="http://schemas.openxmlformats.org/officeDocument/2006/relationships/hyperlink" Target="https://ru.wikipedia.org/wiki/&#1055;&#1083;&#1102;&#1084;&#1077;&#1088;&#1080;&#1103;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s://dzen.ru/a/ZfXS0o14XmYiQnRs" TargetMode="External"/><Relationship Id="rId20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kolekar.com/klitoriya-trojchataya.html?ysclid=m38frh2s6j671506867" TargetMode="External"/><Relationship Id="rId11" Type="http://schemas.openxmlformats.org/officeDocument/2006/relationships/hyperlink" Target="https://ru.wikipedia.org/wiki/%D0%90%D0%BC%D0%BE%D1%80%D1%84%D0%BE%D1%84%D0%B0%D0%BB%D0%BB%D1%83%D1%81_%D0%9F%D1%80%D0%B0%D0%B9%D0%BD%D0%B0" TargetMode="External"/><Relationship Id="rId5" Type="http://schemas.openxmlformats.org/officeDocument/2006/relationships/hyperlink" Target="https://ru.wikipedia.org/wiki/&#1050;&#1083;&#1080;&#1090;&#1086;&#1088;&#1080;&#1103;_&#1090;&#1088;&#1086;&#1081;&#1095;&#1072;&#1090;&#1072;&#1103;" TargetMode="External"/><Relationship Id="rId15" Type="http://schemas.openxmlformats.org/officeDocument/2006/relationships/hyperlink" Target="https://www.picturethisai.com/ru/wiki/Fokienia_hodginsii.html" TargetMode="External"/><Relationship Id="rId10" Type="http://schemas.openxmlformats.org/officeDocument/2006/relationships/hyperlink" Target="http://www.mirkrasiv.ru/nature/amorfofalus-titanicheskii-krasivoe-rastenie-s-durnym-zapahom.html" TargetMode="External"/><Relationship Id="rId19" Type="http://schemas.openxmlformats.org/officeDocument/2006/relationships/image" Target="../media/image59.jpeg"/><Relationship Id="rId4" Type="http://schemas.openxmlformats.org/officeDocument/2006/relationships/hyperlink" Target="https://ru.wikipedia.org/wiki/&#1050;&#1083;&#1080;&#1090;&#1086;&#1088;&#1080;&#1103;" TargetMode="External"/><Relationship Id="rId9" Type="http://schemas.openxmlformats.org/officeDocument/2006/relationships/hyperlink" Target="https://www.burkovfa.ru/stat/woods.html" TargetMode="External"/><Relationship Id="rId14" Type="http://schemas.openxmlformats.org/officeDocument/2006/relationships/hyperlink" Target="https://rosih.ru/index.php?page=1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6" y="7937"/>
            <a:ext cx="12177904" cy="6855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Пчелы и их роль в биологическом разнообразии - РНТ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Текст. поле 2"/>
          <p:cNvSpPr txBox="1"/>
          <p:nvPr/>
        </p:nvSpPr>
        <p:spPr>
          <a:xfrm>
            <a:off x="274047" y="1235497"/>
            <a:ext cx="110426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6600"/>
                </a:solidFill>
              </a:rPr>
              <a:t>Конкурс сетевых проектов общеобразовательных школ при </a:t>
            </a:r>
            <a:r>
              <a:rPr lang="ru-RU" sz="2400" b="1" dirty="0" smtClean="0">
                <a:solidFill>
                  <a:srgbClr val="006600"/>
                </a:solidFill>
              </a:rPr>
              <a:t>загранучреждениях </a:t>
            </a:r>
          </a:p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МИД </a:t>
            </a:r>
            <a:r>
              <a:rPr lang="ru-RU" sz="2400" b="1" dirty="0">
                <a:solidFill>
                  <a:srgbClr val="006600"/>
                </a:solidFill>
              </a:rPr>
              <a:t>России "Обучаясь - творим"</a:t>
            </a:r>
            <a:endParaRPr lang="en-US" sz="2400" b="1" dirty="0">
              <a:solidFill>
                <a:srgbClr val="0066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6321" y="232300"/>
            <a:ext cx="7403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Общеобразовательная школа </a:t>
            </a:r>
            <a:r>
              <a:rPr lang="ru-RU" b="1" dirty="0" smtClean="0"/>
              <a:t>при </a:t>
            </a:r>
            <a:r>
              <a:rPr lang="ru-RU" b="1" dirty="0"/>
              <a:t>Посольстве России в Лаосе</a:t>
            </a:r>
          </a:p>
        </p:txBody>
      </p:sp>
      <p:sp>
        <p:nvSpPr>
          <p:cNvPr id="6" name="Текст. поле 3"/>
          <p:cNvSpPr txBox="1"/>
          <p:nvPr/>
        </p:nvSpPr>
        <p:spPr>
          <a:xfrm>
            <a:off x="3046248" y="2262502"/>
            <a:ext cx="5498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Номинация "Изображаем жизнь"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7873" y="2819378"/>
            <a:ext cx="11110349" cy="7694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«Необычные растения страны пребывания»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Текст. поле 7"/>
          <p:cNvSpPr txBox="1"/>
          <p:nvPr/>
        </p:nvSpPr>
        <p:spPr>
          <a:xfrm>
            <a:off x="5723776" y="6009975"/>
            <a:ext cx="758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600"/>
                </a:solidFill>
              </a:rPr>
              <a:t> </a:t>
            </a:r>
            <a:r>
              <a:rPr lang="ru-RU" b="1" dirty="0" smtClean="0"/>
              <a:t>2024 </a:t>
            </a:r>
          </a:p>
          <a:p>
            <a:pPr algn="ctr"/>
            <a:r>
              <a:rPr lang="ru-RU" b="1" dirty="0" smtClean="0"/>
              <a:t>год</a:t>
            </a:r>
            <a:endParaRPr lang="en-US" b="1" dirty="0"/>
          </a:p>
        </p:txBody>
      </p:sp>
      <p:sp>
        <p:nvSpPr>
          <p:cNvPr id="9" name="Текст. поле 3"/>
          <p:cNvSpPr txBox="1"/>
          <p:nvPr/>
        </p:nvSpPr>
        <p:spPr>
          <a:xfrm>
            <a:off x="547873" y="3886317"/>
            <a:ext cx="72660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Авторы:                                                                                            </a:t>
            </a:r>
          </a:p>
          <a:p>
            <a:r>
              <a:rPr lang="ru-RU" sz="1600" b="1" dirty="0"/>
              <a:t>Матвеев Сергей </a:t>
            </a:r>
            <a:r>
              <a:rPr lang="ru-RU" sz="1600" b="1" dirty="0" smtClean="0"/>
              <a:t>Алексеевич                  Бирюков </a:t>
            </a:r>
            <a:r>
              <a:rPr lang="ru-RU" sz="1600" b="1" dirty="0"/>
              <a:t>Милан </a:t>
            </a:r>
            <a:r>
              <a:rPr lang="ru-RU" sz="1600" b="1" dirty="0" smtClean="0"/>
              <a:t>Сергеевич</a:t>
            </a:r>
          </a:p>
          <a:p>
            <a:r>
              <a:rPr lang="ru-RU" sz="1600" b="1" dirty="0"/>
              <a:t>Макаренко Полина </a:t>
            </a:r>
            <a:r>
              <a:rPr lang="ru-RU" sz="1600" b="1" dirty="0" smtClean="0"/>
              <a:t>Алексеевна           Опмалай Катрин</a:t>
            </a:r>
          </a:p>
          <a:p>
            <a:r>
              <a:rPr lang="ru-RU" sz="1600" b="1" dirty="0"/>
              <a:t>Летифова Милана </a:t>
            </a:r>
            <a:r>
              <a:rPr lang="ru-RU" sz="1600" b="1" dirty="0" smtClean="0"/>
              <a:t>Зауровна                  Антипина </a:t>
            </a:r>
            <a:r>
              <a:rPr lang="ru-RU" sz="1600" b="1" dirty="0"/>
              <a:t>Таисия </a:t>
            </a:r>
            <a:r>
              <a:rPr lang="ru-RU" sz="1600" b="1" dirty="0" smtClean="0"/>
              <a:t>Васильевна</a:t>
            </a:r>
          </a:p>
          <a:p>
            <a:r>
              <a:rPr lang="ru-RU" sz="1600" b="1" dirty="0"/>
              <a:t>Рябинкин Михаил </a:t>
            </a:r>
            <a:r>
              <a:rPr lang="ru-RU" sz="1600" b="1" dirty="0" smtClean="0"/>
              <a:t>Александрович      Леонович </a:t>
            </a:r>
            <a:r>
              <a:rPr lang="ru-RU" sz="1600" b="1" dirty="0"/>
              <a:t>Дарья </a:t>
            </a:r>
            <a:r>
              <a:rPr lang="ru-RU" sz="1600" b="1" dirty="0" smtClean="0"/>
              <a:t>Ильинична</a:t>
            </a:r>
          </a:p>
          <a:p>
            <a:r>
              <a:rPr lang="ru-RU" sz="1600" b="1" dirty="0" smtClean="0"/>
              <a:t>                                      Емельянов </a:t>
            </a:r>
            <a:r>
              <a:rPr lang="ru-RU" sz="1600" b="1" dirty="0"/>
              <a:t>Елисей </a:t>
            </a:r>
            <a:r>
              <a:rPr lang="ru-RU" sz="1600" b="1" dirty="0" smtClean="0"/>
              <a:t>Алексеевич</a:t>
            </a:r>
            <a:endParaRPr lang="ru-RU" sz="1600" b="1" dirty="0"/>
          </a:p>
          <a:p>
            <a:pPr algn="ctr"/>
            <a:r>
              <a:rPr lang="ru-RU" sz="2400" b="1" dirty="0" smtClean="0"/>
              <a:t> </a:t>
            </a:r>
            <a:endParaRPr lang="en-US" sz="2400" b="1" dirty="0"/>
          </a:p>
        </p:txBody>
      </p:sp>
      <p:sp>
        <p:nvSpPr>
          <p:cNvPr id="10" name="Текст. поле 3"/>
          <p:cNvSpPr txBox="1"/>
          <p:nvPr/>
        </p:nvSpPr>
        <p:spPr>
          <a:xfrm>
            <a:off x="7813964" y="3886317"/>
            <a:ext cx="419792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Руководители:</a:t>
            </a:r>
          </a:p>
          <a:p>
            <a:pPr algn="ctr"/>
            <a:r>
              <a:rPr lang="ru-RU" sz="1600" b="1" dirty="0"/>
              <a:t>Деева Татьяна </a:t>
            </a:r>
            <a:r>
              <a:rPr lang="ru-RU" sz="1600" b="1" dirty="0" smtClean="0"/>
              <a:t>Васильевна, </a:t>
            </a:r>
          </a:p>
          <a:p>
            <a:pPr algn="ctr"/>
            <a:r>
              <a:rPr lang="ru-RU" sz="1600" b="1" dirty="0" smtClean="0"/>
              <a:t>учитель математики</a:t>
            </a:r>
          </a:p>
          <a:p>
            <a:pPr algn="ctr"/>
            <a:r>
              <a:rPr lang="ru-RU" sz="1600" b="1" dirty="0" err="1"/>
              <a:t>Кондакова</a:t>
            </a:r>
            <a:r>
              <a:rPr lang="ru-RU" sz="1600" b="1" dirty="0"/>
              <a:t> Татьяна </a:t>
            </a:r>
            <a:r>
              <a:rPr lang="ru-RU" sz="1600" b="1" dirty="0" smtClean="0"/>
              <a:t>Николаевна</a:t>
            </a:r>
            <a:r>
              <a:rPr lang="ru-RU" sz="1600" b="1" smtClean="0"/>
              <a:t>, </a:t>
            </a:r>
          </a:p>
          <a:p>
            <a:pPr algn="ctr"/>
            <a:r>
              <a:rPr lang="ru-RU" sz="1600" b="1" smtClean="0"/>
              <a:t>учитель </a:t>
            </a:r>
            <a:r>
              <a:rPr lang="ru-RU" sz="1600" b="1" dirty="0" smtClean="0"/>
              <a:t>физики</a:t>
            </a:r>
          </a:p>
          <a:p>
            <a:pPr algn="ctr"/>
            <a:r>
              <a:rPr lang="ru-RU" sz="1600" b="1" dirty="0"/>
              <a:t>Рулёва Ольга </a:t>
            </a:r>
            <a:r>
              <a:rPr lang="ru-RU" sz="1600" b="1" dirty="0" smtClean="0"/>
              <a:t>Игоревна,</a:t>
            </a:r>
          </a:p>
          <a:p>
            <a:pPr algn="ctr"/>
            <a:r>
              <a:rPr lang="ru-RU" sz="1600" b="1" dirty="0" smtClean="0"/>
              <a:t> заместитель директора по ВР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082"/>
            <a:ext cx="12192000" cy="688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 descr="E:\foto-pchely-2-1024x6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" y="0"/>
            <a:ext cx="2671500" cy="18001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Текст. поле 50"/>
          <p:cNvSpPr txBox="1"/>
          <p:nvPr/>
        </p:nvSpPr>
        <p:spPr>
          <a:xfrm>
            <a:off x="3050771" y="155173"/>
            <a:ext cx="889461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rgbClr val="006600"/>
                </a:solidFill>
              </a:rPr>
              <a:t>Здравствуйте, уважаемые любители ботаники!</a:t>
            </a:r>
          </a:p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rgbClr val="006600"/>
                </a:solidFill>
              </a:rPr>
              <a:t>Я – рабочая пчела. Моя жизнь полностью связана с цветковыми растениями. Мне </a:t>
            </a:r>
            <a:r>
              <a:rPr lang="ru-RU" sz="2000" b="1" dirty="0" smtClean="0">
                <a:solidFill>
                  <a:srgbClr val="006600"/>
                </a:solidFill>
              </a:rPr>
              <a:t>повезло</a:t>
            </a:r>
            <a:r>
              <a:rPr lang="ru-RU" sz="2000" b="1" dirty="0">
                <a:solidFill>
                  <a:srgbClr val="006600"/>
                </a:solidFill>
              </a:rPr>
              <a:t> </a:t>
            </a:r>
            <a:r>
              <a:rPr lang="ru-RU" sz="2000" b="1" dirty="0" smtClean="0">
                <a:solidFill>
                  <a:srgbClr val="006600"/>
                </a:solidFill>
              </a:rPr>
              <a:t>жить </a:t>
            </a:r>
            <a:r>
              <a:rPr lang="ru-RU" sz="2000" b="1" dirty="0">
                <a:solidFill>
                  <a:srgbClr val="006600"/>
                </a:solidFill>
              </a:rPr>
              <a:t>в Лаосе, где растения  цветут почти круглый год. </a:t>
            </a:r>
            <a:endParaRPr lang="ru-RU" sz="2000" b="1" dirty="0" smtClean="0">
              <a:solidFill>
                <a:srgbClr val="006600"/>
              </a:solidFill>
            </a:endParaRPr>
          </a:p>
          <a:p>
            <a:pPr algn="ctr">
              <a:lnSpc>
                <a:spcPts val="1800"/>
              </a:lnSpc>
            </a:pPr>
            <a:r>
              <a:rPr lang="ru-RU" sz="2000" b="1" dirty="0" smtClean="0">
                <a:solidFill>
                  <a:srgbClr val="006600"/>
                </a:solidFill>
              </a:rPr>
              <a:t>Я </a:t>
            </a:r>
            <a:r>
              <a:rPr lang="ru-RU" sz="2000" b="1" dirty="0">
                <a:solidFill>
                  <a:srgbClr val="006600"/>
                </a:solidFill>
              </a:rPr>
              <a:t>не только выполняю свою важную </a:t>
            </a:r>
            <a:r>
              <a:rPr lang="ru-RU" sz="2000" b="1" dirty="0" smtClean="0">
                <a:solidFill>
                  <a:srgbClr val="006600"/>
                </a:solidFill>
              </a:rPr>
              <a:t>роль в природе, </a:t>
            </a:r>
            <a:r>
              <a:rPr lang="ru-RU" sz="2000" b="1" dirty="0">
                <a:solidFill>
                  <a:srgbClr val="006600"/>
                </a:solidFill>
              </a:rPr>
              <a:t>но и изучаю жизнь растений. Каждый </a:t>
            </a:r>
            <a:r>
              <a:rPr lang="ru-RU" sz="2000" b="1" dirty="0" smtClean="0">
                <a:solidFill>
                  <a:srgbClr val="006600"/>
                </a:solidFill>
              </a:rPr>
              <a:t>день </a:t>
            </a:r>
            <a:r>
              <a:rPr lang="ru-RU" sz="2000" b="1" dirty="0">
                <a:solidFill>
                  <a:srgbClr val="006600"/>
                </a:solidFill>
              </a:rPr>
              <a:t>летаю в разных  направлениях и собираю интересные факты. Соты в улье </a:t>
            </a:r>
            <a:r>
              <a:rPr lang="ru-RU" sz="2000" b="1" dirty="0" smtClean="0">
                <a:solidFill>
                  <a:srgbClr val="006600"/>
                </a:solidFill>
              </a:rPr>
              <a:t>я пополнила </a:t>
            </a:r>
            <a:r>
              <a:rPr lang="ru-RU" sz="2000" b="1" dirty="0">
                <a:solidFill>
                  <a:srgbClr val="006600"/>
                </a:solidFill>
              </a:rPr>
              <a:t>нектаром и пыльцой, </a:t>
            </a:r>
            <a:r>
              <a:rPr lang="ru-RU" sz="2000" b="1" dirty="0" smtClean="0">
                <a:solidFill>
                  <a:srgbClr val="006600"/>
                </a:solidFill>
              </a:rPr>
              <a:t>а также </a:t>
            </a:r>
            <a:r>
              <a:rPr lang="ru-RU" sz="2000" b="1" dirty="0">
                <a:solidFill>
                  <a:srgbClr val="006600"/>
                </a:solidFill>
              </a:rPr>
              <a:t>информацией о необычных растениях прекрасной страны.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87036" y="1800132"/>
            <a:ext cx="11236823" cy="4663892"/>
            <a:chOff x="-121028" y="1789695"/>
            <a:chExt cx="11423859" cy="4663892"/>
          </a:xfrm>
        </p:grpSpPr>
        <p:grpSp>
          <p:nvGrpSpPr>
            <p:cNvPr id="20" name="Group 19"/>
            <p:cNvGrpSpPr/>
            <p:nvPr/>
          </p:nvGrpSpPr>
          <p:grpSpPr>
            <a:xfrm>
              <a:off x="-59606" y="1789695"/>
              <a:ext cx="2651760" cy="2219012"/>
              <a:chOff x="0" y="2620394"/>
              <a:chExt cx="2555691" cy="2118804"/>
            </a:xfrm>
          </p:grpSpPr>
          <p:sp>
            <p:nvSpPr>
              <p:cNvPr id="6" name="Шестиугольник 3"/>
              <p:cNvSpPr/>
              <p:nvPr/>
            </p:nvSpPr>
            <p:spPr>
              <a:xfrm>
                <a:off x="0" y="2690707"/>
                <a:ext cx="2555691" cy="2048491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Текст. поле 6"/>
              <p:cNvSpPr txBox="1"/>
              <p:nvPr/>
            </p:nvSpPr>
            <p:spPr>
              <a:xfrm>
                <a:off x="201917" y="2620394"/>
                <a:ext cx="1913613" cy="702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i="0" u="none" strike="noStrike" dirty="0" err="1">
                    <a:latin typeface="+mn-lt"/>
                    <a:ea typeface="+mn-lt"/>
                    <a:cs typeface="+mn-cs"/>
                  </a:rPr>
                  <a:t>Клитория</a:t>
                </a:r>
                <a:r>
                  <a:rPr lang="ru-RU" sz="2000" b="1" i="0" u="none" strike="noStrike" dirty="0">
                    <a:latin typeface="+mn-lt"/>
                    <a:ea typeface="+mn-lt"/>
                    <a:cs typeface="+mn-cs"/>
                  </a:rPr>
                  <a:t> тройчатая</a:t>
                </a:r>
                <a:endParaRPr lang="en-US" sz="2000" dirty="0"/>
              </a:p>
            </p:txBody>
          </p:sp>
          <p:pic>
            <p:nvPicPr>
              <p:cNvPr id="15" name="Рисунок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2954" y="3322591"/>
                <a:ext cx="1632576" cy="130184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" name="Group 22"/>
            <p:cNvGrpSpPr/>
            <p:nvPr/>
          </p:nvGrpSpPr>
          <p:grpSpPr>
            <a:xfrm>
              <a:off x="2116903" y="2981919"/>
              <a:ext cx="2604725" cy="2276474"/>
              <a:chOff x="4214022" y="2902673"/>
              <a:chExt cx="2353193" cy="2048491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4214022" y="2902673"/>
                <a:ext cx="2353193" cy="2048491"/>
                <a:chOff x="6579436" y="3626802"/>
                <a:chExt cx="2353193" cy="2048491"/>
              </a:xfrm>
            </p:grpSpPr>
            <p:sp>
              <p:nvSpPr>
                <p:cNvPr id="9" name="Шестиугольник 3"/>
                <p:cNvSpPr/>
                <p:nvPr/>
              </p:nvSpPr>
              <p:spPr>
                <a:xfrm>
                  <a:off x="6579436" y="3626802"/>
                  <a:ext cx="2353193" cy="2048491"/>
                </a:xfrm>
                <a:prstGeom prst="hexago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85725" cmpd="dbl">
                  <a:solidFill>
                    <a:schemeClr val="accent2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Текст. поле 17"/>
                <p:cNvSpPr txBox="1"/>
                <p:nvPr/>
              </p:nvSpPr>
              <p:spPr>
                <a:xfrm>
                  <a:off x="6697074" y="3808547"/>
                  <a:ext cx="2117918" cy="7021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b="1" i="0" u="none" strike="noStrike">
                      <a:latin typeface="Calibri" panose="020F0502020204030204"/>
                      <a:ea typeface="Calibri" panose="020F0502020204030204"/>
                      <a:cs typeface="Calibri" panose="020F0502020204030204"/>
                    </a:rPr>
                    <a:t>Аморфофаллус Прайна</a:t>
                  </a:r>
                  <a:endParaRPr lang="en-US" sz="2000">
                    <a:latin typeface="Calibri" panose="020F0502020204030204"/>
                    <a:ea typeface="Calibri" panose="020F0502020204030204"/>
                    <a:cs typeface="Calibri" panose="020F0502020204030204"/>
                  </a:endParaRPr>
                </a:p>
              </p:txBody>
            </p:sp>
          </p:grpSp>
          <p:pic>
            <p:nvPicPr>
              <p:cNvPr id="22" name="Рисунок 2"/>
              <p:cNvPicPr/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744504" y="3786615"/>
                <a:ext cx="1292228" cy="1148001"/>
              </a:xfrm>
              <a:prstGeom prst="rect">
                <a:avLst/>
              </a:prstGeom>
            </p:spPr>
          </p:pic>
        </p:grpSp>
        <p:grpSp>
          <p:nvGrpSpPr>
            <p:cNvPr id="24" name="Group 18"/>
            <p:cNvGrpSpPr/>
            <p:nvPr/>
          </p:nvGrpSpPr>
          <p:grpSpPr>
            <a:xfrm>
              <a:off x="-121028" y="4063199"/>
              <a:ext cx="2794493" cy="2390388"/>
              <a:chOff x="2003695" y="3926919"/>
              <a:chExt cx="2717696" cy="2345518"/>
            </a:xfrm>
          </p:grpSpPr>
          <p:sp>
            <p:nvSpPr>
              <p:cNvPr id="25" name="Шестиугольник 3"/>
              <p:cNvSpPr/>
              <p:nvPr/>
            </p:nvSpPr>
            <p:spPr>
              <a:xfrm>
                <a:off x="2003695" y="3926919"/>
                <a:ext cx="2717696" cy="2345518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Текст. поле 15"/>
              <p:cNvSpPr txBox="1"/>
              <p:nvPr/>
            </p:nvSpPr>
            <p:spPr>
              <a:xfrm>
                <a:off x="2084697" y="4315126"/>
                <a:ext cx="2555691" cy="1057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</a:pPr>
                <a:r>
                  <a:rPr lang="ru-RU" sz="2000" b="1" i="1" u="none" strike="noStrike" dirty="0" err="1">
                    <a:latin typeface="Calibri" panose="020F0502020204030204"/>
                    <a:ea typeface="Calibri" panose="020F0502020204030204"/>
                    <a:cs typeface="Calibri" panose="020F0502020204030204"/>
                  </a:rPr>
                  <a:t>Тектона</a:t>
                </a:r>
                <a:r>
                  <a:rPr lang="ru-RU" sz="2000" b="1" i="1" u="none" strike="noStrike" dirty="0">
                    <a:latin typeface="Calibri" panose="020F0502020204030204"/>
                    <a:ea typeface="Calibri" panose="020F0502020204030204"/>
                    <a:cs typeface="Calibri" panose="020F0502020204030204"/>
                  </a:rPr>
                  <a:t> великая (Тик)</a:t>
                </a:r>
              </a:p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400"/>
                  </a:spcAft>
                </a:pPr>
                <a:endParaRPr lang="ru-RU" sz="2000" b="1" i="1" u="none" strike="noStrike" dirty="0"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</p:txBody>
          </p:sp>
          <p:pic>
            <p:nvPicPr>
              <p:cNvPr id="27" name="Изображение 1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555691" y="4967016"/>
                <a:ext cx="1581753" cy="1057797"/>
              </a:xfrm>
              <a:prstGeom prst="rect">
                <a:avLst/>
              </a:prstGeom>
            </p:spPr>
          </p:pic>
        </p:grpSp>
        <p:grpSp>
          <p:nvGrpSpPr>
            <p:cNvPr id="30" name="Group 29"/>
            <p:cNvGrpSpPr/>
            <p:nvPr/>
          </p:nvGrpSpPr>
          <p:grpSpPr>
            <a:xfrm>
              <a:off x="4252926" y="4191233"/>
              <a:ext cx="2715485" cy="2262354"/>
              <a:chOff x="6096000" y="4198441"/>
              <a:chExt cx="2445078" cy="2097894"/>
            </a:xfrm>
          </p:grpSpPr>
          <p:sp>
            <p:nvSpPr>
              <p:cNvPr id="10" name="Шестиугольник 3"/>
              <p:cNvSpPr/>
              <p:nvPr/>
            </p:nvSpPr>
            <p:spPr>
              <a:xfrm>
                <a:off x="6096000" y="4198441"/>
                <a:ext cx="2445078" cy="2097894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Текст. поле 27"/>
              <p:cNvSpPr txBox="1"/>
              <p:nvPr/>
            </p:nvSpPr>
            <p:spPr>
              <a:xfrm>
                <a:off x="6617247" y="4325479"/>
                <a:ext cx="1632575" cy="39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i="0" u="none" strike="noStrike">
                    <a:latin typeface="Calibri" panose="020F0502020204030204"/>
                    <a:ea typeface="Calibri" panose="020F0502020204030204"/>
                    <a:cs typeface="Calibri" panose="020F0502020204030204"/>
                  </a:rPr>
                  <a:t>Фокиения</a:t>
                </a:r>
                <a:endParaRPr lang="en-US" sz="2000"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</p:txBody>
          </p:sp>
          <p:pic>
            <p:nvPicPr>
              <p:cNvPr id="29" name="Изображение 2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30563" y="4780335"/>
                <a:ext cx="1576573" cy="1182430"/>
              </a:xfrm>
              <a:prstGeom prst="rect">
                <a:avLst/>
              </a:prstGeom>
            </p:spPr>
          </p:pic>
        </p:grpSp>
        <p:grpSp>
          <p:nvGrpSpPr>
            <p:cNvPr id="4" name="Группа 3"/>
            <p:cNvGrpSpPr/>
            <p:nvPr/>
          </p:nvGrpSpPr>
          <p:grpSpPr>
            <a:xfrm>
              <a:off x="4252926" y="1813300"/>
              <a:ext cx="2715485" cy="2269675"/>
              <a:chOff x="5657135" y="2500899"/>
              <a:chExt cx="2445079" cy="2097894"/>
            </a:xfrm>
          </p:grpSpPr>
          <p:sp>
            <p:nvSpPr>
              <p:cNvPr id="32" name="Шестиугольник 3"/>
              <p:cNvSpPr/>
              <p:nvPr/>
            </p:nvSpPr>
            <p:spPr>
              <a:xfrm>
                <a:off x="5657135" y="2500899"/>
                <a:ext cx="2445079" cy="2097894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Текст. поле 38"/>
              <p:cNvSpPr txBox="1"/>
              <p:nvPr/>
            </p:nvSpPr>
            <p:spPr>
              <a:xfrm>
                <a:off x="6292540" y="2547824"/>
                <a:ext cx="1188043" cy="702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i="0" u="none" strike="noStrike" dirty="0">
                    <a:solidFill>
                      <a:schemeClr val="tx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</a:rPr>
                  <a:t>Чайное дерево</a:t>
                </a:r>
                <a:endParaRPr lang="en-US" sz="2000" i="0" u="none" dirty="0">
                  <a:solidFill>
                    <a:schemeClr val="tx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endParaRPr>
              </a:p>
            </p:txBody>
          </p:sp>
          <p:pic>
            <p:nvPicPr>
              <p:cNvPr id="41" name="Рисунок 27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117715" y="3205159"/>
                <a:ext cx="1576573" cy="109680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</p:pic>
        </p:grpSp>
        <p:grpSp>
          <p:nvGrpSpPr>
            <p:cNvPr id="5" name="Группа 4"/>
            <p:cNvGrpSpPr/>
            <p:nvPr/>
          </p:nvGrpSpPr>
          <p:grpSpPr>
            <a:xfrm>
              <a:off x="6486478" y="3014244"/>
              <a:ext cx="2622703" cy="2211824"/>
              <a:chOff x="6591691" y="4703737"/>
              <a:chExt cx="2353193" cy="2059289"/>
            </a:xfrm>
          </p:grpSpPr>
          <p:sp>
            <p:nvSpPr>
              <p:cNvPr id="38" name="Шестиугольник 3"/>
              <p:cNvSpPr/>
              <p:nvPr/>
            </p:nvSpPr>
            <p:spPr>
              <a:xfrm>
                <a:off x="6591691" y="4703737"/>
                <a:ext cx="2353193" cy="2059289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" name="Группа 2"/>
              <p:cNvGrpSpPr/>
              <p:nvPr/>
            </p:nvGrpSpPr>
            <p:grpSpPr>
              <a:xfrm>
                <a:off x="6879675" y="4893278"/>
                <a:ext cx="1777223" cy="1767770"/>
                <a:chOff x="6212377" y="3531799"/>
                <a:chExt cx="1777223" cy="1767770"/>
              </a:xfrm>
            </p:grpSpPr>
            <p:sp>
              <p:nvSpPr>
                <p:cNvPr id="42" name="Текст. поле 6"/>
                <p:cNvSpPr txBox="1"/>
                <p:nvPr/>
              </p:nvSpPr>
              <p:spPr>
                <a:xfrm>
                  <a:off x="6212377" y="3531799"/>
                  <a:ext cx="1777223" cy="442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1300"/>
                    </a:lnSpc>
                  </a:pPr>
                  <a:r>
                    <a:rPr lang="ru-RU" sz="2000" b="1" i="0" u="none" strike="noStrike" dirty="0">
                      <a:solidFill>
                        <a:schemeClr val="tx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</a:rPr>
                    <a:t>Бегония  живородящая </a:t>
                  </a:r>
                  <a:endParaRPr lang="en-US" sz="2000" i="0" u="none" dirty="0">
                    <a:solidFill>
                      <a:schemeClr val="tx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</a:endParaRPr>
                </a:p>
              </p:txBody>
            </p:sp>
            <p:pic>
              <p:nvPicPr>
                <p:cNvPr id="43" name="Рисунок 1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6432066" y="4315530"/>
                  <a:ext cx="1337844" cy="9840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</p:pic>
          </p:grpSp>
        </p:grpSp>
        <p:grpSp>
          <p:nvGrpSpPr>
            <p:cNvPr id="48" name="Group 47"/>
            <p:cNvGrpSpPr/>
            <p:nvPr/>
          </p:nvGrpSpPr>
          <p:grpSpPr>
            <a:xfrm>
              <a:off x="8631599" y="1931322"/>
              <a:ext cx="2671232" cy="2135075"/>
              <a:chOff x="7863537" y="2364424"/>
              <a:chExt cx="2353193" cy="2094220"/>
            </a:xfrm>
          </p:grpSpPr>
          <p:sp>
            <p:nvSpPr>
              <p:cNvPr id="37" name="Шестиугольник 3"/>
              <p:cNvSpPr/>
              <p:nvPr/>
            </p:nvSpPr>
            <p:spPr>
              <a:xfrm>
                <a:off x="7863537" y="2410153"/>
                <a:ext cx="2353193" cy="2048491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Текст. поле 43"/>
              <p:cNvSpPr txBox="1"/>
              <p:nvPr/>
            </p:nvSpPr>
            <p:spPr>
              <a:xfrm>
                <a:off x="8363470" y="2364424"/>
                <a:ext cx="1383451" cy="702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err="1"/>
                  <a:t>Плюмерия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Чампа</a:t>
                </a:r>
                <a:r>
                  <a:rPr lang="en-US" sz="2000" b="1" dirty="0"/>
                  <a:t> </a:t>
                </a:r>
                <a:endParaRPr lang="en-US" sz="2000"/>
              </a:p>
            </p:txBody>
          </p:sp>
          <p:pic>
            <p:nvPicPr>
              <p:cNvPr id="45" name="Изображение 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3495"/>
              <a:stretch/>
            </p:blipFill>
            <p:spPr>
              <a:xfrm>
                <a:off x="8363471" y="3066621"/>
                <a:ext cx="1383450" cy="1261306"/>
              </a:xfrm>
              <a:prstGeom prst="rect">
                <a:avLst/>
              </a:prstGeom>
            </p:spPr>
          </p:pic>
        </p:grpSp>
        <p:grpSp>
          <p:nvGrpSpPr>
            <p:cNvPr id="49" name="Group 48"/>
            <p:cNvGrpSpPr/>
            <p:nvPr/>
          </p:nvGrpSpPr>
          <p:grpSpPr>
            <a:xfrm>
              <a:off x="8631599" y="4133470"/>
              <a:ext cx="2587224" cy="2172451"/>
              <a:chOff x="7771651" y="4528411"/>
              <a:chExt cx="2445079" cy="2097894"/>
            </a:xfrm>
          </p:grpSpPr>
          <p:sp>
            <p:nvSpPr>
              <p:cNvPr id="36" name="Шестиугольник 3"/>
              <p:cNvSpPr/>
              <p:nvPr/>
            </p:nvSpPr>
            <p:spPr>
              <a:xfrm>
                <a:off x="7771651" y="4528411"/>
                <a:ext cx="2445079" cy="2097894"/>
              </a:xfrm>
              <a:prstGeom prst="hexago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85725" cmpd="dbl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Текст. поле 43"/>
              <p:cNvSpPr txBox="1"/>
              <p:nvPr/>
            </p:nvSpPr>
            <p:spPr>
              <a:xfrm>
                <a:off x="8363470" y="4528411"/>
                <a:ext cx="1383451" cy="39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/>
                  <a:t>Орхидея</a:t>
                </a:r>
                <a:endParaRPr lang="en-US" sz="2000" b="1"/>
              </a:p>
            </p:txBody>
          </p:sp>
          <p:pic>
            <p:nvPicPr>
              <p:cNvPr id="47" name="Рисунок 1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150779" y="4963427"/>
                <a:ext cx="1717756" cy="12827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345" y="2022776"/>
            <a:ext cx="6889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04" y="2114459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513" y="5653358"/>
            <a:ext cx="48101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98" y="5702841"/>
            <a:ext cx="475439" cy="50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70320" y="2252213"/>
            <a:ext cx="1352006" cy="2349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Лекарственное</a:t>
            </a:r>
          </a:p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растение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680526" y="2107785"/>
            <a:ext cx="1432302" cy="597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Косметическое средство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80525" y="5726475"/>
            <a:ext cx="1269886" cy="377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Натуральный продук</a:t>
            </a: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>т</a:t>
            </a:r>
            <a:endParaRPr lang="ru-RU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70320" y="5672646"/>
            <a:ext cx="1226371" cy="5392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Национальное достояние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4" y="39473"/>
            <a:ext cx="12207627" cy="6877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Шестиугольник 3"/>
          <p:cNvSpPr/>
          <p:nvPr/>
        </p:nvSpPr>
        <p:spPr>
          <a:xfrm rot="10800000">
            <a:off x="9277664" y="172146"/>
            <a:ext cx="2517810" cy="2238545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Шестиугольник 3"/>
          <p:cNvSpPr/>
          <p:nvPr/>
        </p:nvSpPr>
        <p:spPr>
          <a:xfrm rot="10800000">
            <a:off x="16535" y="172146"/>
            <a:ext cx="3132216" cy="3268508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Шестиугольник 3"/>
          <p:cNvSpPr/>
          <p:nvPr/>
        </p:nvSpPr>
        <p:spPr>
          <a:xfrm rot="10800000">
            <a:off x="7096991" y="4747732"/>
            <a:ext cx="2560754" cy="2004384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. поле 6"/>
          <p:cNvSpPr txBox="1"/>
          <p:nvPr/>
        </p:nvSpPr>
        <p:spPr>
          <a:xfrm>
            <a:off x="4225536" y="-24"/>
            <a:ext cx="4067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0" u="none" strike="noStrike" dirty="0" err="1">
                <a:latin typeface="+mn-lt"/>
                <a:ea typeface="+mn-lt"/>
                <a:cs typeface="+mn-cs"/>
              </a:rPr>
              <a:t>Клитория</a:t>
            </a:r>
            <a:r>
              <a:rPr lang="ru-RU" sz="3200" b="1" i="0" u="none" strike="noStrike" dirty="0">
                <a:latin typeface="+mn-lt"/>
                <a:ea typeface="+mn-lt"/>
                <a:cs typeface="+mn-cs"/>
              </a:rPr>
              <a:t> тройчатая</a:t>
            </a:r>
            <a:r>
              <a:rPr lang="ru-RU" sz="3200" b="0" i="0" u="none" strike="noStrike" dirty="0">
                <a:latin typeface="+mn-lt"/>
                <a:ea typeface="+mn-lt"/>
                <a:cs typeface="+mn-cs"/>
              </a:rPr>
              <a:t> </a:t>
            </a:r>
            <a:r>
              <a:rPr lang="ru-RU" sz="2800" b="0" i="0" u="none" strike="noStrike" dirty="0" smtClean="0">
                <a:ea typeface="+mn-lt"/>
              </a:rPr>
              <a:t>(</a:t>
            </a:r>
            <a:r>
              <a:rPr lang="ru-RU" sz="2800" b="0" i="1" u="none" strike="noStrike" dirty="0" err="1" smtClean="0">
                <a:ea typeface="+mn-lt"/>
              </a:rPr>
              <a:t>Clitoria</a:t>
            </a:r>
            <a:r>
              <a:rPr lang="ru-RU" sz="2800" b="0" i="1" u="none" strike="noStrike" dirty="0" smtClean="0">
                <a:ea typeface="+mn-lt"/>
              </a:rPr>
              <a:t> </a:t>
            </a:r>
            <a:r>
              <a:rPr lang="ru-RU" sz="2800" b="0" i="1" u="none" strike="noStrike" dirty="0" err="1">
                <a:ea typeface="+mn-lt"/>
              </a:rPr>
              <a:t>ternatea</a:t>
            </a:r>
            <a:r>
              <a:rPr lang="ru-RU" sz="2800" b="0" i="0" u="none" strike="noStrike" dirty="0">
                <a:ea typeface="+mn-lt"/>
              </a:rPr>
              <a:t>)</a:t>
            </a:r>
            <a:endParaRPr lang="en-US" sz="2800" dirty="0"/>
          </a:p>
        </p:txBody>
      </p:sp>
      <p:sp>
        <p:nvSpPr>
          <p:cNvPr id="9" name="Текст. поле 8"/>
          <p:cNvSpPr txBox="1"/>
          <p:nvPr/>
        </p:nvSpPr>
        <p:spPr>
          <a:xfrm>
            <a:off x="3879857" y="990293"/>
            <a:ext cx="5041178" cy="375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Растение очень популярно в Лаосе, его называют здесь Кхам.  </a:t>
            </a:r>
            <a:endParaRPr lang="ru-RU" sz="1800" b="0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Оно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активно используется человеком как </a:t>
            </a:r>
            <a:r>
              <a:rPr lang="ru-RU" dirty="0">
                <a:solidFill>
                  <a:srgbClr val="006600"/>
                </a:solidFill>
                <a:ea typeface="Calibri" panose="020F0502020204030204"/>
                <a:cs typeface="Calibri" panose="020F0502020204030204"/>
              </a:rPr>
              <a:t>лекарственное </a:t>
            </a:r>
            <a:r>
              <a:rPr lang="ru-RU" dirty="0" smtClean="0">
                <a:solidFill>
                  <a:srgbClr val="006600"/>
                </a:solidFill>
                <a:ea typeface="Calibri" panose="020F0502020204030204"/>
                <a:cs typeface="Calibri" panose="020F0502020204030204"/>
              </a:rPr>
              <a:t>. Корни народные </a:t>
            </a:r>
            <a:r>
              <a:rPr lang="ru-RU" dirty="0">
                <a:solidFill>
                  <a:srgbClr val="006600"/>
                </a:solidFill>
                <a:ea typeface="Calibri" panose="020F0502020204030204"/>
                <a:cs typeface="Calibri" panose="020F0502020204030204"/>
              </a:rPr>
              <a:t>целители используют в качестве антидепрессанта, избавления от хронической усталости, лекарства от бессонницы. Используют растение для улучшения кровообращения </a:t>
            </a:r>
            <a:r>
              <a:rPr lang="ru-RU" dirty="0" smtClean="0">
                <a:solidFill>
                  <a:srgbClr val="006600"/>
                </a:solidFill>
                <a:ea typeface="Calibri" panose="020F0502020204030204"/>
                <a:cs typeface="Calibri" panose="020F0502020204030204"/>
              </a:rPr>
              <a:t>мозга. </a:t>
            </a:r>
          </a:p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Яркая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синева цветков применяется в производстве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пищевых </a:t>
            </a:r>
            <a:r>
              <a:rPr lang="ru-RU" sz="1800" b="0" i="0" u="none" strike="noStrike" dirty="0" smtClean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красителей и красителей для тканей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lang="en-US" sz="1600" dirty="0"/>
          </a:p>
          <a:p>
            <a:pPr marL="0" marR="0" indent="3600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endParaRPr lang="ru-RU" sz="18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360000" algn="l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endParaRPr lang="ru-RU" sz="18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8" name="Рисунок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07" y="172146"/>
            <a:ext cx="3077220" cy="3266470"/>
          </a:xfrm>
          <a:prstGeom prst="hexagon">
            <a:avLst/>
          </a:prstGeom>
          <a:noFill/>
          <a:ln>
            <a:noFill/>
          </a:ln>
        </p:spPr>
      </p:pic>
      <p:pic>
        <p:nvPicPr>
          <p:cNvPr id="21" name="Рисунок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7664" y="172146"/>
            <a:ext cx="2517810" cy="2238545"/>
          </a:xfrm>
          <a:prstGeom prst="hexagon">
            <a:avLst/>
          </a:prstGeom>
          <a:noFill/>
          <a:ln>
            <a:noFill/>
          </a:ln>
        </p:spPr>
      </p:pic>
      <p:pic>
        <p:nvPicPr>
          <p:cNvPr id="22" name="Рисунок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600000">
            <a:off x="4451448" y="5010275"/>
            <a:ext cx="1629617" cy="1445079"/>
          </a:xfrm>
          <a:prstGeom prst="hexagon">
            <a:avLst/>
          </a:prstGeom>
          <a:noFill/>
          <a:ln>
            <a:noFill/>
          </a:ln>
        </p:spPr>
      </p:pic>
      <p:pic>
        <p:nvPicPr>
          <p:cNvPr id="23" name="Рисунок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7909" y="2571020"/>
            <a:ext cx="1554686" cy="1256775"/>
          </a:xfrm>
          <a:prstGeom prst="hexagon">
            <a:avLst/>
          </a:prstGeom>
          <a:noFill/>
          <a:ln>
            <a:noFill/>
          </a:ln>
        </p:spPr>
      </p:pic>
      <p:pic>
        <p:nvPicPr>
          <p:cNvPr id="25" name="Рисунок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986" y="3572847"/>
            <a:ext cx="1376531" cy="1835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2278" y="4769569"/>
            <a:ext cx="2380404" cy="1918815"/>
          </a:xfrm>
          <a:prstGeom prst="hexagon">
            <a:avLst/>
          </a:prstGeom>
          <a:noFill/>
          <a:ln>
            <a:noFill/>
          </a:ln>
        </p:spPr>
      </p:pic>
      <p:sp>
        <p:nvSpPr>
          <p:cNvPr id="28" name="Текст. поле 27"/>
          <p:cNvSpPr txBox="1"/>
          <p:nvPr/>
        </p:nvSpPr>
        <p:spPr>
          <a:xfrm>
            <a:off x="3944165" y="4086944"/>
            <a:ext cx="6476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+mn-lt"/>
                <a:ea typeface="+mn-lt"/>
                <a:cs typeface="+mn-cs"/>
              </a:rPr>
              <a:t>Экстракт клитории добавляют в </a:t>
            </a:r>
            <a:r>
              <a:rPr lang="ru-RU" sz="1800" b="0" i="0" u="none" strike="noStrike" dirty="0">
                <a:solidFill>
                  <a:srgbClr val="006600"/>
                </a:solidFill>
                <a:latin typeface="+mn-lt"/>
                <a:ea typeface="+mn-lt"/>
                <a:cs typeface="+mn-cs"/>
              </a:rPr>
              <a:t>уходовые средства для волос</a:t>
            </a:r>
            <a:r>
              <a:rPr lang="ru-RU" sz="1800" b="0" i="0" u="none" strike="noStrike" dirty="0">
                <a:latin typeface="+mn-lt"/>
                <a:ea typeface="+mn-lt"/>
                <a:cs typeface="+mn-cs"/>
              </a:rPr>
              <a:t>, он служит настоящим спасением ослабленных и поврежденных </a:t>
            </a:r>
            <a:r>
              <a:rPr lang="ru-RU" sz="1800" b="0" i="0" u="none" strike="noStrike" dirty="0" smtClean="0">
                <a:latin typeface="+mn-lt"/>
                <a:ea typeface="+mn-lt"/>
                <a:cs typeface="+mn-cs"/>
              </a:rPr>
              <a:t>волос.</a:t>
            </a:r>
            <a:endParaRPr lang="en-US" sz="1800" dirty="0"/>
          </a:p>
        </p:txBody>
      </p:sp>
      <p:pic>
        <p:nvPicPr>
          <p:cNvPr id="36" name="Picture 2" descr="E:\Pchel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555" y="172146"/>
            <a:ext cx="825252" cy="748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Школа4-пк\обменная папка\2024-2025\СЕТЕВЫЕ ПРОЕКТЫ МИД\ПРОЕКТЫ 2024-2025\ПРОЕКТ Необычные растения страны пребывания\Для жюри\12\Сережа заваривает ча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252" y="4490593"/>
            <a:ext cx="1753362" cy="234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Школа4-пк\обменная папка\2024-2025\СЕТЕВЫЕ ПРОЕКТЫ МИД\ПРОЕКТЫ 2024-2025\ПРОЕКТ Необычные растения страны пребывания\Для жюри\12\Ирина Петровна украшение полотна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421" y="4405503"/>
            <a:ext cx="1499461" cy="234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2" y="1474147"/>
            <a:ext cx="6889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7" y="3337897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533" y="4265168"/>
            <a:ext cx="48101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" y="15447"/>
            <a:ext cx="12214044" cy="684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Шестиугольник 3"/>
          <p:cNvSpPr/>
          <p:nvPr/>
        </p:nvSpPr>
        <p:spPr>
          <a:xfrm>
            <a:off x="-20217" y="3305113"/>
            <a:ext cx="3704372" cy="3429000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Шестиугольник 3"/>
          <p:cNvSpPr/>
          <p:nvPr/>
        </p:nvSpPr>
        <p:spPr>
          <a:xfrm>
            <a:off x="8862923" y="4094800"/>
            <a:ext cx="3246766" cy="2639313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Шестиугольник 3"/>
          <p:cNvSpPr/>
          <p:nvPr/>
        </p:nvSpPr>
        <p:spPr>
          <a:xfrm>
            <a:off x="3839822" y="0"/>
            <a:ext cx="4356648" cy="3634933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Текст. поле 12"/>
          <p:cNvSpPr txBox="1"/>
          <p:nvPr/>
        </p:nvSpPr>
        <p:spPr>
          <a:xfrm>
            <a:off x="-1" y="0"/>
            <a:ext cx="4314306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ru-RU" sz="3200" b="1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</a:t>
            </a:r>
            <a:r>
              <a:rPr lang="ru-RU" sz="3200" b="1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Тектона</a:t>
            </a:r>
            <a:r>
              <a:rPr lang="ru-RU" sz="3200" b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3200" b="1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великая</a:t>
            </a: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ru-RU" sz="2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2800" b="0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lang="en-US" sz="2800" b="0" i="1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Tectona</a:t>
            </a:r>
            <a:r>
              <a:rPr lang="en-US" sz="2800" b="0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en-US" sz="2800" b="0" i="1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grandis</a:t>
            </a:r>
            <a:r>
              <a:rPr lang="en-US" sz="2800" b="0" i="1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), </a:t>
            </a:r>
            <a:endParaRPr lang="ru-RU" sz="2800" b="0" i="1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ru-RU" sz="2800" b="0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или</a:t>
            </a:r>
            <a:r>
              <a:rPr lang="en-US" sz="2800" b="0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2800" b="0" i="1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Тик</a:t>
            </a:r>
            <a:r>
              <a:rPr lang="en-US" sz="2800" b="0" i="1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2800" b="0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lang="ru-RU" sz="2800" b="0" i="1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Teak</a:t>
            </a:r>
            <a:r>
              <a:rPr lang="ru-RU" sz="2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endParaRPr lang="ru-RU" sz="18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" name="Текст. поле 13"/>
          <p:cNvSpPr txBox="1"/>
          <p:nvPr/>
        </p:nvSpPr>
        <p:spPr>
          <a:xfrm>
            <a:off x="84138" y="1738401"/>
            <a:ext cx="3839822" cy="1189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Тиковое дерево – источник очень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ценной древесины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и является одним из важнейших сортов древесины, идущей на экспорт из Азии.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Текст. поле 14"/>
          <p:cNvSpPr txBox="1"/>
          <p:nvPr/>
        </p:nvSpPr>
        <p:spPr>
          <a:xfrm>
            <a:off x="7847190" y="0"/>
            <a:ext cx="4344811" cy="1738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Во внешней части ядра тика содержится до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5 % каучука</a:t>
            </a:r>
            <a:r>
              <a:rPr lang="ru-RU" sz="1800" b="0" i="0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что обуславливает матовый блеск, клейко-масляные и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водоотталкивающие свойства</a:t>
            </a:r>
            <a:r>
              <a:rPr lang="ru-RU" sz="1800" b="0" i="0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стойкость к      </a:t>
            </a:r>
          </a:p>
          <a:p>
            <a:r>
              <a:rPr lang="ru-RU" sz="1800" b="0" i="0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кислотам и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высокую износоустойчивость </a:t>
            </a:r>
          </a:p>
          <a:p>
            <a:r>
              <a:rPr lang="ru-RU" sz="1800" b="0" i="0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древесины.</a:t>
            </a:r>
            <a:endParaRPr lang="en-US" sz="1800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6" name="Текст. поле 15"/>
          <p:cNvSpPr txBox="1"/>
          <p:nvPr/>
        </p:nvSpPr>
        <p:spPr>
          <a:xfrm>
            <a:off x="3684156" y="3636464"/>
            <a:ext cx="5178767" cy="308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540385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Тик является одним из наиболее известных деревьев в мире благодаря своим ценным свойствам -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долговечности, прочности, весу, обрабатываемости и привлекательному внешнему виду.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Древесина применяется для производства уличной мебели,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корабельных палубных настилов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и прочих изделий, предназначенных для эксплуатации в сложных погодных условиях. Также из нее делают полы в помещениях с повышенной влажностью. </a:t>
            </a:r>
          </a:p>
        </p:txBody>
      </p:sp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39501" y="4196919"/>
            <a:ext cx="3093609" cy="2435075"/>
          </a:xfrm>
          <a:prstGeom prst="hexagon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3197" y="1611178"/>
            <a:ext cx="2580401" cy="2150331"/>
          </a:xfrm>
          <a:prstGeom prst="hexagon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32" y="3428999"/>
            <a:ext cx="3577473" cy="3169233"/>
          </a:xfrm>
          <a:prstGeom prst="hexagon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2265" y="67490"/>
            <a:ext cx="4211759" cy="3400698"/>
          </a:xfrm>
          <a:prstGeom prst="hexagon">
            <a:avLst/>
          </a:prstGeom>
        </p:spPr>
      </p:pic>
      <p:pic>
        <p:nvPicPr>
          <p:cNvPr id="28" name="Picture 2" descr="E:\Pchel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17" y="-108439"/>
            <a:ext cx="1121653" cy="1016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0091" y="869621"/>
            <a:ext cx="1251366" cy="1021524"/>
          </a:xfrm>
          <a:prstGeom prst="hexagon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570" y="3338883"/>
            <a:ext cx="597169" cy="63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334"/>
            <a:ext cx="12057230" cy="696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Шестиугольник 3"/>
          <p:cNvSpPr/>
          <p:nvPr/>
        </p:nvSpPr>
        <p:spPr>
          <a:xfrm>
            <a:off x="68069" y="10366"/>
            <a:ext cx="3329990" cy="2899501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Шестиугольник 3"/>
          <p:cNvSpPr/>
          <p:nvPr/>
        </p:nvSpPr>
        <p:spPr>
          <a:xfrm>
            <a:off x="3902167" y="3626427"/>
            <a:ext cx="3465134" cy="3041540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Шестиугольник 3"/>
          <p:cNvSpPr/>
          <p:nvPr/>
        </p:nvSpPr>
        <p:spPr>
          <a:xfrm>
            <a:off x="9007236" y="397397"/>
            <a:ext cx="3120925" cy="2687974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Текст. поле 12"/>
          <p:cNvSpPr txBox="1"/>
          <p:nvPr/>
        </p:nvSpPr>
        <p:spPr>
          <a:xfrm>
            <a:off x="3089529" y="0"/>
            <a:ext cx="53360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     </a:t>
            </a:r>
            <a:r>
              <a:rPr lang="ru-RU" sz="3200" b="1" i="0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Аморфофаллус</a:t>
            </a:r>
            <a:r>
              <a:rPr lang="ru-RU" sz="3200" b="1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3200" b="1" i="0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Прайна</a:t>
            </a:r>
            <a:endParaRPr lang="ru-RU" sz="3200" b="1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ru-RU" sz="2800" dirty="0" smtClean="0">
                <a:ea typeface="Calibri" panose="020F0502020204030204"/>
                <a:cs typeface="Calibri" panose="020F0502020204030204"/>
              </a:rPr>
              <a:t>            </a:t>
            </a:r>
            <a:r>
              <a:rPr lang="ru-RU" sz="2800" i="1" dirty="0" smtClean="0">
                <a:ea typeface="Calibri" panose="020F0502020204030204"/>
                <a:cs typeface="Calibri" panose="020F0502020204030204"/>
              </a:rPr>
              <a:t>(</a:t>
            </a:r>
            <a:r>
              <a:rPr lang="ru-RU" sz="2800" i="1" dirty="0" err="1">
                <a:ea typeface="Calibri" panose="020F0502020204030204"/>
                <a:cs typeface="Calibri" panose="020F0502020204030204"/>
              </a:rPr>
              <a:t>Amorphophallus</a:t>
            </a:r>
            <a:r>
              <a:rPr lang="ru-RU" sz="2800" i="1" dirty="0">
                <a:ea typeface="Calibri" panose="020F0502020204030204"/>
                <a:cs typeface="Calibri" panose="020F0502020204030204"/>
              </a:rPr>
              <a:t> </a:t>
            </a:r>
            <a:r>
              <a:rPr lang="ru-RU" sz="2800" i="1" dirty="0" err="1">
                <a:ea typeface="Calibri" panose="020F0502020204030204"/>
                <a:cs typeface="Calibri" panose="020F0502020204030204"/>
              </a:rPr>
              <a:t>titanum</a:t>
            </a:r>
            <a:r>
              <a:rPr lang="ru-RU" sz="2800" i="1" dirty="0">
                <a:ea typeface="Calibri" panose="020F0502020204030204"/>
                <a:cs typeface="Calibri" panose="020F0502020204030204"/>
              </a:rPr>
              <a:t>)</a:t>
            </a:r>
            <a:endParaRPr lang="en-US" sz="2800" b="0" i="1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" name="Текст. поле 13"/>
          <p:cNvSpPr txBox="1"/>
          <p:nvPr/>
        </p:nvSpPr>
        <p:spPr>
          <a:xfrm>
            <a:off x="2918739" y="2402425"/>
            <a:ext cx="7184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За внешний вид растения и специфический запах цветка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аморфофаллус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называют лилия Вуду, дьявольский язык, змеиная пальма, трупный цветок, китайский зонтик,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суматранский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цветок).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Текст. поле 14"/>
          <p:cNvSpPr txBox="1"/>
          <p:nvPr/>
        </p:nvSpPr>
        <p:spPr>
          <a:xfrm>
            <a:off x="3345645" y="925097"/>
            <a:ext cx="5760570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540385" algn="l">
              <a:spcBef>
                <a:spcPts val="0"/>
              </a:spcBef>
              <a:spcAft>
                <a:spcPts val="800"/>
              </a:spcAft>
            </a:pP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Аморфофаллус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титанический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- самый большой и </a:t>
            </a:r>
            <a:r>
              <a:rPr lang="ru-RU" sz="1800" b="0" i="0" u="none" strike="noStrike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дурно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пахнущий цветок в мире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Открыт в 1878 году на Западной Суматре ботаником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Одоардо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Беккари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</a:t>
            </a:r>
            <a:endParaRPr lang="ru-RU" sz="1800" b="0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540385" algn="l">
              <a:spcBef>
                <a:spcPts val="0"/>
              </a:spcBef>
              <a:spcAft>
                <a:spcPts val="800"/>
              </a:spcAft>
            </a:pP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В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Лаосе встречается вид -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Аморфофаллус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Прайна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(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Amorphophallus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prainii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).</a:t>
            </a:r>
          </a:p>
        </p:txBody>
      </p:sp>
      <p:sp>
        <p:nvSpPr>
          <p:cNvPr id="16" name="Текст. поле 15"/>
          <p:cNvSpPr txBox="1"/>
          <p:nvPr/>
        </p:nvSpPr>
        <p:spPr>
          <a:xfrm>
            <a:off x="7079219" y="3560873"/>
            <a:ext cx="50489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Темно-бордовое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соцветие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в виде початка из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    женских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и мужских цветков, покрытое красно-коричневой накидкой,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длиной около 70 см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</a:t>
            </a:r>
            <a:endParaRPr lang="ru-RU" sz="1800" b="0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В   некоторых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источниках указывается, что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высота </a:t>
            </a:r>
            <a:r>
              <a:rPr lang="ru-RU" sz="1800" b="0" i="0" u="none" strike="noStrike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цветка 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может достигать 4 метров. </a:t>
            </a:r>
          </a:p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Цветение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продолжается в течение двух   </a:t>
            </a:r>
          </a:p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недель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Интересно, что початок при этом </a:t>
            </a:r>
          </a:p>
          <a:p>
            <a:r>
              <a:rPr lang="ru-RU" sz="1800" b="0" i="0" u="none" strike="noStrike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нагревается до 40°С. 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7" name="Текст. поле 16"/>
          <p:cNvSpPr txBox="1"/>
          <p:nvPr/>
        </p:nvSpPr>
        <p:spPr>
          <a:xfrm>
            <a:off x="7124105" y="5752526"/>
            <a:ext cx="4901001" cy="915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Продолжительность жизни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этого растения  </a:t>
            </a:r>
          </a:p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составляет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сорок лет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однако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цветет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оно за это время всего лишь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три или четыре раза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Текст. поле 17"/>
          <p:cNvSpPr txBox="1"/>
          <p:nvPr/>
        </p:nvSpPr>
        <p:spPr>
          <a:xfrm>
            <a:off x="68070" y="3470430"/>
            <a:ext cx="43376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    В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ыращивают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дома как пищевое растение. Сушеные очищенные клубни напоминают по вкусу батат, а измельченные используются для приготовления специальных блюд восточной кухни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. Считается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что употребление в пищу блюд, </a:t>
            </a:r>
            <a:endParaRPr lang="ru-RU" sz="1800" b="0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в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состав которых входят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клубни </a:t>
            </a:r>
            <a:r>
              <a:rPr lang="ru-RU" sz="1800" b="0" i="0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аморфофаллуса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,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способствует очищению желудочно-кишечного тракта от шлаков, снижению веса,  уровня холестерина и сахара в крови.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9" name="Рисунок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602" y="56142"/>
            <a:ext cx="3120925" cy="2807948"/>
          </a:xfrm>
          <a:prstGeom prst="hexagon">
            <a:avLst/>
          </a:prstGeom>
        </p:spPr>
      </p:pic>
      <p:pic>
        <p:nvPicPr>
          <p:cNvPr id="20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10291" y="465530"/>
            <a:ext cx="2914816" cy="2551707"/>
          </a:xfrm>
          <a:prstGeom prst="hexagon">
            <a:avLst/>
          </a:prstGeom>
        </p:spPr>
      </p:pic>
      <p:pic>
        <p:nvPicPr>
          <p:cNvPr id="21" name="Рисунок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6730" y="3709555"/>
            <a:ext cx="3316009" cy="2909069"/>
          </a:xfrm>
          <a:prstGeom prst="hexagon">
            <a:avLst/>
          </a:prstGeom>
        </p:spPr>
      </p:pic>
      <p:pic>
        <p:nvPicPr>
          <p:cNvPr id="31" name="Picture 2" descr="E:\Pchel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88" y="-27299"/>
            <a:ext cx="1157342" cy="1049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69" y="3268008"/>
            <a:ext cx="579154" cy="54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63" y="3321882"/>
            <a:ext cx="547707" cy="586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5200"/>
            <a:ext cx="12192001" cy="6881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Шестиугольник 3"/>
          <p:cNvSpPr/>
          <p:nvPr/>
        </p:nvSpPr>
        <p:spPr>
          <a:xfrm>
            <a:off x="150427" y="3142199"/>
            <a:ext cx="3663194" cy="3172664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Шестиугольник 3"/>
          <p:cNvSpPr/>
          <p:nvPr/>
        </p:nvSpPr>
        <p:spPr>
          <a:xfrm>
            <a:off x="8528806" y="3632056"/>
            <a:ext cx="3663194" cy="3172665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Шестиугольник 3"/>
          <p:cNvSpPr/>
          <p:nvPr/>
        </p:nvSpPr>
        <p:spPr>
          <a:xfrm>
            <a:off x="3871806" y="0"/>
            <a:ext cx="3850718" cy="3526534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Текст. поле 12"/>
          <p:cNvSpPr txBox="1"/>
          <p:nvPr/>
        </p:nvSpPr>
        <p:spPr>
          <a:xfrm>
            <a:off x="3847834" y="3616424"/>
            <a:ext cx="468097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54038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200" b="1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Фокиения</a:t>
            </a:r>
            <a:r>
              <a:rPr lang="ru-RU" sz="3200" b="1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endParaRPr lang="ru-RU" sz="3200" b="1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54038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i="1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lang="ru-RU" sz="2800" i="1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Fokienia</a:t>
            </a:r>
            <a:r>
              <a:rPr lang="ru-RU" sz="2800" i="1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) </a:t>
            </a:r>
            <a:endParaRPr lang="ru-RU" sz="2800" i="1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54038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На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сегодняшнее время род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Фокиения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(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Fokienia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) включает только один живой вид —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Фокиения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Ходгинса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(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Fokienia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hodginsii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). Ботаники иногда используют английское название этого растения -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Фуцзяньский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кипарис (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Fujian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Cypress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).</a:t>
            </a:r>
          </a:p>
        </p:txBody>
      </p:sp>
      <p:sp>
        <p:nvSpPr>
          <p:cNvPr id="14" name="Текст. поле 13"/>
          <p:cNvSpPr txBox="1"/>
          <p:nvPr/>
        </p:nvSpPr>
        <p:spPr>
          <a:xfrm>
            <a:off x="150427" y="238243"/>
            <a:ext cx="3965236" cy="2561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Имея в своем составе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эфирные масла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древесина </a:t>
            </a:r>
            <a:r>
              <a:rPr lang="ru-RU" sz="18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фокиении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очень устойчива к повреждениям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от термитов и других насекомых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а также к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гниению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Вообще древесина ценная. Поэтому она и попала в Красную книгу. Относится к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деревьям долгожителям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продолжительность жизни – сотни (до 1000) лет.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Текст. поле 14"/>
          <p:cNvSpPr txBox="1"/>
          <p:nvPr/>
        </p:nvSpPr>
        <p:spPr>
          <a:xfrm>
            <a:off x="7722523" y="96935"/>
            <a:ext cx="4214784" cy="1189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Кипарисы являются самыми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длинными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из сотен деревьев и часто используются как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символ праведности, благородства, долголетия и бессмертия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3312" y="72701"/>
            <a:ext cx="3607707" cy="3381132"/>
          </a:xfrm>
          <a:prstGeom prst="hexagon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663" y="3217667"/>
            <a:ext cx="3476722" cy="3097196"/>
          </a:xfrm>
          <a:prstGeom prst="hexagon">
            <a:avLst>
              <a:gd name="adj" fmla="val 26445"/>
              <a:gd name="vf" fmla="val 115470"/>
            </a:avLst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1019" y="1330696"/>
            <a:ext cx="2683803" cy="2195838"/>
          </a:xfrm>
          <a:prstGeom prst="hexagon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93034" y="3676113"/>
            <a:ext cx="3334738" cy="3051257"/>
          </a:xfrm>
          <a:prstGeom prst="hexagon">
            <a:avLst/>
          </a:prstGeom>
        </p:spPr>
      </p:pic>
      <p:pic>
        <p:nvPicPr>
          <p:cNvPr id="20" name="Picture 2" descr="E:\Pchel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312" y="2884304"/>
            <a:ext cx="1417096" cy="1284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316" y="4218163"/>
            <a:ext cx="53657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Шестиугольник 3"/>
          <p:cNvSpPr/>
          <p:nvPr/>
        </p:nvSpPr>
        <p:spPr>
          <a:xfrm rot="10800000">
            <a:off x="8870865" y="134744"/>
            <a:ext cx="3227538" cy="3274249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Шестиугольник 3"/>
          <p:cNvSpPr/>
          <p:nvPr/>
        </p:nvSpPr>
        <p:spPr>
          <a:xfrm rot="10800000">
            <a:off x="4435432" y="3666083"/>
            <a:ext cx="3658925" cy="3191916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21046" y="134744"/>
            <a:ext cx="3134629" cy="2845592"/>
            <a:chOff x="0" y="566386"/>
            <a:chExt cx="3951463" cy="3383940"/>
          </a:xfrm>
        </p:grpSpPr>
        <p:sp>
          <p:nvSpPr>
            <p:cNvPr id="4" name="Шестиугольник 3"/>
            <p:cNvSpPr/>
            <p:nvPr/>
          </p:nvSpPr>
          <p:spPr>
            <a:xfrm rot="10800000">
              <a:off x="0" y="566386"/>
              <a:ext cx="3951463" cy="3383940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Рисунок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4585" y="621435"/>
              <a:ext cx="3742293" cy="3273842"/>
            </a:xfrm>
            <a:prstGeom prst="hexagon">
              <a:avLst/>
            </a:prstGeom>
            <a:noFill/>
            <a:ln w="9525">
              <a:noFill/>
              <a:miter lim="800000"/>
            </a:ln>
          </p:spPr>
        </p:pic>
      </p:grpSp>
      <p:sp>
        <p:nvSpPr>
          <p:cNvPr id="8" name="Текст. поле 7"/>
          <p:cNvSpPr txBox="1"/>
          <p:nvPr/>
        </p:nvSpPr>
        <p:spPr>
          <a:xfrm>
            <a:off x="3255675" y="172722"/>
            <a:ext cx="58842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Чайное дерево </a:t>
            </a:r>
            <a:r>
              <a:rPr lang="ru-RU" sz="3200" b="1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Лаоса</a:t>
            </a:r>
          </a:p>
          <a:p>
            <a:pPr algn="ctr"/>
            <a:r>
              <a:rPr lang="ru-RU" sz="2800" dirty="0" smtClean="0"/>
              <a:t>(</a:t>
            </a:r>
            <a:r>
              <a:rPr lang="en-US" sz="2800" dirty="0" err="1" smtClean="0"/>
              <a:t>Melaleuca</a:t>
            </a:r>
            <a:r>
              <a:rPr lang="ru-RU" sz="2800" dirty="0" smtClean="0"/>
              <a:t>)</a:t>
            </a:r>
            <a:endParaRPr lang="ru-RU" sz="2800" b="1" i="0" u="none" strike="noStrik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 История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чайных деревьев в Лаосе является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древнейшей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из чайных историй.  С XVII века на территории северного Лаоса произрастали чайные деревья в лесу, которых вполне хватало местным жителям  для использования их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в качестве лекарства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Текст. поле 8"/>
          <p:cNvSpPr txBox="1"/>
          <p:nvPr/>
        </p:nvSpPr>
        <p:spPr>
          <a:xfrm>
            <a:off x="2560320" y="2426446"/>
            <a:ext cx="6689566" cy="14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В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  </a:t>
            </a:r>
            <a:r>
              <a:rPr lang="ru-RU" sz="1800" b="0" i="0" u="none" strike="noStrike" dirty="0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Пхонгсали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на севере Лаоса есть достаточно большой сад, который был заложен в деревне </a:t>
            </a:r>
            <a:r>
              <a:rPr lang="ru-RU" sz="1800" b="0" i="0" u="none" strike="noStrike" dirty="0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Бан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Комен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в XVII веке, и со временем превратился в уникальную рощу чайных деревьев, которые стали пользоваться повышенным спросом на волне популярности чая </a:t>
            </a:r>
            <a:r>
              <a:rPr lang="ru-RU" sz="1800" b="0" i="0" u="none" strike="noStrike" dirty="0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Пуэр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 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Текст. поле 9"/>
          <p:cNvSpPr txBox="1"/>
          <p:nvPr/>
        </p:nvSpPr>
        <p:spPr>
          <a:xfrm>
            <a:off x="289295" y="3992577"/>
            <a:ext cx="3974765" cy="2561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Одно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из многих отличий чайных деревьев от современных плантационных чаев состоит в том, что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деревья размножаются семенами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а не черенкованием. В результате опыления, семена получают «наследие» своих родителей, что говорит о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разнообразии вкуса чая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и вида деревьев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Текст. поле 10"/>
          <p:cNvSpPr txBox="1"/>
          <p:nvPr/>
        </p:nvSpPr>
        <p:spPr>
          <a:xfrm>
            <a:off x="8406192" y="4245588"/>
            <a:ext cx="3636556" cy="1738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Чай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собранный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 старых четырехсотлетних удивительных деревьях уникален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по мнению известных ценителей чая, за свой особенный вкус с долгим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многогранным послевкусием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3" name="Рисунок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4242" y="3751793"/>
            <a:ext cx="3432601" cy="3020495"/>
          </a:xfrm>
          <a:prstGeom prst="hexagon">
            <a:avLst/>
          </a:prstGeom>
          <a:noFill/>
          <a:ln w="9525">
            <a:noFill/>
            <a:miter lim="800000"/>
          </a:ln>
        </p:spPr>
      </p:pic>
      <p:sp>
        <p:nvSpPr>
          <p:cNvPr id="14" name="TextBox 13"/>
          <p:cNvSpPr txBox="1"/>
          <p:nvPr/>
        </p:nvSpPr>
        <p:spPr>
          <a:xfrm>
            <a:off x="7008502" y="8084529"/>
            <a:ext cx="6537905" cy="366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36004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Чайные плантации Пхонгсали </a:t>
            </a:r>
          </a:p>
        </p:txBody>
      </p:sp>
      <p:pic>
        <p:nvPicPr>
          <p:cNvPr id="15" name="Рисунок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8102" y="10321889"/>
            <a:ext cx="7011898" cy="565830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6" name="TextBox 15"/>
          <p:cNvSpPr txBox="1"/>
          <p:nvPr/>
        </p:nvSpPr>
        <p:spPr>
          <a:xfrm>
            <a:off x="7008502" y="16151242"/>
            <a:ext cx="6537905" cy="663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36004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Чайные плантации Пхонгсали </a:t>
            </a:r>
          </a:p>
          <a:p>
            <a:pPr marL="0" marR="0" indent="36004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</a:p>
        </p:txBody>
      </p:sp>
      <p:pic>
        <p:nvPicPr>
          <p:cNvPr id="17" name="Рисунок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821" y="16969933"/>
            <a:ext cx="1165274" cy="939279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8" name="Рисунок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821" y="18235487"/>
            <a:ext cx="1165274" cy="93928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9" name="Рисунок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821" y="19501042"/>
            <a:ext cx="1165274" cy="939282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" name="TextBox 19"/>
          <p:cNvSpPr txBox="1"/>
          <p:nvPr/>
        </p:nvSpPr>
        <p:spPr>
          <a:xfrm>
            <a:off x="6307772" y="20655727"/>
            <a:ext cx="5884228" cy="106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36004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sz="1300" b="0" i="0" u="none" strike="noStrike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300" b="0" i="0" u="none" strike="noStrike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Собирать чай с деревьев - сложная работа, требующая аккуратности и внимательности. В процессе сбора чайного листа работники фактически лазят по деревьям, так как для производства годятся только молодые побеги.  </a:t>
            </a:r>
          </a:p>
        </p:txBody>
      </p:sp>
      <p:pic>
        <p:nvPicPr>
          <p:cNvPr id="22" name="Рисунок 4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8118" y="181035"/>
            <a:ext cx="3134630" cy="3148382"/>
          </a:xfrm>
          <a:prstGeom prst="hexagon">
            <a:avLst/>
          </a:prstGeom>
          <a:noFill/>
          <a:ln w="9525">
            <a:noFill/>
            <a:miter lim="800000"/>
          </a:ln>
        </p:spPr>
      </p:pic>
      <p:pic>
        <p:nvPicPr>
          <p:cNvPr id="31" name="Picture 2" descr="E:\Pchel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76437" y="134743"/>
            <a:ext cx="1169582" cy="9141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681" y="4133923"/>
            <a:ext cx="48101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948" y="891065"/>
            <a:ext cx="6889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95" y="3801666"/>
            <a:ext cx="533809" cy="5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12192002" cy="6862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Шестиугольник 3"/>
          <p:cNvSpPr/>
          <p:nvPr/>
        </p:nvSpPr>
        <p:spPr>
          <a:xfrm rot="10800000">
            <a:off x="8019530" y="3212304"/>
            <a:ext cx="4070934" cy="3645697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Шестиугольник 3"/>
          <p:cNvSpPr/>
          <p:nvPr/>
        </p:nvSpPr>
        <p:spPr>
          <a:xfrm rot="10800000">
            <a:off x="353291" y="93594"/>
            <a:ext cx="3475213" cy="3416321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. поле 6"/>
          <p:cNvSpPr txBox="1"/>
          <p:nvPr/>
        </p:nvSpPr>
        <p:spPr>
          <a:xfrm>
            <a:off x="4384219" y="0"/>
            <a:ext cx="5747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0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Бегония  живородящая </a:t>
            </a:r>
            <a:endParaRPr lang="ru-RU" sz="3200" b="1" i="0" u="none" strike="noStrike" dirty="0" smtClean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ru-RU" sz="2800" i="1" u="none" strike="noStrike" dirty="0" smtClean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(</a:t>
            </a:r>
            <a:r>
              <a:rPr lang="en-US" sz="2800" i="1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Begonia </a:t>
            </a:r>
            <a:r>
              <a:rPr lang="en-US" sz="2800" i="1" u="none" strike="noStrike" dirty="0" err="1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vivapara</a:t>
            </a:r>
            <a:r>
              <a:rPr lang="ru-RU" sz="2800" i="1" u="none" strike="noStrike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)</a:t>
            </a:r>
            <a:endParaRPr lang="en-US" sz="2800" i="1" u="none" dirty="0"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809" y="93596"/>
            <a:ext cx="3287936" cy="3335404"/>
          </a:xfrm>
          <a:prstGeom prst="hexagon">
            <a:avLst/>
          </a:prstGeom>
          <a:noFill/>
          <a:ln w="9525">
            <a:noFill/>
            <a:miter lim="800000"/>
          </a:ln>
        </p:spPr>
      </p:pic>
      <p:sp>
        <p:nvSpPr>
          <p:cNvPr id="9" name="Текст. поле 8"/>
          <p:cNvSpPr txBox="1"/>
          <p:nvPr/>
        </p:nvSpPr>
        <p:spPr>
          <a:xfrm>
            <a:off x="3931234" y="1015663"/>
            <a:ext cx="8123595" cy="14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В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ходе тропической экспедиции в 2021 году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КГУ им. </a:t>
            </a:r>
            <a:r>
              <a:rPr lang="ru-RU" sz="1800" b="0" i="0" u="none" strike="noStrike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К.Э. Циолковского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у отдаленного водопада </a:t>
            </a:r>
            <a:r>
              <a:rPr lang="ru-RU" sz="1800" b="0" i="0" u="none" strike="noStrike" dirty="0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Тайсеу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в провинции </a:t>
            </a:r>
            <a:r>
              <a:rPr lang="ru-RU" sz="1800" b="0" i="0" u="none" strike="noStrike" dirty="0" err="1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Чампасак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на юго-западе Лаоса, </a:t>
            </a:r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 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останцах горной системы кандидатом биологических наук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Константиновым Е.Л.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было обнаружено ранее неизвестное науке вида растения – бегонии живородящей.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Текст. поле 9"/>
          <p:cNvSpPr txBox="1"/>
          <p:nvPr/>
        </p:nvSpPr>
        <p:spPr>
          <a:xfrm>
            <a:off x="2890195" y="2283847"/>
            <a:ext cx="91646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800" b="0" i="0" u="none" strike="noStrik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 Бегония давно пользуется успехом среди цветоводства, за  счет  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декоративности своих листьев и красивых соцветий.  Но бегония      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живородящая единственная в своем роде. </a:t>
            </a:r>
            <a:endParaRPr lang="ru-RU" sz="1800" b="0" i="0" u="none" strike="noStrike" dirty="0" smtClean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Да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, растения имеет скромные соцветия, но вся  </a:t>
            </a:r>
            <a:endParaRPr lang="ru-RU" sz="1800" b="0" i="0" u="none" strike="noStrike" dirty="0" smtClean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«</a:t>
            </a:r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магия» происходит во время цветения. </a:t>
            </a:r>
          </a:p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Среди цветков бегония выкидывает, словно флаг, </a:t>
            </a:r>
          </a:p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небольшой красноватый гребень, который </a:t>
            </a:r>
          </a:p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символизирует о формировании и начале роста на </a:t>
            </a:r>
          </a:p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материнском листке детки-клубня. Благодаря </a:t>
            </a:r>
          </a:p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этому,  растение может размножаться не только </a:t>
            </a:r>
          </a:p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семенами, но и этими клубеньками. 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За эту интересную особенность растение </a:t>
            </a:r>
          </a:p>
          <a:p>
            <a:r>
              <a:rPr lang="ru-RU" sz="1800" b="0" i="0" u="none" strike="noStrik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назвали Бегонией </a:t>
            </a:r>
            <a:r>
              <a:rPr lang="ru-RU" sz="1800" b="0" i="0" u="none" strike="noStrike" dirty="0" smtClean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живородящей. 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Текст. поле 10"/>
          <p:cNvSpPr txBox="1"/>
          <p:nvPr/>
        </p:nvSpPr>
        <p:spPr>
          <a:xfrm>
            <a:off x="1497874" y="6329867"/>
            <a:ext cx="6665548" cy="366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Этот вид бегонии стал эндемиком юго-западной части Лаоса. 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2" name="Рисунок 8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55162" y="3280347"/>
            <a:ext cx="3999667" cy="3416321"/>
          </a:xfrm>
          <a:prstGeom prst="hexagon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2" descr="E:\Pchel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07681" y="34282"/>
            <a:ext cx="1517073" cy="1125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Picture 1" descr="E:\4b9942d86f3939cb4d69be9048278be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190897" y="3816141"/>
            <a:ext cx="2613954" cy="2438024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504" y="751177"/>
            <a:ext cx="555715" cy="59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7" y="-246278"/>
            <a:ext cx="12192000" cy="674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Шестиугольник 3"/>
          <p:cNvSpPr/>
          <p:nvPr/>
        </p:nvSpPr>
        <p:spPr>
          <a:xfrm rot="10800000">
            <a:off x="9337194" y="192365"/>
            <a:ext cx="2854806" cy="2539568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Шестиугольник 3"/>
          <p:cNvSpPr/>
          <p:nvPr/>
        </p:nvSpPr>
        <p:spPr>
          <a:xfrm rot="10800000">
            <a:off x="-4719" y="192365"/>
            <a:ext cx="3006999" cy="2575783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Шестиугольник 3"/>
          <p:cNvSpPr/>
          <p:nvPr/>
        </p:nvSpPr>
        <p:spPr>
          <a:xfrm rot="10800000">
            <a:off x="4382170" y="4156363"/>
            <a:ext cx="3272449" cy="2414498"/>
          </a:xfrm>
          <a:prstGeom prst="hexagon">
            <a:avLst/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. поле 6"/>
          <p:cNvSpPr txBox="1"/>
          <p:nvPr/>
        </p:nvSpPr>
        <p:spPr>
          <a:xfrm>
            <a:off x="3940460" y="-19187"/>
            <a:ext cx="3631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Плюмерия</a:t>
            </a:r>
            <a:r>
              <a:rPr lang="en-US" sz="3200" b="1" dirty="0"/>
              <a:t> </a:t>
            </a:r>
            <a:r>
              <a:rPr lang="ru-RU" sz="2800" i="1" dirty="0" smtClean="0"/>
              <a:t>(</a:t>
            </a:r>
            <a:r>
              <a:rPr lang="en-US" sz="2800" i="1" dirty="0" err="1" smtClean="0"/>
              <a:t>Plumeria</a:t>
            </a:r>
            <a:r>
              <a:rPr lang="ru-RU" sz="2800" i="1" dirty="0" smtClean="0"/>
              <a:t>)</a:t>
            </a:r>
            <a:r>
              <a:rPr lang="en-US" sz="2800" i="1" dirty="0" smtClean="0"/>
              <a:t> </a:t>
            </a:r>
            <a:endParaRPr lang="en-US" sz="2800" i="1" dirty="0"/>
          </a:p>
        </p:txBody>
      </p:sp>
      <p:sp>
        <p:nvSpPr>
          <p:cNvPr id="10" name="Текст. поле 1"/>
          <p:cNvSpPr txBox="1"/>
          <p:nvPr/>
        </p:nvSpPr>
        <p:spPr>
          <a:xfrm>
            <a:off x="2805545" y="1301363"/>
            <a:ext cx="71281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         </a:t>
            </a:r>
            <a:r>
              <a:rPr lang="en-US" dirty="0" err="1" smtClean="0">
                <a:solidFill>
                  <a:schemeClr val="tx1"/>
                </a:solidFill>
              </a:rPr>
              <a:t>Назвали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дерево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Плюмерия</a:t>
            </a:r>
            <a:r>
              <a:rPr lang="ru-RU" dirty="0" err="1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в </a:t>
            </a:r>
            <a:r>
              <a:rPr lang="en-US" dirty="0" err="1">
                <a:solidFill>
                  <a:schemeClr val="tx1"/>
                </a:solidFill>
              </a:rPr>
              <a:t>честь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французского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ботаника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Шарля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Плюмье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r>
              <a:rPr lang="ru-RU" dirty="0"/>
              <a:t> </a:t>
            </a:r>
            <a:r>
              <a:rPr lang="ru-RU" dirty="0" err="1"/>
              <a:t>Плюмерия</a:t>
            </a:r>
            <a:r>
              <a:rPr lang="ru-RU" dirty="0"/>
              <a:t> является декоративным растением.  </a:t>
            </a:r>
            <a:r>
              <a:rPr lang="ru-RU" dirty="0" smtClean="0"/>
              <a:t>В Лаосе её называют </a:t>
            </a:r>
            <a:r>
              <a:rPr lang="ru-RU" dirty="0" err="1" smtClean="0"/>
              <a:t>Чампа</a:t>
            </a:r>
            <a:r>
              <a:rPr lang="ru-RU" dirty="0" smtClean="0"/>
              <a:t> и является </a:t>
            </a:r>
            <a:r>
              <a:rPr lang="ru-RU" dirty="0">
                <a:solidFill>
                  <a:srgbClr val="006600"/>
                </a:solidFill>
              </a:rPr>
              <a:t>национальным </a:t>
            </a:r>
            <a:r>
              <a:rPr lang="ru-RU" dirty="0" smtClean="0">
                <a:solidFill>
                  <a:srgbClr val="006600"/>
                </a:solidFill>
              </a:rPr>
              <a:t>цветком</a:t>
            </a:r>
            <a:r>
              <a:rPr lang="ru-RU" dirty="0" smtClean="0"/>
              <a:t>. Чаще </a:t>
            </a:r>
            <a:r>
              <a:rPr lang="ru-RU" dirty="0"/>
              <a:t>всего его  сажают</a:t>
            </a:r>
            <a:r>
              <a:rPr lang="en-US" dirty="0"/>
              <a:t> </a:t>
            </a:r>
            <a:r>
              <a:rPr lang="ru-RU" dirty="0"/>
              <a:t>рядом с буддистскими храмами, так как цветки означают искренность и радость, являются </a:t>
            </a:r>
            <a:r>
              <a:rPr lang="ru-RU" dirty="0">
                <a:solidFill>
                  <a:srgbClr val="006600"/>
                </a:solidFill>
              </a:rPr>
              <a:t>символом бессмертия</a:t>
            </a:r>
            <a:r>
              <a:rPr lang="en-US" dirty="0"/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Текст. поле 11"/>
          <p:cNvSpPr txBox="1"/>
          <p:nvPr/>
        </p:nvSpPr>
        <p:spPr>
          <a:xfrm>
            <a:off x="3564390" y="2950946"/>
            <a:ext cx="5953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Вытяжки из масла </a:t>
            </a:r>
            <a:r>
              <a:rPr lang="ru-RU" dirty="0" err="1"/>
              <a:t>плюмерии</a:t>
            </a:r>
            <a:r>
              <a:rPr lang="ru-RU" dirty="0"/>
              <a:t> широко применяются в </a:t>
            </a:r>
            <a:r>
              <a:rPr lang="ru-RU" dirty="0">
                <a:solidFill>
                  <a:srgbClr val="006600"/>
                </a:solidFill>
              </a:rPr>
              <a:t>косметологии </a:t>
            </a:r>
            <a:r>
              <a:rPr lang="ru-RU" dirty="0"/>
              <a:t>и оказывают </a:t>
            </a:r>
            <a:r>
              <a:rPr lang="ru-RU" dirty="0" err="1">
                <a:solidFill>
                  <a:srgbClr val="006600"/>
                </a:solidFill>
              </a:rPr>
              <a:t>противоспалительное</a:t>
            </a:r>
            <a:r>
              <a:rPr lang="ru-RU" dirty="0"/>
              <a:t>, </a:t>
            </a:r>
            <a:r>
              <a:rPr lang="ru-RU" dirty="0">
                <a:solidFill>
                  <a:srgbClr val="006600"/>
                </a:solidFill>
              </a:rPr>
              <a:t>антиоксидантное</a:t>
            </a:r>
            <a:r>
              <a:rPr lang="ru-RU" dirty="0"/>
              <a:t> и </a:t>
            </a:r>
            <a:r>
              <a:rPr lang="ru-RU" dirty="0">
                <a:solidFill>
                  <a:srgbClr val="006600"/>
                </a:solidFill>
              </a:rPr>
              <a:t>регенерирующее воздействие на кожу</a:t>
            </a:r>
            <a:r>
              <a:rPr lang="ru-RU" dirty="0"/>
              <a:t>.</a:t>
            </a:r>
            <a:endParaRPr lang="en-US" dirty="0"/>
          </a:p>
        </p:txBody>
      </p:sp>
      <p:pic>
        <p:nvPicPr>
          <p:cNvPr id="13" name="Изображение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6"/>
          <a:stretch/>
        </p:blipFill>
        <p:spPr>
          <a:xfrm>
            <a:off x="75833" y="230944"/>
            <a:ext cx="2845894" cy="2498626"/>
          </a:xfrm>
          <a:prstGeom prst="hexagon">
            <a:avLst/>
          </a:prstGeom>
        </p:spPr>
      </p:pic>
      <p:pic>
        <p:nvPicPr>
          <p:cNvPr id="14" name="Изображение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598" y="2950946"/>
            <a:ext cx="2828454" cy="3783652"/>
          </a:xfrm>
          <a:prstGeom prst="rect">
            <a:avLst/>
          </a:prstGeom>
        </p:spPr>
      </p:pic>
      <p:pic>
        <p:nvPicPr>
          <p:cNvPr id="15" name="Изображение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23630" y="3206953"/>
            <a:ext cx="2476665" cy="3197711"/>
          </a:xfrm>
          <a:prstGeom prst="rect">
            <a:avLst/>
          </a:prstGeom>
        </p:spPr>
      </p:pic>
      <p:pic>
        <p:nvPicPr>
          <p:cNvPr id="16" name="Изображение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02777" y="216635"/>
            <a:ext cx="2723640" cy="2512935"/>
          </a:xfrm>
          <a:prstGeom prst="hexagon">
            <a:avLst/>
          </a:prstGeom>
        </p:spPr>
      </p:pic>
      <p:pic>
        <p:nvPicPr>
          <p:cNvPr id="17" name="Изображение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4962" y="4440684"/>
            <a:ext cx="3106865" cy="2053634"/>
          </a:xfrm>
          <a:prstGeom prst="hexagon">
            <a:avLst/>
          </a:prstGeom>
        </p:spPr>
      </p:pic>
      <p:pic>
        <p:nvPicPr>
          <p:cNvPr id="19" name="Picture 2" descr="E:\Pchel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1680" y="-19188"/>
            <a:ext cx="1664207" cy="12885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5" y="3195652"/>
            <a:ext cx="584425" cy="5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385" y="992913"/>
            <a:ext cx="576202" cy="61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5147"/>
            <a:ext cx="12192001" cy="682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. поле 2"/>
          <p:cNvSpPr txBox="1"/>
          <p:nvPr/>
        </p:nvSpPr>
        <p:spPr>
          <a:xfrm>
            <a:off x="2801688" y="0"/>
            <a:ext cx="9390312" cy="2421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</a:pPr>
            <a:r>
              <a:rPr lang="ru-RU" sz="3200" b="1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Орхидея</a:t>
            </a:r>
          </a:p>
          <a:p>
            <a:pPr algn="ctr">
              <a:spcAft>
                <a:spcPts val="1000"/>
              </a:spcAft>
            </a:pPr>
            <a:r>
              <a:rPr lang="ru-RU" sz="3200" i="1" dirty="0" smtClean="0"/>
              <a:t>(</a:t>
            </a:r>
            <a:r>
              <a:rPr lang="en-US" sz="3200" i="1" dirty="0" err="1" smtClean="0"/>
              <a:t>Orchidáceae</a:t>
            </a:r>
            <a:r>
              <a:rPr lang="ru-RU" sz="3200" i="1" dirty="0" smtClean="0"/>
              <a:t>)</a:t>
            </a:r>
            <a:endParaRPr lang="ru-RU" sz="3200" b="1" i="1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Если вы мечтаете увидеть красоту цветущих орхидей в природе, то вам стоит посетить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Лаос - 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                         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одна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из стран, где произрастают в природных условиях  эти чудесные </a:t>
            </a:r>
            <a:endParaRPr lang="ru-RU" sz="1800" b="0" i="0" u="none" strike="noStrike" dirty="0" smtClean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                              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цветы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Всего здесь растет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335 зарегистрированных видов орхидей. </a:t>
            </a:r>
          </a:p>
        </p:txBody>
      </p:sp>
      <p:sp>
        <p:nvSpPr>
          <p:cNvPr id="5" name="Текст. поле 4"/>
          <p:cNvSpPr txBox="1"/>
          <p:nvPr/>
        </p:nvSpPr>
        <p:spPr>
          <a:xfrm>
            <a:off x="7565835" y="2571594"/>
            <a:ext cx="46261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Литофиты – орхидеи, растущие на скалах. Остается загадкой, почему они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живут на плоских скалистых поверхностях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открытых ветрам и дождям. </a:t>
            </a:r>
            <a:r>
              <a:rPr lang="ru-RU" sz="1800" b="0" i="0" u="none" strike="noStrike" dirty="0" err="1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Пафиопедилумы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- орхидеи, растущие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 </a:t>
            </a:r>
            <a:r>
              <a:rPr lang="ru-RU" sz="1800" b="0" i="0" u="none" strike="noStrike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покрытых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мхом  </a:t>
            </a:r>
            <a:r>
              <a:rPr lang="ru-RU" sz="1800" b="0" i="0" u="none" strike="noStrike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известковых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холмах.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Встречаются                          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по берегам реки Меконг.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Текст. поле 5"/>
          <p:cNvSpPr txBox="1"/>
          <p:nvPr/>
        </p:nvSpPr>
        <p:spPr>
          <a:xfrm>
            <a:off x="6763718" y="4693211"/>
            <a:ext cx="53063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      Орхидеи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находятся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под охраной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местных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</a:t>
            </a:r>
          </a:p>
          <a:p>
            <a:r>
              <a:rPr lang="ru-RU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жителей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К некоторым местам массового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</a:p>
          <a:p>
            <a:r>
              <a:rPr lang="ru-RU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lang="ru-RU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      </a:t>
            </a:r>
            <a:r>
              <a:rPr lang="ru-RU" sz="1800" b="0" i="0" u="none" strike="noStrike" dirty="0" smtClean="0">
                <a:latin typeface="Calibri" panose="020F0502020204030204"/>
                <a:ea typeface="Calibri" panose="020F0502020204030204"/>
                <a:cs typeface="Calibri" panose="020F0502020204030204"/>
              </a:rPr>
              <a:t>цветения 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орхидей можно попасть только в составе туристической группы. Самые интересные туры по местам цветения </a:t>
            </a:r>
            <a:r>
              <a:rPr lang="ru-RU" sz="1800" b="0" i="0" u="none" strike="noStrike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орхидей проходят через </a:t>
            </a:r>
            <a:r>
              <a:rPr lang="ru-RU" sz="1800" b="0" i="0" u="none" strike="noStrike" dirty="0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национальный парк Фу </a:t>
            </a:r>
            <a:r>
              <a:rPr lang="ru-RU" sz="1800" b="0" i="0" u="none" strike="noStrike" dirty="0" err="1">
                <a:solidFill>
                  <a:srgbClr val="0066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Хоуэй</a:t>
            </a:r>
            <a:r>
              <a:rPr lang="ru-RU" sz="18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который находится недалеко от столицы Лаоса – Вьентьяна. </a:t>
            </a:r>
            <a:endParaRPr lang="en-US" sz="18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6178" y="101601"/>
            <a:ext cx="2810952" cy="2489294"/>
            <a:chOff x="36178" y="101601"/>
            <a:chExt cx="2810952" cy="2489294"/>
          </a:xfrm>
        </p:grpSpPr>
        <p:sp>
          <p:nvSpPr>
            <p:cNvPr id="2" name="Шестиугольник 3"/>
            <p:cNvSpPr/>
            <p:nvPr/>
          </p:nvSpPr>
          <p:spPr>
            <a:xfrm>
              <a:off x="36178" y="101601"/>
              <a:ext cx="2810952" cy="2489294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Рисунок 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5641" y="221444"/>
              <a:ext cx="2640605" cy="2258115"/>
            </a:xfrm>
            <a:prstGeom prst="hexagon">
              <a:avLst/>
            </a:prstGeom>
            <a:noFill/>
            <a:ln>
              <a:noFill/>
            </a:ln>
          </p:spPr>
        </p:pic>
      </p:grpSp>
      <p:grpSp>
        <p:nvGrpSpPr>
          <p:cNvPr id="21" name="Group 20"/>
          <p:cNvGrpSpPr/>
          <p:nvPr/>
        </p:nvGrpSpPr>
        <p:grpSpPr>
          <a:xfrm>
            <a:off x="-9264" y="2686098"/>
            <a:ext cx="2810952" cy="2611096"/>
            <a:chOff x="213403" y="2755282"/>
            <a:chExt cx="3153956" cy="2832321"/>
          </a:xfrm>
        </p:grpSpPr>
        <p:sp>
          <p:nvSpPr>
            <p:cNvPr id="7" name="Шестиугольник 3"/>
            <p:cNvSpPr/>
            <p:nvPr/>
          </p:nvSpPr>
          <p:spPr>
            <a:xfrm>
              <a:off x="213403" y="2755282"/>
              <a:ext cx="3153956" cy="2832321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Рисунок 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917" y="2807295"/>
              <a:ext cx="2916927" cy="2728296"/>
            </a:xfrm>
            <a:prstGeom prst="hexagon">
              <a:avLst/>
            </a:prstGeom>
            <a:noFill/>
            <a:ln>
              <a:noFill/>
            </a:ln>
          </p:spPr>
        </p:pic>
      </p:grpSp>
      <p:grpSp>
        <p:nvGrpSpPr>
          <p:cNvPr id="16" name="Group 15"/>
          <p:cNvGrpSpPr/>
          <p:nvPr/>
        </p:nvGrpSpPr>
        <p:grpSpPr>
          <a:xfrm>
            <a:off x="2300264" y="1610358"/>
            <a:ext cx="2830745" cy="2489294"/>
            <a:chOff x="3115566" y="1819800"/>
            <a:chExt cx="3082538" cy="2684993"/>
          </a:xfrm>
        </p:grpSpPr>
        <p:sp>
          <p:nvSpPr>
            <p:cNvPr id="8" name="Шестиугольник 3"/>
            <p:cNvSpPr/>
            <p:nvPr/>
          </p:nvSpPr>
          <p:spPr>
            <a:xfrm>
              <a:off x="3115566" y="1819800"/>
              <a:ext cx="3082538" cy="2684993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Рисунок 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80231" y="1912776"/>
              <a:ext cx="2915769" cy="2499039"/>
            </a:xfrm>
            <a:prstGeom prst="hexagon">
              <a:avLst/>
            </a:prstGeom>
            <a:noFill/>
            <a:ln>
              <a:noFill/>
            </a:ln>
          </p:spPr>
        </p:pic>
      </p:grpSp>
      <p:grpSp>
        <p:nvGrpSpPr>
          <p:cNvPr id="18" name="Group 17"/>
          <p:cNvGrpSpPr/>
          <p:nvPr/>
        </p:nvGrpSpPr>
        <p:grpSpPr>
          <a:xfrm>
            <a:off x="4554731" y="2781945"/>
            <a:ext cx="3082538" cy="2684993"/>
            <a:chOff x="5565783" y="3348759"/>
            <a:chExt cx="3082538" cy="2684993"/>
          </a:xfrm>
        </p:grpSpPr>
        <p:sp>
          <p:nvSpPr>
            <p:cNvPr id="13" name="Шестиугольник 3"/>
            <p:cNvSpPr/>
            <p:nvPr/>
          </p:nvSpPr>
          <p:spPr>
            <a:xfrm>
              <a:off x="5565783" y="3348759"/>
              <a:ext cx="3082538" cy="2684993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Рисунок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53651" y="3441736"/>
              <a:ext cx="2916927" cy="2499039"/>
            </a:xfrm>
            <a:prstGeom prst="hexagon">
              <a:avLst/>
            </a:prstGeom>
            <a:noFill/>
            <a:ln>
              <a:noFill/>
            </a:ln>
          </p:spPr>
        </p:pic>
      </p:grpSp>
      <p:grpSp>
        <p:nvGrpSpPr>
          <p:cNvPr id="20" name="Group 19"/>
          <p:cNvGrpSpPr/>
          <p:nvPr/>
        </p:nvGrpSpPr>
        <p:grpSpPr>
          <a:xfrm>
            <a:off x="2223144" y="4209340"/>
            <a:ext cx="2907865" cy="2515196"/>
            <a:chOff x="8648321" y="3069319"/>
            <a:chExt cx="3082538" cy="2684993"/>
          </a:xfrm>
        </p:grpSpPr>
        <p:sp>
          <p:nvSpPr>
            <p:cNvPr id="14" name="Шестиугольник 3"/>
            <p:cNvSpPr/>
            <p:nvPr/>
          </p:nvSpPr>
          <p:spPr>
            <a:xfrm>
              <a:off x="8648321" y="3069319"/>
              <a:ext cx="3082538" cy="2684993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Рисунок 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31705" y="3187716"/>
              <a:ext cx="2915769" cy="2448198"/>
            </a:xfrm>
            <a:prstGeom prst="hexagon">
              <a:avLst/>
            </a:prstGeom>
            <a:noFill/>
            <a:ln>
              <a:noFill/>
            </a:ln>
          </p:spPr>
        </p:pic>
      </p:grpSp>
      <p:pic>
        <p:nvPicPr>
          <p:cNvPr id="23" name="Picture 2" descr="E:\Pchel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581" y="82648"/>
            <a:ext cx="1394083" cy="126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" y="0"/>
            <a:ext cx="12192000" cy="6888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7564342" y="1889447"/>
            <a:ext cx="2445079" cy="2097894"/>
            <a:chOff x="5832231" y="2800736"/>
            <a:chExt cx="2445079" cy="2097894"/>
          </a:xfrm>
        </p:grpSpPr>
        <p:sp>
          <p:nvSpPr>
            <p:cNvPr id="4" name="Шестиугольник 3"/>
            <p:cNvSpPr/>
            <p:nvPr/>
          </p:nvSpPr>
          <p:spPr>
            <a:xfrm>
              <a:off x="5832231" y="2800736"/>
              <a:ext cx="2445079" cy="2097894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Текст. поле 6"/>
            <p:cNvSpPr txBox="1"/>
            <p:nvPr/>
          </p:nvSpPr>
          <p:spPr>
            <a:xfrm>
              <a:off x="6436942" y="3275197"/>
              <a:ext cx="1592386" cy="1472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ru-RU" sz="1800" b="0" i="0" u="none" strike="noStrike">
                  <a:latin typeface="+mn-lt"/>
                  <a:ea typeface="+mn-lt"/>
                  <a:cs typeface="+mn-cs"/>
                </a:rPr>
                <a:t>Матвеев Сергей Алексеевич</a:t>
              </a:r>
            </a:p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ru-RU" sz="1800" b="0" i="0" u="none" strike="noStrike">
                <a:latin typeface="+mn-lt"/>
                <a:ea typeface="+mn-lt"/>
                <a:cs typeface="+mn-cs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325844" y="1889447"/>
            <a:ext cx="2445079" cy="2097894"/>
            <a:chOff x="86039" y="438728"/>
            <a:chExt cx="2445079" cy="2097894"/>
          </a:xfrm>
        </p:grpSpPr>
        <p:sp>
          <p:nvSpPr>
            <p:cNvPr id="5" name="Шестиугольник 3"/>
            <p:cNvSpPr/>
            <p:nvPr/>
          </p:nvSpPr>
          <p:spPr>
            <a:xfrm>
              <a:off x="86039" y="438728"/>
              <a:ext cx="2445079" cy="2097894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Текст. поле 9"/>
            <p:cNvSpPr txBox="1"/>
            <p:nvPr/>
          </p:nvSpPr>
          <p:spPr>
            <a:xfrm>
              <a:off x="620567" y="670432"/>
              <a:ext cx="1676401" cy="1472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ru-RU" sz="1800" b="0" i="0" u="none" strike="noStrike">
                  <a:latin typeface="+mn-lt"/>
                  <a:ea typeface="+mn-lt"/>
                  <a:cs typeface="+mn-cs"/>
                </a:rPr>
                <a:t>Макаренко Полина Алексеевна</a:t>
              </a:r>
            </a:p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ru-RU" sz="1800" b="0" i="0" u="none" strike="noStrike">
                <a:latin typeface="+mn-lt"/>
                <a:ea typeface="+mn-lt"/>
                <a:cs typeface="+mn-c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564342" y="4065131"/>
            <a:ext cx="2445079" cy="2097894"/>
            <a:chOff x="4049888" y="438728"/>
            <a:chExt cx="2445079" cy="2097894"/>
          </a:xfrm>
        </p:grpSpPr>
        <p:sp>
          <p:nvSpPr>
            <p:cNvPr id="6" name="Шестиугольник 3"/>
            <p:cNvSpPr/>
            <p:nvPr/>
          </p:nvSpPr>
          <p:spPr>
            <a:xfrm>
              <a:off x="4049888" y="438728"/>
              <a:ext cx="2445079" cy="2097894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Текст. поле 11"/>
            <p:cNvSpPr txBox="1"/>
            <p:nvPr/>
          </p:nvSpPr>
          <p:spPr>
            <a:xfrm>
              <a:off x="4461016" y="909258"/>
              <a:ext cx="1634984" cy="1472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ru-RU" sz="1800" b="0" i="0" u="none" strike="noStrike" dirty="0">
                  <a:latin typeface="+mn-lt"/>
                  <a:ea typeface="+mn-lt"/>
                  <a:cs typeface="+mn-cs"/>
                </a:rPr>
                <a:t>Леонович Дарья Ильинична</a:t>
              </a:r>
            </a:p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ru-RU" sz="1800" b="0" i="0" u="none" strike="noStrike" dirty="0">
                <a:latin typeface="+mn-lt"/>
                <a:ea typeface="+mn-lt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70364" y="4065130"/>
            <a:ext cx="3047999" cy="2980952"/>
            <a:chOff x="3160145" y="2800735"/>
            <a:chExt cx="3047999" cy="2980952"/>
          </a:xfrm>
        </p:grpSpPr>
        <p:sp>
          <p:nvSpPr>
            <p:cNvPr id="2" name="Шестиугольник 3"/>
            <p:cNvSpPr/>
            <p:nvPr/>
          </p:nvSpPr>
          <p:spPr>
            <a:xfrm>
              <a:off x="3160145" y="2800735"/>
              <a:ext cx="3047999" cy="2682033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Текст. поле 12"/>
            <p:cNvSpPr txBox="1"/>
            <p:nvPr/>
          </p:nvSpPr>
          <p:spPr>
            <a:xfrm>
              <a:off x="3761736" y="3203032"/>
              <a:ext cx="1901091" cy="2578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ru-RU" sz="1800" b="0" i="0" u="none" strike="noStrike" dirty="0">
                  <a:latin typeface="+mn-lt"/>
                  <a:ea typeface="+mn-lt"/>
                  <a:cs typeface="+mn-cs"/>
                </a:rPr>
                <a:t>Летифова Милана </a:t>
              </a:r>
              <a:r>
                <a:rPr lang="ru-RU" sz="1800" b="0" i="0" u="none" strike="noStrike" dirty="0" smtClean="0">
                  <a:latin typeface="+mn-lt"/>
                  <a:ea typeface="+mn-lt"/>
                  <a:cs typeface="+mn-cs"/>
                </a:rPr>
                <a:t>Зауровна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dirty="0">
                  <a:ea typeface="+mn-lt"/>
                </a:rPr>
                <a:t>Рябинкин Михаил Александрович</a:t>
              </a:r>
              <a:endParaRPr lang="ru-RU" sz="1800" b="0" i="0" u="none" strike="noStrike" dirty="0">
                <a:latin typeface="+mn-lt"/>
                <a:ea typeface="+mn-lt"/>
                <a:cs typeface="+mn-cs"/>
              </a:endParaRPr>
            </a:p>
            <a:p>
              <a:pPr marL="0" marR="0" indent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ru-RU" sz="1800" b="0" i="0" u="none" strike="noStrike" dirty="0">
                <a:latin typeface="+mn-lt"/>
                <a:ea typeface="+mn-lt"/>
                <a:cs typeface="+mn-c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306569" y="2409836"/>
            <a:ext cx="3729891" cy="3205394"/>
            <a:chOff x="8405569" y="3652606"/>
            <a:chExt cx="3729891" cy="3205394"/>
          </a:xfrm>
        </p:grpSpPr>
        <p:sp>
          <p:nvSpPr>
            <p:cNvPr id="14" name="Шестиугольник 3"/>
            <p:cNvSpPr/>
            <p:nvPr/>
          </p:nvSpPr>
          <p:spPr>
            <a:xfrm>
              <a:off x="8405569" y="3652606"/>
              <a:ext cx="3729891" cy="3205394"/>
            </a:xfrm>
            <a:prstGeom prst="hexagon">
              <a:avLst/>
            </a:prstGeom>
            <a:solidFill>
              <a:schemeClr val="accent4">
                <a:lumMod val="40000"/>
                <a:lumOff val="60000"/>
              </a:schemeClr>
            </a:solidFill>
            <a:ln w="85725" cmpd="dbl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Текст. поле 7"/>
            <p:cNvSpPr txBox="1"/>
            <p:nvPr/>
          </p:nvSpPr>
          <p:spPr>
            <a:xfrm>
              <a:off x="8707654" y="4492243"/>
              <a:ext cx="3185281" cy="1631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0" i="0" u="none" strike="noStrike" dirty="0">
                  <a:latin typeface="+mn-lt"/>
                  <a:ea typeface="+mn-lt"/>
                  <a:cs typeface="+mn-cs"/>
                </a:rPr>
                <a:t>Емельянов Елисей Алексеевич</a:t>
              </a:r>
            </a:p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0" i="0" u="none" strike="noStrike" dirty="0">
                  <a:latin typeface="+mn-lt"/>
                  <a:ea typeface="+mn-lt"/>
                  <a:cs typeface="+mn-cs"/>
                </a:rPr>
                <a:t>Бирюков Милан Сергеевич </a:t>
              </a:r>
              <a:br>
                <a:rPr lang="ru-RU" sz="1800" b="0" i="0" u="none" strike="noStrike" dirty="0">
                  <a:latin typeface="+mn-lt"/>
                  <a:ea typeface="+mn-lt"/>
                  <a:cs typeface="+mn-cs"/>
                </a:rPr>
              </a:br>
              <a:r>
                <a:rPr lang="ru-RU" sz="1800" b="0" i="0" u="none" strike="noStrike" dirty="0" err="1">
                  <a:latin typeface="+mn-lt"/>
                  <a:ea typeface="+mn-lt"/>
                  <a:cs typeface="+mn-cs"/>
                </a:rPr>
                <a:t>Опмалай</a:t>
              </a:r>
              <a:r>
                <a:rPr lang="ru-RU" sz="1800" b="0" i="0" u="none" strike="noStrike" dirty="0">
                  <a:latin typeface="+mn-lt"/>
                  <a:ea typeface="+mn-lt"/>
                  <a:cs typeface="+mn-cs"/>
                </a:rPr>
                <a:t> Катрин</a:t>
              </a:r>
            </a:p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0" i="0" u="none" strike="noStrike" dirty="0">
                  <a:latin typeface="+mn-lt"/>
                  <a:ea typeface="+mn-lt"/>
                  <a:cs typeface="+mn-cs"/>
                </a:rPr>
                <a:t>Антипина Таисия Васильевна</a:t>
              </a:r>
            </a:p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800" b="0" i="0" u="none" strike="noStrike" dirty="0">
                <a:latin typeface="+mn-lt"/>
                <a:ea typeface="+mn-lt"/>
                <a:cs typeface="+mn-cs"/>
              </a:endParaRPr>
            </a:p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</a:pPr>
              <a:endParaRPr lang="ru-RU" sz="1100" b="0" i="0" u="none" strike="noStrike" dirty="0">
                <a:latin typeface="+mn-lt"/>
                <a:ea typeface="+mn-lt"/>
                <a:cs typeface="+mn-cs"/>
              </a:endParaRPr>
            </a:p>
          </p:txBody>
        </p:sp>
      </p:grpSp>
      <p:sp>
        <p:nvSpPr>
          <p:cNvPr id="25" name="Выноска-облако 24"/>
          <p:cNvSpPr/>
          <p:nvPr/>
        </p:nvSpPr>
        <p:spPr>
          <a:xfrm>
            <a:off x="3918525" y="91689"/>
            <a:ext cx="5799200" cy="1843247"/>
          </a:xfrm>
          <a:prstGeom prst="cloudCallout">
            <a:avLst>
              <a:gd name="adj1" fmla="val -64497"/>
              <a:gd name="adj2" fmla="val -44811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Текст. поле 25"/>
          <p:cNvSpPr txBox="1"/>
          <p:nvPr/>
        </p:nvSpPr>
        <p:spPr>
          <a:xfrm>
            <a:off x="4373046" y="334406"/>
            <a:ext cx="4808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 экспедиции по поискам необычных растений Лаоса  мне помогли ученики </a:t>
            </a:r>
            <a:r>
              <a:rPr lang="ru-RU" sz="2000" b="1" dirty="0"/>
              <a:t>школы при </a:t>
            </a:r>
            <a:r>
              <a:rPr lang="ru-RU" sz="2000" b="1" dirty="0" smtClean="0"/>
              <a:t>Посольстве </a:t>
            </a:r>
            <a:r>
              <a:rPr lang="ru-RU" sz="2000" b="1" dirty="0"/>
              <a:t>РФ в Лаосе</a:t>
            </a:r>
            <a:endParaRPr lang="en-US" sz="2000" b="1" dirty="0"/>
          </a:p>
        </p:txBody>
      </p:sp>
      <p:pic>
        <p:nvPicPr>
          <p:cNvPr id="21" name="Picture 4" descr="E:\foto-pchely-2-1024x6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49" y="91689"/>
            <a:ext cx="3116596" cy="2100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77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Шестиугольник 3"/>
          <p:cNvSpPr/>
          <p:nvPr/>
        </p:nvSpPr>
        <p:spPr>
          <a:xfrm>
            <a:off x="1030819" y="397530"/>
            <a:ext cx="9796714" cy="6062941"/>
          </a:xfrm>
          <a:prstGeom prst="hexagon">
            <a:avLst>
              <a:gd name="adj" fmla="val 27806"/>
              <a:gd name="vf" fmla="val 115470"/>
            </a:avLst>
          </a:prstGeom>
          <a:solidFill>
            <a:schemeClr val="accent4">
              <a:lumMod val="40000"/>
              <a:lumOff val="60000"/>
            </a:schemeClr>
          </a:solidFill>
          <a:ln w="85725" cmpd="dbl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. поле 1"/>
          <p:cNvSpPr txBox="1"/>
          <p:nvPr/>
        </p:nvSpPr>
        <p:spPr>
          <a:xfrm>
            <a:off x="2538371" y="0"/>
            <a:ext cx="7734583" cy="7826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Источники и литература</a:t>
            </a: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rgbClr val="0000FF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4"/>
              </a:rPr>
              <a:t>https://ru.wikipedia.org/wiki/Клитория</a:t>
            </a: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rgbClr val="0000FF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5"/>
              </a:rPr>
              <a:t>https://ru.wikipedia.org/wiki/Клитория_тройчатая</a:t>
            </a: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rgbClr val="0000FF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6"/>
              </a:rPr>
              <a:t>https://ekolekar.com/klitoriya-trojchataya.html?ysclid=m38frh2s6j671506867</a:t>
            </a: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l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rgbClr val="0000FF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7"/>
              </a:rPr>
              <a:t>https://www.facebook.com/share/14wEMpM4z8/?mibextid=LQQJ4d</a:t>
            </a:r>
            <a:endParaRPr lang="ru-RU" sz="1100" b="0" i="0" u="sng" strike="noStrike" dirty="0">
              <a:solidFill>
                <a:srgbClr val="0000FF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l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1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Laos Land of Culture, </a:t>
            </a:r>
            <a:r>
              <a:rPr lang="en-US" sz="11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Hansana</a:t>
            </a:r>
            <a:r>
              <a:rPr lang="en-US" sz="11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SISANE, 2019</a:t>
            </a: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l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8"/>
              </a:rPr>
              <a:t>https://mebelib.ru/wood-tree/teak/</a:t>
            </a:r>
          </a:p>
          <a:p>
            <a:pPr marL="228600" marR="0" indent="-228600" algn="l"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9"/>
              </a:rPr>
              <a:t>https://www.burkovfa.ru/stat/woods.html</a:t>
            </a:r>
            <a:endParaRPr lang="ru-RU" sz="1100" b="0" i="0" u="sng" strike="noStrike" dirty="0">
              <a:solidFill>
                <a:schemeClr val="hlink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0"/>
              </a:rPr>
              <a:t>http://www.mirkrasiv.ru/nature/amorfofalus-titanicheskii-krasivoe-rastenie-s-durnym-     zapahom.html</a:t>
            </a: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1"/>
              </a:rPr>
              <a:t>https://ru.wikipedia.org/wiki/%D0%90%D0%BC%D0%BE%D1%80%D1%84%D0%BE%D1%84%D0%B0%D0%BB%D0%BB%D1%83%D1%81_%D0%9F%D1%80%D0%B0%D0%B9%D0%BD%D0%B0</a:t>
            </a:r>
            <a:r>
              <a:rPr lang="ru-RU" sz="11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</a:p>
          <a:p>
            <a:pPr marL="228600" marR="0" indent="-228600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ru-RU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2"/>
              </a:rPr>
              <a:t>https://orchidea-shop.ru/novosti/aforfofallyus-titanicheskiy---samyiy-krupnyiy-tsvetok-v-mire</a:t>
            </a:r>
            <a:r>
              <a:rPr lang="ru-RU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3"/>
              </a:rPr>
              <a:t>1https://vk.com/wall-97763217_2471</a:t>
            </a:r>
          </a:p>
          <a:p>
            <a:pPr marL="228600" marR="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Farjon</a:t>
            </a:r>
            <a:r>
              <a:rPr lang="en-US" sz="11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, </a:t>
            </a:r>
            <a:r>
              <a:rPr lang="en-US" sz="1100" b="0" i="0" u="none" strike="noStrike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Aljos</a:t>
            </a:r>
            <a:r>
              <a:rPr lang="en-US" sz="11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. A HANDBOOK OF THE WORLD’S CONIFERS. 2nd revised edition/ Leiden-Boston: Brill, 2017.</a:t>
            </a:r>
          </a:p>
          <a:p>
            <a:pPr marL="228600" marR="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4"/>
              </a:rPr>
              <a:t>https://rosih.ru/index.php?page=122</a:t>
            </a:r>
            <a:endParaRPr lang="en-US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5"/>
              </a:rPr>
              <a:t>https://www.picturethisai.com/ru/wiki/Fokienia_hodginsii.html</a:t>
            </a:r>
            <a:endParaRPr lang="en-US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marR="0" indent="-228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100" b="0" i="0" u="sng" strike="noStrike" dirty="0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16"/>
              </a:rPr>
              <a:t>https://dzen.ru/a/ZfXS0o14XmYiQnRs</a:t>
            </a:r>
            <a:r>
              <a:rPr lang="en-US" sz="1100" b="0" i="0" u="none" strike="noStrike" dirty="0"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dirty="0">
                <a:latin typeface="Calibri" panose="020F0502020204030204"/>
                <a:ea typeface="Calibri" panose="020F0502020204030204"/>
                <a:cs typeface="Calibri" panose="020F0502020204030204"/>
                <a:hlinkClick r:id="rId17"/>
              </a:rPr>
              <a:t>https://ru.wikipedia.org/wiki/Плюмерия</a:t>
            </a:r>
            <a:endParaRPr lang="ru-RU" sz="11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dirty="0">
                <a:latin typeface="Calibri" panose="020F0502020204030204"/>
                <a:ea typeface="Calibri" panose="020F0502020204030204"/>
                <a:cs typeface="Calibri" panose="020F0502020204030204"/>
                <a:hlinkClick r:id="rId18"/>
              </a:rPr>
              <a:t>https://www.binran.ru/publications/novosti-sistematiki-vysshyh-rastenij/2266/15155/</a:t>
            </a:r>
            <a:endParaRPr lang="ru-RU" sz="11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endParaRPr lang="ru-RU" dirty="0"/>
          </a:p>
          <a:p>
            <a:pPr marL="540385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None/>
            </a:pPr>
            <a:endParaRPr lang="ru-RU" sz="1400" b="0" i="0" u="none" strike="noStrike" dirty="0">
              <a:latin typeface="Times New Roman" panose="02020603050405020304" pitchFamily="18" charset="0"/>
              <a:ea typeface="+mn-lt"/>
              <a:cs typeface="+mn-cs"/>
            </a:endParaRPr>
          </a:p>
          <a:p>
            <a:pPr marL="0" marR="0" indent="0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Font typeface="+mj-lt"/>
              <a:buNone/>
            </a:pPr>
            <a:endParaRPr lang="ru-RU" sz="1100" b="0" i="0" u="sng" strike="noStrike" dirty="0">
              <a:solidFill>
                <a:schemeClr val="hlink"/>
              </a:solidFill>
              <a:latin typeface="Calibri" panose="020F0502020204030204"/>
              <a:ea typeface="Calibri" panose="020F0502020204030204"/>
              <a:cs typeface="Calibri" panose="020F0502020204030204"/>
              <a:hlinkClick r:id="rId13"/>
            </a:endParaRPr>
          </a:p>
          <a:p>
            <a:pPr marL="228600" marR="0" indent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None/>
            </a:pPr>
            <a:endParaRPr lang="ru-RU" sz="1100" b="0" i="0" u="sng" strike="noStrike" dirty="0">
              <a:solidFill>
                <a:schemeClr val="hlink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540385" algn="just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</a:pPr>
            <a:endParaRPr lang="ru-RU" sz="1100" b="0" i="0" u="none" strike="noStrike" dirty="0">
              <a:latin typeface="Times New Roman" panose="02020603050405020304" pitchFamily="18" charset="0"/>
              <a:ea typeface="+mn-lt"/>
              <a:cs typeface="+mn-cs"/>
            </a:endParaRPr>
          </a:p>
          <a:p>
            <a:pPr marL="457200" marR="0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Times New Roman" panose="02020603050405020304" pitchFamily="18" charset="0"/>
              <a:buAutoNum type="arabicPeriod"/>
            </a:pPr>
            <a:endParaRPr lang="ru-RU" sz="1100" b="0" i="0" u="sng" strike="noStrike" dirty="0">
              <a:solidFill>
                <a:schemeClr val="hlink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marR="0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Times New Roman" panose="02020603050405020304" pitchFamily="18" charset="0"/>
              <a:buAutoNum type="arabicPeriod"/>
            </a:pPr>
            <a:endParaRPr lang="ru-RU" sz="1100" b="0" i="0" u="sng" strike="noStrike" dirty="0">
              <a:solidFill>
                <a:schemeClr val="hlink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marR="0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Font typeface="Times New Roman" panose="02020603050405020304" pitchFamily="18" charset="0"/>
              <a:buAutoNum type="arabicPeriod"/>
            </a:pPr>
            <a:endParaRPr lang="ru-RU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</a:pPr>
            <a:endParaRPr lang="en-US" sz="1100" b="0" i="0" u="none" strike="noStrik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2" name="Picture 4" descr="E:\foto-pchely-2-1024x690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39" y="1"/>
            <a:ext cx="1727120" cy="1163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Pchela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76269" y="5047013"/>
            <a:ext cx="1833985" cy="12810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 умолчанию">
  <a:themeElements>
    <a:clrScheme name="Офис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исная">
      <a:majorFont>
        <a:latin typeface="Calibri Light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фис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1211</Words>
  <Application>Microsoft Office PowerPoint</Application>
  <PresentationFormat>Произвольный</PresentationFormat>
  <Paragraphs>160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Mobile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Татьяна</dc:creator>
  <cp:lastModifiedBy>sss</cp:lastModifiedBy>
  <cp:revision>30</cp:revision>
  <dcterms:created xsi:type="dcterms:W3CDTF">2024-11-16T06:45:12Z</dcterms:created>
  <dcterms:modified xsi:type="dcterms:W3CDTF">2024-11-18T11:38:31Z</dcterms:modified>
</cp:coreProperties>
</file>