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0" r:id="rId4"/>
    <p:sldId id="257" r:id="rId5"/>
    <p:sldId id="274" r:id="rId6"/>
    <p:sldId id="267" r:id="rId7"/>
    <p:sldId id="260" r:id="rId8"/>
    <p:sldId id="266" r:id="rId9"/>
    <p:sldId id="268" r:id="rId10"/>
    <p:sldId id="275" r:id="rId11"/>
    <p:sldId id="265" r:id="rId12"/>
    <p:sldId id="276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4"/>
    <a:srgbClr val="003258"/>
    <a:srgbClr val="00487E"/>
    <a:srgbClr val="FFFFEB"/>
    <a:srgbClr val="FFFFC9"/>
    <a:srgbClr val="005696"/>
    <a:srgbClr val="0062AC"/>
    <a:srgbClr val="267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79" autoAdjust="0"/>
    <p:restoredTop sz="95400" autoAdjust="0"/>
  </p:normalViewPr>
  <p:slideViewPr>
    <p:cSldViewPr>
      <p:cViewPr varScale="1">
        <p:scale>
          <a:sx n="100" d="100"/>
          <a:sy n="100" d="100"/>
        </p:scale>
        <p:origin x="78" y="17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jpe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21.jpe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9.pn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12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24.png"/><Relationship Id="rId5" Type="http://schemas.openxmlformats.org/officeDocument/2006/relationships/image" Target="../media/image26.jpeg"/><Relationship Id="rId10" Type="http://schemas.openxmlformats.org/officeDocument/2006/relationships/image" Target="../media/image19.png"/><Relationship Id="rId4" Type="http://schemas.openxmlformats.org/officeDocument/2006/relationships/image" Target="../media/image22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Logo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3929072"/>
            <a:ext cx="1071570" cy="107157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71472" y="214296"/>
            <a:ext cx="7858180" cy="428628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ОБЩЕОБРАЗОВАТЕЛЬНАЯ ШКОЛА ПРИ ПОСОЛЬСТВЕ РОССИИ НА КУБЕ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71420"/>
            <a:ext cx="8001056" cy="830997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5696"/>
                </a:solidFill>
                <a:latin typeface="Comic Sans MS" pitchFamily="66" charset="0"/>
              </a:rPr>
              <a:t>Сетевой проект «НЕОБЫЧНЫЕ </a:t>
            </a:r>
            <a:r>
              <a:rPr lang="ru-RU" sz="1600" b="1" dirty="0" smtClean="0">
                <a:solidFill>
                  <a:srgbClr val="005696"/>
                </a:solidFill>
                <a:latin typeface="Comic Sans MS" pitchFamily="66" charset="0"/>
              </a:rPr>
              <a:t>РАСТЕНИЯ </a:t>
            </a:r>
            <a:r>
              <a:rPr lang="ru-RU" sz="1600" b="1" dirty="0">
                <a:solidFill>
                  <a:srgbClr val="005696"/>
                </a:solidFill>
                <a:latin typeface="Comic Sans MS" pitchFamily="66" charset="0"/>
              </a:rPr>
              <a:t>СТРАНЫ ПРЕБЫВАНИЯ»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5696"/>
                </a:solidFill>
                <a:latin typeface="Comic Sans MS" pitchFamily="66" charset="0"/>
              </a:rPr>
              <a:t>в рамках конкурса сетевых проектов «Обучаясь – творим»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5696"/>
                </a:solidFill>
                <a:latin typeface="Comic Sans MS" pitchFamily="66" charset="0"/>
              </a:rPr>
              <a:t>среди общеобразовательных школ при загранучреждениях МИД России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71670" y="2728602"/>
            <a:ext cx="3429024" cy="2200602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5696"/>
                </a:solidFill>
                <a:latin typeface="Comic Sans MS" pitchFamily="66" charset="0"/>
              </a:rPr>
              <a:t>Авторы работы: 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Петров Сергей Сергеевич (1 класс), </a:t>
            </a:r>
          </a:p>
          <a:p>
            <a:pPr algn="ctr"/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Мутова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Камила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Юрьевна (1 класс), 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Захаров Вячеслав Никитич (1 класс), </a:t>
            </a:r>
          </a:p>
          <a:p>
            <a:pPr algn="ctr"/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Корендясев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Игорь Александрович (2 класс), 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Гаглоев </a:t>
            </a:r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Ирлан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Морисович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(3 класс), 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Дементьев Даниил Юрьевич (3 класс),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Кривошеина Арина Сергеевна (3 класс),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Стулов Захар Иванович (3 класс), </a:t>
            </a:r>
          </a:p>
          <a:p>
            <a:pPr algn="ctr"/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Плачинда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Елизавета Григорьевна (3 класс),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Тушева Елизавета Павловна (4 класс),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Павлова Кира Михайловна (4 класс)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56" y="931781"/>
            <a:ext cx="2786114" cy="1354217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5696"/>
                </a:solidFill>
                <a:latin typeface="Comic Sans MS" pitchFamily="66" charset="0"/>
              </a:rPr>
              <a:t>Руководители проекта: </a:t>
            </a:r>
          </a:p>
          <a:p>
            <a:pPr algn="ctr"/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Чалая Татьяна Васильевна, </a:t>
            </a:r>
          </a:p>
          <a:p>
            <a:pPr algn="ctr"/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Шальнева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Татьяна Валерьевна, </a:t>
            </a:r>
          </a:p>
          <a:p>
            <a:pPr algn="ctr"/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Степанникова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1100" b="1" dirty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Елена 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Петровна</a:t>
            </a:r>
            <a:r>
              <a:rPr lang="ru-RU" sz="1100" b="1" dirty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100" b="1" dirty="0" err="1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Колденко</a:t>
            </a:r>
            <a:r>
              <a:rPr lang="ru-RU" sz="1100" b="1" dirty="0" smtClean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sz="1100" b="1" dirty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Ирина Александровна,</a:t>
            </a:r>
          </a:p>
          <a:p>
            <a:pPr algn="ctr"/>
            <a:r>
              <a:rPr lang="ru-RU" sz="1100" b="1" dirty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Захарова Елена Сергеевна,</a:t>
            </a:r>
          </a:p>
          <a:p>
            <a:pPr algn="ctr"/>
            <a:r>
              <a:rPr lang="ru-RU" sz="1100" b="1" dirty="0">
                <a:latin typeface="Comic Sans MS" pitchFamily="66" charset="0"/>
                <a:ea typeface="Cambria Math" pitchFamily="18" charset="0"/>
                <a:cs typeface="Times New Roman" pitchFamily="18" charset="0"/>
              </a:rPr>
              <a:t>Захаров Никита Вячеславович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00298" y="804436"/>
            <a:ext cx="1714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696"/>
                </a:solidFill>
                <a:latin typeface="Comic Sans MS" pitchFamily="66" charset="0"/>
              </a:rPr>
              <a:t>Гавана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4" y="1000114"/>
            <a:ext cx="303782" cy="285752"/>
          </a:xfrm>
          <a:prstGeom prst="rect">
            <a:avLst/>
          </a:prstGeom>
        </p:spPr>
      </p:pic>
      <p:grpSp>
        <p:nvGrpSpPr>
          <p:cNvPr id="20" name="Группа 18"/>
          <p:cNvGrpSpPr/>
          <p:nvPr/>
        </p:nvGrpSpPr>
        <p:grpSpPr>
          <a:xfrm>
            <a:off x="2400478" y="1214428"/>
            <a:ext cx="5214974" cy="1916013"/>
            <a:chOff x="3365624" y="346192"/>
            <a:chExt cx="2951731" cy="1776566"/>
          </a:xfrm>
        </p:grpSpPr>
        <p:sp>
          <p:nvSpPr>
            <p:cNvPr id="21" name="TextBox 20"/>
            <p:cNvSpPr txBox="1"/>
            <p:nvPr/>
          </p:nvSpPr>
          <p:spPr>
            <a:xfrm>
              <a:off x="3365624" y="346192"/>
              <a:ext cx="435875" cy="7705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4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К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150199" y="569758"/>
              <a:ext cx="553637" cy="770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У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934774" y="905108"/>
              <a:ext cx="584523" cy="770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Б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719349" y="1352240"/>
              <a:ext cx="598006" cy="7705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48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А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85984" y="-142894"/>
            <a:ext cx="4500594" cy="1292662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dirty="0"/>
              <a:t>  </a:t>
            </a:r>
            <a:r>
              <a:rPr lang="ru-RU" dirty="0" smtClean="0"/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«БУКЕТ ДЛЯ МАМЫ»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  <a:p>
            <a:endParaRPr lang="ru-RU" sz="2200" dirty="0"/>
          </a:p>
        </p:txBody>
      </p:sp>
      <p:pic>
        <p:nvPicPr>
          <p:cNvPr id="25" name="Рисунок 24" descr="для фон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42924"/>
            <a:ext cx="9144000" cy="450057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6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6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6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9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2" grpId="1" animBg="1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001+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2500298" y="1285866"/>
            <a:ext cx="1714512" cy="1428760"/>
            <a:chOff x="3500430" y="2643188"/>
            <a:chExt cx="1714512" cy="1428760"/>
          </a:xfrm>
        </p:grpSpPr>
        <p:sp>
          <p:nvSpPr>
            <p:cNvPr id="21" name="Овал 20"/>
            <p:cNvSpPr/>
            <p:nvPr/>
          </p:nvSpPr>
          <p:spPr>
            <a:xfrm>
              <a:off x="3500430" y="2643188"/>
              <a:ext cx="1714512" cy="1428760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 descr="Колибри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7180">
              <a:off x="3882366" y="2929508"/>
              <a:ext cx="1047757" cy="785818"/>
            </a:xfrm>
            <a:prstGeom prst="rect">
              <a:avLst/>
            </a:prstGeom>
            <a:effectLst/>
          </p:spPr>
        </p:pic>
      </p:grpSp>
      <p:grpSp>
        <p:nvGrpSpPr>
          <p:cNvPr id="23" name="Группа 10"/>
          <p:cNvGrpSpPr/>
          <p:nvPr/>
        </p:nvGrpSpPr>
        <p:grpSpPr>
          <a:xfrm>
            <a:off x="142844" y="3357568"/>
            <a:ext cx="5929355" cy="1571636"/>
            <a:chOff x="10017455" y="4197511"/>
            <a:chExt cx="5920093" cy="1825427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10017455" y="4546031"/>
              <a:ext cx="5799467" cy="1476907"/>
            </a:xfrm>
            <a:prstGeom prst="roundRect">
              <a:avLst/>
            </a:prstGeom>
            <a:solidFill>
              <a:schemeClr val="bg1">
                <a:alpha val="7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 smtClean="0">
                <a:ln>
                  <a:solidFill>
                    <a:srgbClr val="0062AC"/>
                  </a:solidFill>
                </a:ln>
                <a:solidFill>
                  <a:schemeClr val="tx1"/>
                </a:solidFill>
                <a:latin typeface="Comic Sans MS" pitchFamily="66" charset="0"/>
              </a:endParaRPr>
            </a:p>
            <a:p>
              <a:pPr algn="just"/>
              <a:r>
                <a:rPr lang="ru-RU" dirty="0" smtClean="0">
                  <a:solidFill>
                    <a:srgbClr val="004274"/>
                  </a:solidFill>
                  <a:latin typeface="Comic Sans MS" pitchFamily="66" charset="0"/>
                </a:rPr>
                <a:t>Она решила  собрать </a:t>
              </a:r>
              <a:r>
                <a:rPr lang="ru-RU" dirty="0" smtClean="0">
                  <a:ln>
                    <a:solidFill>
                      <a:srgbClr val="0062AC"/>
                    </a:solidFill>
                  </a:ln>
                  <a:solidFill>
                    <a:schemeClr val="tx1"/>
                  </a:solidFill>
                  <a:latin typeface="Comic Sans MS" pitchFamily="66" charset="0"/>
                </a:rPr>
                <a:t>букет для своей мамочки</a:t>
              </a:r>
              <a:r>
                <a:rPr lang="ru-RU" dirty="0" smtClean="0">
                  <a:solidFill>
                    <a:schemeClr val="tx1"/>
                  </a:solidFill>
                  <a:latin typeface="Comic Sans MS" pitchFamily="66" charset="0"/>
                </a:rPr>
                <a:t> </a:t>
              </a:r>
              <a:r>
                <a:rPr lang="ru-RU" dirty="0" smtClean="0">
                  <a:solidFill>
                    <a:srgbClr val="004274"/>
                  </a:solidFill>
                  <a:latin typeface="Comic Sans MS" pitchFamily="66" charset="0"/>
                </a:rPr>
                <a:t>и быстро-быстро полетела, взмахивая своими маленькими крылышками.  Ведь приближался </a:t>
              </a:r>
              <a:r>
                <a:rPr lang="ru-RU" dirty="0" smtClean="0">
                  <a:ln>
                    <a:solidFill>
                      <a:srgbClr val="0062AC"/>
                    </a:solidFill>
                  </a:ln>
                  <a:solidFill>
                    <a:schemeClr val="tx1"/>
                  </a:solidFill>
                  <a:latin typeface="Comic Sans MS" pitchFamily="66" charset="0"/>
                </a:rPr>
                <a:t>День матери!</a:t>
              </a:r>
              <a:endParaRPr lang="ru-RU" dirty="0" err="1" smtClean="0">
                <a:ln>
                  <a:solidFill>
                    <a:srgbClr val="0062AC"/>
                  </a:solidFill>
                </a:ln>
                <a:solidFill>
                  <a:schemeClr val="tx1"/>
                </a:solidFill>
                <a:latin typeface="Comic Sans MS" pitchFamily="66" charset="0"/>
              </a:endParaRPr>
            </a:p>
            <a:p>
              <a:pPr algn="ctr"/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095352" y="4197511"/>
              <a:ext cx="5842196" cy="600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ru-RU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10"/>
          <p:cNvGrpSpPr/>
          <p:nvPr/>
        </p:nvGrpSpPr>
        <p:grpSpPr>
          <a:xfrm>
            <a:off x="3929058" y="-71456"/>
            <a:ext cx="5072098" cy="1000113"/>
            <a:chOff x="10017455" y="4197511"/>
            <a:chExt cx="5920092" cy="1161613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10017455" y="4546030"/>
              <a:ext cx="5799467" cy="813094"/>
            </a:xfrm>
            <a:prstGeom prst="roundRect">
              <a:avLst/>
            </a:prstGeom>
            <a:solidFill>
              <a:schemeClr val="bg1">
                <a:alpha val="7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dirty="0" smtClean="0">
                <a:ln>
                  <a:solidFill>
                    <a:srgbClr val="0062AC"/>
                  </a:solidFill>
                </a:ln>
                <a:solidFill>
                  <a:schemeClr val="tx1"/>
                </a:solidFill>
                <a:latin typeface="Comic Sans MS" pitchFamily="66" charset="0"/>
              </a:endParaRPr>
            </a:p>
            <a:p>
              <a:pPr algn="just"/>
              <a:r>
                <a:rPr lang="ru-RU" dirty="0" smtClean="0">
                  <a:ln>
                    <a:solidFill>
                      <a:srgbClr val="0062AC"/>
                    </a:solidFill>
                  </a:ln>
                  <a:solidFill>
                    <a:schemeClr val="tx1"/>
                  </a:solidFill>
                  <a:latin typeface="Comic Sans MS" pitchFamily="66" charset="0"/>
                </a:rPr>
                <a:t>Колибри-пчелка</a:t>
              </a:r>
              <a:r>
                <a:rPr lang="ru-RU" dirty="0" smtClean="0">
                  <a:solidFill>
                    <a:schemeClr val="tx1"/>
                  </a:solidFill>
                  <a:latin typeface="Comic Sans MS" pitchFamily="66" charset="0"/>
                </a:rPr>
                <a:t> </a:t>
              </a:r>
              <a:r>
                <a:rPr lang="ru-RU" dirty="0" smtClean="0">
                  <a:solidFill>
                    <a:srgbClr val="004274"/>
                  </a:solidFill>
                  <a:latin typeface="Comic Sans MS" pitchFamily="66" charset="0"/>
                </a:rPr>
                <a:t>проснулась рано утром. Солнышко светило ярко. </a:t>
              </a:r>
              <a:endParaRPr lang="ru-RU" dirty="0" err="1" smtClean="0">
                <a:ln>
                  <a:solidFill>
                    <a:srgbClr val="0062AC"/>
                  </a:solidFill>
                </a:ln>
                <a:solidFill>
                  <a:srgbClr val="004274"/>
                </a:solidFill>
                <a:latin typeface="Comic Sans MS" pitchFamily="66" charset="0"/>
              </a:endParaRPr>
            </a:p>
            <a:p>
              <a:pPr algn="ctr"/>
              <a:endParaRPr lang="ru-R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095351" y="4197511"/>
              <a:ext cx="5842196" cy="600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ru-RU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" y="-2259"/>
            <a:ext cx="9143999" cy="5145759"/>
            <a:chOff x="1" y="0"/>
            <a:chExt cx="9143999" cy="5145759"/>
          </a:xfrm>
        </p:grpSpPr>
        <p:pic>
          <p:nvPicPr>
            <p:cNvPr id="26" name="Рисунок 25" descr="фон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0"/>
              <a:ext cx="9143999" cy="5143500"/>
            </a:xfrm>
            <a:prstGeom prst="rect">
              <a:avLst/>
            </a:prstGeom>
          </p:spPr>
        </p:pic>
        <p:sp>
          <p:nvSpPr>
            <p:cNvPr id="38" name="Прямоугольник 37"/>
            <p:cNvSpPr/>
            <p:nvPr/>
          </p:nvSpPr>
          <p:spPr>
            <a:xfrm>
              <a:off x="7000924" y="4714872"/>
              <a:ext cx="1733167" cy="430887"/>
            </a:xfrm>
            <a:prstGeom prst="rect">
              <a:avLst/>
            </a:prstGeom>
            <a:solidFill>
              <a:schemeClr val="bg1"/>
            </a:solidFill>
            <a:effectLst>
              <a:softEdge rad="127000"/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Колибри-пчелка</a:t>
              </a:r>
            </a:p>
            <a:p>
              <a:pPr algn="ctr"/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Стулов Захар (3 класс)</a:t>
              </a:r>
              <a:endParaRPr lang="ru-RU" sz="1100" dirty="0"/>
            </a:p>
          </p:txBody>
        </p:sp>
      </p:grpSp>
      <p:grpSp>
        <p:nvGrpSpPr>
          <p:cNvPr id="33" name="Группа 32"/>
          <p:cNvGrpSpPr/>
          <p:nvPr/>
        </p:nvGrpSpPr>
        <p:grpSpPr>
          <a:xfrm flipH="1">
            <a:off x="1500166" y="-142894"/>
            <a:ext cx="3786214" cy="1785950"/>
            <a:chOff x="4681935" y="721054"/>
            <a:chExt cx="2042244" cy="904137"/>
          </a:xfrm>
        </p:grpSpPr>
        <p:pic>
          <p:nvPicPr>
            <p:cNvPr id="34" name="Рисунок 33" descr="speech-bubble-png-2.png"/>
            <p:cNvPicPr>
              <a:picLocks noChangeAspect="1"/>
            </p:cNvPicPr>
            <p:nvPr/>
          </p:nvPicPr>
          <p:blipFill>
            <a:blip r:embed="rId5" cstate="print">
              <a:lum bright="76000" contrast="-10000"/>
            </a:blip>
            <a:stretch>
              <a:fillRect/>
            </a:stretch>
          </p:blipFill>
          <p:spPr>
            <a:xfrm flipH="1">
              <a:off x="4681935" y="721054"/>
              <a:ext cx="2042244" cy="904137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4793331" y="955459"/>
              <a:ext cx="1708059" cy="327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rgbClr val="C00000"/>
                    </a:solidFill>
                  </a:ln>
                  <a:latin typeface="Comic Sans MS" pitchFamily="66" charset="0"/>
                </a:rPr>
                <a:t> </a:t>
              </a:r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Вот </a:t>
              </a:r>
              <a:r>
                <a:rPr lang="ru-RU" b="1" dirty="0" err="1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Сейба</a:t>
              </a:r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 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священная -</a:t>
              </a:r>
              <a:endParaRPr lang="ru-RU" b="1" dirty="0">
                <a:solidFill>
                  <a:srgbClr val="00487E"/>
                </a:solidFill>
                <a:latin typeface="Comic Sans MS" pitchFamily="66" charset="0"/>
              </a:endParaRPr>
            </a:p>
            <a:p>
              <a:pPr algn="ctr"/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Дерево необыкновенное! 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-1571668" y="3714740"/>
            <a:ext cx="1714512" cy="1428760"/>
            <a:chOff x="3500430" y="2643188"/>
            <a:chExt cx="1714512" cy="1428760"/>
          </a:xfrm>
        </p:grpSpPr>
        <p:sp>
          <p:nvSpPr>
            <p:cNvPr id="28" name="Овал 27"/>
            <p:cNvSpPr/>
            <p:nvPr/>
          </p:nvSpPr>
          <p:spPr>
            <a:xfrm>
              <a:off x="3500430" y="2643188"/>
              <a:ext cx="1714512" cy="1428760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 descr="Колибри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7180">
              <a:off x="3882366" y="2929508"/>
              <a:ext cx="1047757" cy="78581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5E-6 -3.7037E-6 C 0.4356 -0.06234 0.87119 -0.12469 0.89376 -0.20555 C 0.91632 -0.28641 0.24757 -0.41759 0.13525 -0.48518 C 0.02327 -0.55277 0.2066 -0.59012 0.22084 -0.61111 " pathEditMode="relative" ptsTypes="aaaA">
                                      <p:cBhvr>
                                        <p:cTn id="11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1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IMG_2913.jpeg"/>
          <p:cNvPicPr>
            <a:picLocks noChangeAspect="1"/>
          </p:cNvPicPr>
          <p:nvPr/>
        </p:nvPicPr>
        <p:blipFill>
          <a:blip r:embed="rId3" cstate="print"/>
          <a:srcRect t="10620" b="206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42844" y="3429006"/>
            <a:ext cx="8858312" cy="1642534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solidFill>
              <a:srgbClr val="000066"/>
            </a:solidFill>
          </a:ln>
        </p:spPr>
        <p:txBody>
          <a:bodyPr wrap="square" lIns="3600" tIns="3600" rIns="3600" bIns="3600" rtlCol="0">
            <a:spAutoFit/>
          </a:bodyPr>
          <a:lstStyle/>
          <a:p>
            <a:pPr indent="355600" algn="just"/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Сейба, </a:t>
            </a:r>
            <a:r>
              <a:rPr lang="ru-RU" sz="1600" b="1" dirty="0" smtClean="0">
                <a:solidFill>
                  <a:srgbClr val="004274"/>
                </a:solidFill>
                <a:latin typeface="Comic Sans MS" pitchFamily="66" charset="0"/>
              </a:rPr>
              <a:t>или хлопковое дерево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(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Сeibapentandra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), достигает высоты 60 метров и может расти до 5 метров в год.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Для кубинцев это </a:t>
            </a:r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священное дерево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, где, по верованиям, находят приют души предков и святых.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Сейба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 никогда не притягивает молнии, поэтому её ветви служат укрытием во время гроз. Под сенью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сейбы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16 ноября 1519 года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было основано поселение </a:t>
            </a:r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Сан-Кристобаль-де-ла-Абана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, ныне Гавана. Это дерево стало символом столицы Кубы.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43834" y="95562"/>
            <a:ext cx="1465465" cy="26161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solidFill>
                  <a:srgbClr val="FFFFEB"/>
                </a:solidFill>
                <a:latin typeface="Comic Sans MS" pitchFamily="66" charset="0"/>
              </a:rPr>
              <a:t>© Авторское фото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3302165" y="0"/>
            <a:ext cx="2520000" cy="1800000"/>
            <a:chOff x="3302165" y="0"/>
            <a:chExt cx="2520000" cy="1800000"/>
          </a:xfrm>
        </p:grpSpPr>
        <p:pic>
          <p:nvPicPr>
            <p:cNvPr id="55" name="Рисунок 54" descr="плод2.jpg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2165" y="0"/>
              <a:ext cx="2520000" cy="180000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3628971" y="1428742"/>
              <a:ext cx="194316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100" dirty="0" err="1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Мутова</a:t>
              </a:r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 </a:t>
              </a:r>
              <a:r>
                <a:rPr lang="ru-RU" sz="1100" dirty="0" err="1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Камила</a:t>
              </a:r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 (1 класс) </a:t>
              </a:r>
              <a:endParaRPr lang="ru-RU" sz="1100" dirty="0">
                <a:latin typeface="Comic Sans MS" pitchFamily="66" charset="0"/>
                <a:ea typeface="Cambria Math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-19702" y="0"/>
            <a:ext cx="2520000" cy="1800000"/>
            <a:chOff x="-19702" y="0"/>
            <a:chExt cx="2520000" cy="1800000"/>
          </a:xfrm>
        </p:grpSpPr>
        <p:pic>
          <p:nvPicPr>
            <p:cNvPr id="54" name="Рисунок 53" descr="дерево-Recovered3.png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9702" y="0"/>
              <a:ext cx="2520000" cy="180000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20" name="Прямоугольник 19"/>
            <p:cNvSpPr/>
            <p:nvPr/>
          </p:nvSpPr>
          <p:spPr>
            <a:xfrm>
              <a:off x="214282" y="1428742"/>
              <a:ext cx="2071702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Тушева Елизавета (4 класс)</a:t>
              </a:r>
              <a:endParaRPr lang="ru-RU" sz="1100" dirty="0">
                <a:latin typeface="Comic Sans MS" pitchFamily="66" charset="0"/>
                <a:ea typeface="Cambria Math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6624032" y="-18"/>
            <a:ext cx="2520000" cy="1800000"/>
            <a:chOff x="6624032" y="-14068"/>
            <a:chExt cx="2520000" cy="1800000"/>
          </a:xfrm>
        </p:grpSpPr>
        <p:pic>
          <p:nvPicPr>
            <p:cNvPr id="53" name="Рисунок 52" descr="цветок красный1.jpg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24032" y="-14068"/>
              <a:ext cx="2520000" cy="180000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7000892" y="1428742"/>
              <a:ext cx="1832553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>
              <a:spAutoFit/>
            </a:bodyPr>
            <a:lstStyle/>
            <a:p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Павлова Кира (4 класс)</a:t>
              </a: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6072198" y="142858"/>
            <a:ext cx="1714512" cy="1428760"/>
            <a:chOff x="-1928858" y="2786064"/>
            <a:chExt cx="1714512" cy="1428760"/>
          </a:xfrm>
        </p:grpSpPr>
        <p:grpSp>
          <p:nvGrpSpPr>
            <p:cNvPr id="60" name="Группа 14"/>
            <p:cNvGrpSpPr/>
            <p:nvPr/>
          </p:nvGrpSpPr>
          <p:grpSpPr>
            <a:xfrm>
              <a:off x="-1928858" y="2786064"/>
              <a:ext cx="1714512" cy="1428760"/>
              <a:chOff x="3500430" y="2643188"/>
              <a:chExt cx="1714512" cy="1428760"/>
            </a:xfrm>
          </p:grpSpPr>
          <p:sp>
            <p:nvSpPr>
              <p:cNvPr id="62" name="Овал 61"/>
              <p:cNvSpPr/>
              <p:nvPr/>
            </p:nvSpPr>
            <p:spPr>
              <a:xfrm>
                <a:off x="3500430" y="2643188"/>
                <a:ext cx="1714512" cy="1428760"/>
              </a:xfrm>
              <a:prstGeom prst="ellipse">
                <a:avLst/>
              </a:prstGeom>
              <a:solidFill>
                <a:srgbClr val="FFFFEB">
                  <a:alpha val="87000"/>
                </a:srgb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3" name="Рисунок 62" descr="Колибри.pn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1087180">
                <a:off x="3953836" y="2929507"/>
                <a:ext cx="1047757" cy="785818"/>
              </a:xfrm>
              <a:prstGeom prst="rect">
                <a:avLst/>
              </a:prstGeom>
              <a:effectLst/>
            </p:spPr>
          </p:pic>
        </p:grpSp>
        <p:pic>
          <p:nvPicPr>
            <p:cNvPr id="61" name="Рисунок 60" descr="цветок красный без фона.png"/>
            <p:cNvPicPr>
              <a:picLocks noChangeAspect="1"/>
            </p:cNvPicPr>
            <p:nvPr/>
          </p:nvPicPr>
          <p:blipFill>
            <a:blip r:embed="rId8" cstate="print"/>
            <a:srcRect l="21583" t="15278" r="30402" b="26389"/>
            <a:stretch>
              <a:fillRect/>
            </a:stretch>
          </p:blipFill>
          <p:spPr>
            <a:xfrm>
              <a:off x="-642974" y="3500444"/>
              <a:ext cx="273990" cy="219786"/>
            </a:xfrm>
            <a:prstGeom prst="rect">
              <a:avLst/>
            </a:prstGeom>
          </p:spPr>
        </p:pic>
      </p:grpSp>
      <p:grpSp>
        <p:nvGrpSpPr>
          <p:cNvPr id="45" name="Группа 14"/>
          <p:cNvGrpSpPr/>
          <p:nvPr/>
        </p:nvGrpSpPr>
        <p:grpSpPr>
          <a:xfrm>
            <a:off x="-1928858" y="2786064"/>
            <a:ext cx="1714512" cy="1428760"/>
            <a:chOff x="3500430" y="2643188"/>
            <a:chExt cx="1714512" cy="1428760"/>
          </a:xfrm>
        </p:grpSpPr>
        <p:sp>
          <p:nvSpPr>
            <p:cNvPr id="49" name="Овал 48"/>
            <p:cNvSpPr/>
            <p:nvPr/>
          </p:nvSpPr>
          <p:spPr>
            <a:xfrm>
              <a:off x="3500430" y="2643188"/>
              <a:ext cx="1714512" cy="1428760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" name="Рисунок 49" descr="Колибри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087180">
              <a:off x="3953836" y="2929507"/>
              <a:ext cx="1047757" cy="78581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71 0.01574 C 0.2 -0.06911 0.38628 -0.15335 0.41788 -0.23326 C 0.44948 -0.31348 0.12795 -0.42117 0.20382 -0.46807 C 0.27986 -0.51466 0.76302 -0.50633 0.875 -0.51373 " pathEditMode="relative" rAng="0" ptsTypes="aaaA">
                                      <p:cBhvr>
                                        <p:cTn id="2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00" y="-265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7.22222E-6 -4.01419E-6 C -0.00538 0.29219 -0.01058 0.5847 0.03733 0.59179 C 0.08525 0.59889 0.18646 0.32089 0.28785 0.04289 " pathEditMode="relative" ptsTypes="aaA">
                                      <p:cBhvr>
                                        <p:cTn id="3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785800"/>
            <a:ext cx="1714512" cy="1428760"/>
            <a:chOff x="-1928858" y="2786064"/>
            <a:chExt cx="1714512" cy="1428760"/>
          </a:xfrm>
        </p:grpSpPr>
        <p:grpSp>
          <p:nvGrpSpPr>
            <p:cNvPr id="13" name="Группа 14"/>
            <p:cNvGrpSpPr/>
            <p:nvPr/>
          </p:nvGrpSpPr>
          <p:grpSpPr>
            <a:xfrm>
              <a:off x="-1928858" y="2786064"/>
              <a:ext cx="1714512" cy="1428760"/>
              <a:chOff x="3500430" y="2643188"/>
              <a:chExt cx="1714512" cy="1428760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3500430" y="2643188"/>
                <a:ext cx="1714512" cy="1428760"/>
              </a:xfrm>
              <a:prstGeom prst="ellipse">
                <a:avLst/>
              </a:prstGeom>
              <a:solidFill>
                <a:srgbClr val="FFFFEB">
                  <a:alpha val="87000"/>
                </a:srgb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6" name="Рисунок 15" descr="Колибри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087180">
                <a:off x="3953836" y="2929507"/>
                <a:ext cx="1047757" cy="785818"/>
              </a:xfrm>
              <a:prstGeom prst="rect">
                <a:avLst/>
              </a:prstGeom>
              <a:effectLst/>
            </p:spPr>
          </p:pic>
        </p:grpSp>
        <p:pic>
          <p:nvPicPr>
            <p:cNvPr id="14" name="Рисунок 13" descr="цветок красный без фона.png"/>
            <p:cNvPicPr>
              <a:picLocks noChangeAspect="1"/>
            </p:cNvPicPr>
            <p:nvPr/>
          </p:nvPicPr>
          <p:blipFill>
            <a:blip r:embed="rId4" cstate="print"/>
            <a:srcRect l="21583" t="15278" r="30402" b="26389"/>
            <a:stretch>
              <a:fillRect/>
            </a:stretch>
          </p:blipFill>
          <p:spPr>
            <a:xfrm>
              <a:off x="-642974" y="3500444"/>
              <a:ext cx="273990" cy="219786"/>
            </a:xfrm>
            <a:prstGeom prst="rect">
              <a:avLst/>
            </a:prstGeom>
          </p:spPr>
        </p:pic>
      </p:grpSp>
      <p:grpSp>
        <p:nvGrpSpPr>
          <p:cNvPr id="17" name="Группа 16"/>
          <p:cNvGrpSpPr/>
          <p:nvPr/>
        </p:nvGrpSpPr>
        <p:grpSpPr>
          <a:xfrm flipH="1">
            <a:off x="3143272" y="3071816"/>
            <a:ext cx="6143636" cy="1785950"/>
            <a:chOff x="4601822" y="721054"/>
            <a:chExt cx="2133688" cy="904137"/>
          </a:xfrm>
        </p:grpSpPr>
        <p:pic>
          <p:nvPicPr>
            <p:cNvPr id="18" name="Рисунок 17" descr="speech-bubble-png-2.png"/>
            <p:cNvPicPr>
              <a:picLocks noChangeAspect="1"/>
            </p:cNvPicPr>
            <p:nvPr/>
          </p:nvPicPr>
          <p:blipFill>
            <a:blip r:embed="rId5" cstate="print">
              <a:lum bright="76000" contrast="-10000"/>
            </a:blip>
            <a:stretch>
              <a:fillRect/>
            </a:stretch>
          </p:blipFill>
          <p:spPr>
            <a:xfrm flipH="1">
              <a:off x="4681935" y="721054"/>
              <a:ext cx="2042244" cy="904137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601822" y="988078"/>
              <a:ext cx="2133688" cy="327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rgbClr val="C00000"/>
                    </a:solidFill>
                  </a:ln>
                  <a:latin typeface="Comic Sans MS" pitchFamily="66" charset="0"/>
                </a:rPr>
                <a:t> </a:t>
              </a:r>
              <a:r>
                <a:rPr lang="ru-RU" b="1" dirty="0" err="1" smtClean="0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Соландры</a:t>
              </a:r>
              <a:r>
                <a:rPr lang="ru-RU" sz="1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5696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 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колокольчики </a:t>
              </a:r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на веточках 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висят </a:t>
              </a:r>
              <a:endParaRPr lang="ru-RU" b="1" dirty="0">
                <a:solidFill>
                  <a:srgbClr val="00487E"/>
                </a:solidFill>
                <a:latin typeface="Comic Sans MS" pitchFamily="66" charset="0"/>
              </a:endParaRPr>
            </a:p>
            <a:p>
              <a:pPr algn="ctr"/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И ночью источают приятный 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аромат.</a:t>
              </a:r>
              <a:endParaRPr lang="ru-RU" b="1" dirty="0">
                <a:solidFill>
                  <a:srgbClr val="00487E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6211E-7 C 0.25712 -0.02068 0.51424 -0.04135 0.5441 0.03702 C 0.57396 0.11539 0.23472 0.37457 0.17917 0.47053 C 0.12361 0.56649 0.16736 0.58963 0.21111 0.61308 " pathEditMode="relative" ptsTypes="aaaA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9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4678171" y="0"/>
            <a:ext cx="4322985" cy="5143500"/>
            <a:chOff x="4643438" y="71420"/>
            <a:chExt cx="4322985" cy="5072080"/>
          </a:xfrm>
        </p:grpSpPr>
        <p:pic>
          <p:nvPicPr>
            <p:cNvPr id="28" name="Рисунок 27" descr="1000048660.jpeg"/>
            <p:cNvPicPr>
              <a:picLocks noChangeAspect="1"/>
            </p:cNvPicPr>
            <p:nvPr/>
          </p:nvPicPr>
          <p:blipFill>
            <a:blip r:embed="rId3" cstate="print"/>
            <a:srcRect l="139" t="23183" b="23437"/>
            <a:stretch>
              <a:fillRect/>
            </a:stretch>
          </p:blipFill>
          <p:spPr>
            <a:xfrm>
              <a:off x="4643438" y="71420"/>
              <a:ext cx="4301214" cy="5072080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7500958" y="214296"/>
              <a:ext cx="1465465" cy="261610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rgbClr val="FFFFC9"/>
                  </a:solidFill>
                  <a:latin typeface="Comic Sans MS" pitchFamily="66" charset="0"/>
                </a:rPr>
                <a:t>© Авторское фото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42844" y="3143254"/>
            <a:ext cx="8858312" cy="1914949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solidFill>
              <a:srgbClr val="000066"/>
            </a:solidFill>
          </a:ln>
        </p:spPr>
        <p:txBody>
          <a:bodyPr wrap="square" lIns="3600" tIns="3600" rIns="3600" bIns="3600" rtlCol="0">
            <a:spAutoFit/>
          </a:bodyPr>
          <a:lstStyle/>
          <a:p>
            <a:pPr indent="355600" algn="just"/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Соландра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(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Solandra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) — род вечнозеленых ветвящихся лиан. Эти растения славятся крупными цветками в форме чаши, окрашенными в золотистые и кремовые тона. Их аромат, напоминающий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смесь ванили и кокоса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, особенно усиливается ночью, привлекая ночных опылителей. По древней индейской легенде, бог ветра и магии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Кализ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, сын Космической Змеи и дождя, явился людям в виде этого чудесного цветка. Старейшины рассказывали, что,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если заснуть под </a:t>
            </a:r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Кализ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 де </a:t>
            </a:r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Оро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, его волшебный аромат перенесёт человека  в таинственное царство.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142844" y="-18"/>
            <a:ext cx="4429156" cy="3143271"/>
            <a:chOff x="142844" y="-16261"/>
            <a:chExt cx="4429156" cy="2706745"/>
          </a:xfrm>
        </p:grpSpPr>
        <p:pic>
          <p:nvPicPr>
            <p:cNvPr id="29" name="Рисунок 28" descr="колокольчик желтый.jpg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844" y="-16261"/>
              <a:ext cx="4429156" cy="2700000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19" name="Прямоугольник 18"/>
            <p:cNvSpPr/>
            <p:nvPr/>
          </p:nvSpPr>
          <p:spPr>
            <a:xfrm>
              <a:off x="1428728" y="2428874"/>
              <a:ext cx="1822935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>
              <a:spAutoFit/>
            </a:bodyPr>
            <a:lstStyle/>
            <a:p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Петров Сергей (1 класс)</a:t>
              </a:r>
              <a:endParaRPr lang="ru-RU" sz="1100" dirty="0">
                <a:latin typeface="Comic Sans MS" pitchFamily="66" charset="0"/>
                <a:ea typeface="Cambria Math" pitchFamily="18" charset="0"/>
                <a:cs typeface="Times New Roman" pitchFamily="18" charset="0"/>
              </a:endParaRPr>
            </a:p>
          </p:txBody>
        </p:sp>
      </p:grpSp>
      <p:grpSp>
        <p:nvGrpSpPr>
          <p:cNvPr id="2" name="Группа 20"/>
          <p:cNvGrpSpPr/>
          <p:nvPr/>
        </p:nvGrpSpPr>
        <p:grpSpPr>
          <a:xfrm>
            <a:off x="-1571668" y="3429006"/>
            <a:ext cx="1714512" cy="1428760"/>
            <a:chOff x="-1928858" y="2786064"/>
            <a:chExt cx="1714512" cy="1428760"/>
          </a:xfrm>
        </p:grpSpPr>
        <p:grpSp>
          <p:nvGrpSpPr>
            <p:cNvPr id="3" name="Группа 14"/>
            <p:cNvGrpSpPr/>
            <p:nvPr/>
          </p:nvGrpSpPr>
          <p:grpSpPr>
            <a:xfrm>
              <a:off x="-1928858" y="2786064"/>
              <a:ext cx="1714512" cy="1428760"/>
              <a:chOff x="3500430" y="2643188"/>
              <a:chExt cx="1714512" cy="1428760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3500430" y="2643188"/>
                <a:ext cx="1714512" cy="1428760"/>
              </a:xfrm>
              <a:prstGeom prst="ellipse">
                <a:avLst/>
              </a:prstGeom>
              <a:solidFill>
                <a:srgbClr val="FFFFEB">
                  <a:alpha val="87000"/>
                </a:srgb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7" name="Рисунок 26" descr="Колибри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087180">
                <a:off x="3953836" y="2929507"/>
                <a:ext cx="1047757" cy="785818"/>
              </a:xfrm>
              <a:prstGeom prst="rect">
                <a:avLst/>
              </a:prstGeom>
              <a:effectLst/>
            </p:spPr>
          </p:pic>
        </p:grpSp>
        <p:pic>
          <p:nvPicPr>
            <p:cNvPr id="25" name="Рисунок 24" descr="цветок красный без фона.png"/>
            <p:cNvPicPr>
              <a:picLocks noChangeAspect="1"/>
            </p:cNvPicPr>
            <p:nvPr/>
          </p:nvPicPr>
          <p:blipFill>
            <a:blip r:embed="rId6" cstate="print"/>
            <a:srcRect l="21583" t="15278" r="30402" b="26389"/>
            <a:stretch>
              <a:fillRect/>
            </a:stretch>
          </p:blipFill>
          <p:spPr>
            <a:xfrm>
              <a:off x="-642974" y="3500444"/>
              <a:ext cx="273990" cy="219786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>
            <a:off x="2000232" y="51470"/>
            <a:ext cx="1714512" cy="1428760"/>
            <a:chOff x="-1714512" y="1071552"/>
            <a:chExt cx="1714512" cy="142876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-1714512" y="1071552"/>
              <a:ext cx="1714512" cy="1428760"/>
              <a:chOff x="-1928858" y="2786064"/>
              <a:chExt cx="1714512" cy="1428760"/>
            </a:xfrm>
          </p:grpSpPr>
          <p:grpSp>
            <p:nvGrpSpPr>
              <p:cNvPr id="11" name="Группа 14"/>
              <p:cNvGrpSpPr/>
              <p:nvPr/>
            </p:nvGrpSpPr>
            <p:grpSpPr>
              <a:xfrm>
                <a:off x="-1928858" y="2786064"/>
                <a:ext cx="1714512" cy="1428760"/>
                <a:chOff x="3500430" y="2643188"/>
                <a:chExt cx="1714512" cy="1428760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3500430" y="2643188"/>
                  <a:ext cx="1714512" cy="1428760"/>
                </a:xfrm>
                <a:prstGeom prst="ellipse">
                  <a:avLst/>
                </a:prstGeom>
                <a:solidFill>
                  <a:srgbClr val="FFFFEB">
                    <a:alpha val="87000"/>
                  </a:srgbClr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4" name="Рисунок 13" descr="Колибри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 rot="1087180">
                  <a:off x="3953836" y="2929507"/>
                  <a:ext cx="1047757" cy="785818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12" name="Рисунок 11" descr="цветок красный без фона.png"/>
              <p:cNvPicPr>
                <a:picLocks noChangeAspect="1"/>
              </p:cNvPicPr>
              <p:nvPr/>
            </p:nvPicPr>
            <p:blipFill>
              <a:blip r:embed="rId6" cstate="print"/>
              <a:srcRect l="21583" t="15278" r="30402" b="26389"/>
              <a:stretch>
                <a:fillRect/>
              </a:stretch>
            </p:blipFill>
            <p:spPr>
              <a:xfrm>
                <a:off x="-642974" y="3500444"/>
                <a:ext cx="273990" cy="219786"/>
              </a:xfrm>
              <a:prstGeom prst="rect">
                <a:avLst/>
              </a:prstGeom>
            </p:spPr>
          </p:pic>
        </p:grpSp>
        <p:pic>
          <p:nvPicPr>
            <p:cNvPr id="15" name="Рисунок 14" descr="колокольчик без фона.1.png"/>
            <p:cNvPicPr>
              <a:picLocks noChangeAspect="1"/>
            </p:cNvPicPr>
            <p:nvPr/>
          </p:nvPicPr>
          <p:blipFill>
            <a:blip r:embed="rId7" cstate="print"/>
            <a:srcRect t="30485" r="61601"/>
            <a:stretch>
              <a:fillRect/>
            </a:stretch>
          </p:blipFill>
          <p:spPr>
            <a:xfrm>
              <a:off x="-500098" y="1214428"/>
              <a:ext cx="500098" cy="65161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-7.09658E-8 C 0.08004 0.07806 0.16025 0.15612 0.29011 0.13853 C 0.4198 0.12095 0.80626 -0.01204 0.77917 -0.10553 C 0.75209 -0.19902 0.19202 -0.32984 0.12744 -0.42179 C 0.06285 -0.51373 0.34723 -0.61864 0.39115 -0.65813 " pathEditMode="relative" ptsTypes="aaaaA">
                                      <p:cBhvr>
                                        <p:cTn id="1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3.33333E-6 7.6211E-7 C 0.04323 0.23295 0.08646 0.46621 0.20764 0.45912 C 0.32882 0.45202 0.6408 0.04073 0.72743 -0.04289 " pathEditMode="relative" ptsTypes="aaA">
                                      <p:cBhvr>
                                        <p:cTn id="2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1857356" y="3714740"/>
            <a:ext cx="1714512" cy="1428760"/>
            <a:chOff x="-1714512" y="1071552"/>
            <a:chExt cx="1714512" cy="1428760"/>
          </a:xfrm>
        </p:grpSpPr>
        <p:grpSp>
          <p:nvGrpSpPr>
            <p:cNvPr id="18" name="Группа 9"/>
            <p:cNvGrpSpPr/>
            <p:nvPr/>
          </p:nvGrpSpPr>
          <p:grpSpPr>
            <a:xfrm>
              <a:off x="-1714512" y="1071552"/>
              <a:ext cx="1714512" cy="1428760"/>
              <a:chOff x="-1928858" y="2786064"/>
              <a:chExt cx="1714512" cy="1428760"/>
            </a:xfrm>
          </p:grpSpPr>
          <p:grpSp>
            <p:nvGrpSpPr>
              <p:cNvPr id="21" name="Группа 14"/>
              <p:cNvGrpSpPr/>
              <p:nvPr/>
            </p:nvGrpSpPr>
            <p:grpSpPr>
              <a:xfrm>
                <a:off x="-1928858" y="2786064"/>
                <a:ext cx="1714512" cy="1428760"/>
                <a:chOff x="3500430" y="2643188"/>
                <a:chExt cx="1714512" cy="1428760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3500430" y="2643188"/>
                  <a:ext cx="1714512" cy="1428760"/>
                </a:xfrm>
                <a:prstGeom prst="ellipse">
                  <a:avLst/>
                </a:prstGeom>
                <a:solidFill>
                  <a:srgbClr val="FFFFEB">
                    <a:alpha val="87000"/>
                  </a:srgbClr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36" name="Рисунок 35" descr="Колибри.pn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 rot="1087180">
                  <a:off x="3953836" y="2929507"/>
                  <a:ext cx="1047757" cy="785818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34" name="Рисунок 33" descr="цветок красный без фона.png"/>
              <p:cNvPicPr>
                <a:picLocks noChangeAspect="1"/>
              </p:cNvPicPr>
              <p:nvPr/>
            </p:nvPicPr>
            <p:blipFill>
              <a:blip r:embed="rId4" cstate="print"/>
              <a:srcRect l="21583" t="15278" r="30402" b="26389"/>
              <a:stretch>
                <a:fillRect/>
              </a:stretch>
            </p:blipFill>
            <p:spPr>
              <a:xfrm>
                <a:off x="-642974" y="3500444"/>
                <a:ext cx="273990" cy="219786"/>
              </a:xfrm>
              <a:prstGeom prst="rect">
                <a:avLst/>
              </a:prstGeom>
            </p:spPr>
          </p:pic>
        </p:grpSp>
        <p:pic>
          <p:nvPicPr>
            <p:cNvPr id="20" name="Рисунок 19" descr="колокольчик без фона.1.png"/>
            <p:cNvPicPr>
              <a:picLocks noChangeAspect="1"/>
            </p:cNvPicPr>
            <p:nvPr/>
          </p:nvPicPr>
          <p:blipFill>
            <a:blip r:embed="rId5" cstate="print"/>
            <a:srcRect t="30485" r="61601"/>
            <a:stretch>
              <a:fillRect/>
            </a:stretch>
          </p:blipFill>
          <p:spPr>
            <a:xfrm>
              <a:off x="-500098" y="1214428"/>
              <a:ext cx="500098" cy="651612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 flipH="1">
            <a:off x="3714744" y="-285770"/>
            <a:ext cx="5429288" cy="1785950"/>
            <a:chOff x="4651454" y="721054"/>
            <a:chExt cx="2133688" cy="904137"/>
          </a:xfrm>
        </p:grpSpPr>
        <p:pic>
          <p:nvPicPr>
            <p:cNvPr id="38" name="Рисунок 37" descr="speech-bubble-png-2.png"/>
            <p:cNvPicPr>
              <a:picLocks noChangeAspect="1"/>
            </p:cNvPicPr>
            <p:nvPr/>
          </p:nvPicPr>
          <p:blipFill>
            <a:blip r:embed="rId6" cstate="print">
              <a:lum bright="76000" contrast="-10000"/>
            </a:blip>
            <a:stretch>
              <a:fillRect/>
            </a:stretch>
          </p:blipFill>
          <p:spPr>
            <a:xfrm flipH="1">
              <a:off x="4681935" y="721054"/>
              <a:ext cx="2042244" cy="904137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4651454" y="988078"/>
              <a:ext cx="2133688" cy="327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rgbClr val="C00000"/>
                    </a:solidFill>
                  </a:ln>
                  <a:latin typeface="Comic Sans MS" pitchFamily="66" charset="0"/>
                </a:rPr>
                <a:t> </a:t>
              </a:r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Вот </a:t>
              </a:r>
              <a:r>
                <a:rPr lang="ru-RU" b="1" dirty="0" err="1" smtClean="0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Марипосы</a:t>
              </a:r>
              <a:r>
                <a:rPr lang="ru-RU" b="1" dirty="0">
                  <a:ln>
                    <a:solidFill>
                      <a:srgbClr val="0062AC"/>
                    </a:solidFill>
                  </a:ln>
                  <a:solidFill>
                    <a:srgbClr val="00487E"/>
                  </a:solidFill>
                  <a:latin typeface="Comic Sans MS" pitchFamily="66" charset="0"/>
                </a:rPr>
                <a:t> 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бабочки цветы -</a:t>
              </a:r>
              <a:endParaRPr lang="ru-RU" b="1" dirty="0">
                <a:solidFill>
                  <a:srgbClr val="00487E"/>
                </a:solidFill>
                <a:latin typeface="Comic Sans MS" pitchFamily="66" charset="0"/>
              </a:endParaRPr>
            </a:p>
            <a:p>
              <a:pPr algn="ctr"/>
              <a:r>
                <a:rPr lang="ru-RU" b="1" dirty="0">
                  <a:solidFill>
                    <a:srgbClr val="00487E"/>
                  </a:solidFill>
                  <a:latin typeface="Comic Sans MS" pitchFamily="66" charset="0"/>
                </a:rPr>
                <a:t>Кубинский символ чистоты!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-8.82135E-6 C 0.15556 -0.01759 0.31112 -0.03487 0.30331 -0.0938 C 0.29549 -0.15274 -0.00485 -0.26042 -0.0474 -0.3536 C -0.08993 -0.44678 0.0323 -0.6026 0.04827 -0.65227 " pathEditMode="relative" ptsTypes="aaaA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3571868" y="15758"/>
            <a:ext cx="5214974" cy="3127496"/>
            <a:chOff x="3571868" y="142858"/>
            <a:chExt cx="4953035" cy="2786082"/>
          </a:xfrm>
        </p:grpSpPr>
        <p:pic>
          <p:nvPicPr>
            <p:cNvPr id="38" name="Рисунок 37" descr="морипоса фото.JPG"/>
            <p:cNvPicPr>
              <a:picLocks noChangeAspect="1"/>
            </p:cNvPicPr>
            <p:nvPr/>
          </p:nvPicPr>
          <p:blipFill>
            <a:blip r:embed="rId3"/>
            <a:srcRect t="12840" r="5186" b="16049"/>
            <a:stretch>
              <a:fillRect/>
            </a:stretch>
          </p:blipFill>
          <p:spPr>
            <a:xfrm>
              <a:off x="3571868" y="142858"/>
              <a:ext cx="4953035" cy="2786082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3576591" y="201868"/>
              <a:ext cx="1508994" cy="277347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rgbClr val="FFFFEB"/>
                  </a:solidFill>
                  <a:latin typeface="Comic Sans MS" pitchFamily="66" charset="0"/>
                </a:rPr>
                <a:t>© Авторское фото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2844" y="3143254"/>
            <a:ext cx="8858312" cy="1914949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solidFill>
              <a:srgbClr val="000066"/>
            </a:solidFill>
          </a:ln>
        </p:spPr>
        <p:txBody>
          <a:bodyPr wrap="square" lIns="3600" tIns="3600" rIns="3600" bIns="3600" rtlCol="0">
            <a:spAutoFit/>
          </a:bodyPr>
          <a:lstStyle/>
          <a:p>
            <a:pPr indent="355600" algn="just"/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Марипоса</a:t>
            </a:r>
            <a:r>
              <a:rPr lang="ru-RU" sz="1600" b="1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(</a:t>
            </a:r>
            <a:r>
              <a:rPr lang="en-US" sz="1600" dirty="0" smtClean="0">
                <a:solidFill>
                  <a:srgbClr val="004274"/>
                </a:solidFill>
                <a:latin typeface="Comic Sans MS" pitchFamily="66" charset="0"/>
              </a:rPr>
              <a:t>H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еdychiumcoronariun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) –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цветок, похожий на белоснежную бабочку</a:t>
            </a:r>
            <a:r>
              <a:rPr lang="ru-RU" sz="1600" dirty="0" smtClean="0">
                <a:latin typeface="Comic Sans MS" pitchFamily="66" charset="0"/>
              </a:rPr>
              <a:t>,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который в 1936 году объявили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национальным символом Кубы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. Он путешествовал в волосах кубинских патриоток во время войн за независимость Кубы против Испании в </a:t>
            </a:r>
            <a:r>
              <a:rPr lang="en-US" sz="1600" dirty="0" smtClean="0">
                <a:solidFill>
                  <a:srgbClr val="004274"/>
                </a:solidFill>
                <a:latin typeface="Comic Sans MS" pitchFamily="66" charset="0"/>
              </a:rPr>
              <a:t>XIX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 веке. В маленьких букетиках этого растения прятались тайные послания кубинских борцов за независимость.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Белизна лепестков цветка олицетворяет мир и чистоту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идеалов борцов за независимость, форма лепестков, соединенных вместе,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означает единство и силу кубинского народа</a:t>
            </a:r>
            <a:r>
              <a:rPr lang="ru-RU" sz="1600" dirty="0" smtClean="0">
                <a:latin typeface="Comic Sans MS" pitchFamily="66" charset="0"/>
              </a:rPr>
              <a:t>.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500034" y="0"/>
            <a:ext cx="2714644" cy="3143254"/>
            <a:chOff x="714348" y="0"/>
            <a:chExt cx="2286016" cy="2663420"/>
          </a:xfrm>
        </p:grpSpPr>
        <p:pic>
          <p:nvPicPr>
            <p:cNvPr id="24" name="Рисунок 23" descr="Марипоса2.jpg"/>
            <p:cNvPicPr>
              <a:picLocks noChangeAspect="1"/>
            </p:cNvPicPr>
            <p:nvPr/>
          </p:nvPicPr>
          <p:blipFill>
            <a:blip r:embed="rId4" cstate="print"/>
            <a:srcRect l="3020" t="54167" r="70551" b="23397"/>
            <a:stretch>
              <a:fillRect/>
            </a:stretch>
          </p:blipFill>
          <p:spPr>
            <a:xfrm>
              <a:off x="714348" y="0"/>
              <a:ext cx="2286016" cy="2663420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894823" y="2381578"/>
              <a:ext cx="1925066" cy="221674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err="1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Плачинда</a:t>
              </a:r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 Елизавета (3 класс)</a:t>
              </a:r>
              <a:endParaRPr lang="ru-RU" sz="1100" dirty="0">
                <a:latin typeface="Comic Sans MS" pitchFamily="66" charset="0"/>
                <a:ea typeface="Cambria Math" pitchFamily="18" charset="0"/>
                <a:cs typeface="Times New Roman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1285852" y="267494"/>
            <a:ext cx="1714512" cy="1428760"/>
            <a:chOff x="-2000296" y="3214692"/>
            <a:chExt cx="1714512" cy="1428760"/>
          </a:xfrm>
        </p:grpSpPr>
        <p:grpSp>
          <p:nvGrpSpPr>
            <p:cNvPr id="57" name="Группа 40"/>
            <p:cNvGrpSpPr/>
            <p:nvPr/>
          </p:nvGrpSpPr>
          <p:grpSpPr>
            <a:xfrm>
              <a:off x="-2000296" y="3214692"/>
              <a:ext cx="1714512" cy="1428760"/>
              <a:chOff x="-1714512" y="1071552"/>
              <a:chExt cx="1714512" cy="1428760"/>
            </a:xfrm>
          </p:grpSpPr>
          <p:grpSp>
            <p:nvGrpSpPr>
              <p:cNvPr id="59" name="Группа 9"/>
              <p:cNvGrpSpPr/>
              <p:nvPr/>
            </p:nvGrpSpPr>
            <p:grpSpPr>
              <a:xfrm>
                <a:off x="-1714512" y="1071552"/>
                <a:ext cx="1714512" cy="1428760"/>
                <a:chOff x="-1928858" y="2786064"/>
                <a:chExt cx="1714512" cy="1428760"/>
              </a:xfrm>
            </p:grpSpPr>
            <p:grpSp>
              <p:nvGrpSpPr>
                <p:cNvPr id="61" name="Группа 14"/>
                <p:cNvGrpSpPr/>
                <p:nvPr/>
              </p:nvGrpSpPr>
              <p:grpSpPr>
                <a:xfrm>
                  <a:off x="-1928858" y="2786064"/>
                  <a:ext cx="1714512" cy="1428760"/>
                  <a:chOff x="3500430" y="2643188"/>
                  <a:chExt cx="1714512" cy="1428760"/>
                </a:xfrm>
              </p:grpSpPr>
              <p:sp>
                <p:nvSpPr>
                  <p:cNvPr id="63" name="Овал 62"/>
                  <p:cNvSpPr/>
                  <p:nvPr/>
                </p:nvSpPr>
                <p:spPr>
                  <a:xfrm>
                    <a:off x="3500430" y="2643188"/>
                    <a:ext cx="1714512" cy="1428760"/>
                  </a:xfrm>
                  <a:prstGeom prst="ellipse">
                    <a:avLst/>
                  </a:prstGeom>
                  <a:solidFill>
                    <a:srgbClr val="FFFFEB">
                      <a:alpha val="87000"/>
                    </a:srgbClr>
                  </a:solidFill>
                  <a:ln>
                    <a:noFill/>
                  </a:ln>
                  <a:effectLst>
                    <a:softEdge rad="317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64" name="Рисунок 63" descr="Колибри.png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tretch>
                    <a:fillRect/>
                  </a:stretch>
                </p:blipFill>
                <p:spPr>
                  <a:xfrm rot="1087180">
                    <a:off x="3953836" y="2929507"/>
                    <a:ext cx="1047757" cy="785818"/>
                  </a:xfrm>
                  <a:prstGeom prst="rect">
                    <a:avLst/>
                  </a:prstGeom>
                  <a:effectLst/>
                </p:spPr>
              </p:pic>
            </p:grpSp>
            <p:pic>
              <p:nvPicPr>
                <p:cNvPr id="62" name="Рисунок 61" descr="цветок красный без фона.png"/>
                <p:cNvPicPr>
                  <a:picLocks noChangeAspect="1"/>
                </p:cNvPicPr>
                <p:nvPr/>
              </p:nvPicPr>
              <p:blipFill>
                <a:blip r:embed="rId6" cstate="print"/>
                <a:srcRect l="21583" t="15278" r="30402" b="26389"/>
                <a:stretch>
                  <a:fillRect/>
                </a:stretch>
              </p:blipFill>
              <p:spPr>
                <a:xfrm>
                  <a:off x="-642974" y="3429006"/>
                  <a:ext cx="273990" cy="219786"/>
                </a:xfrm>
                <a:prstGeom prst="rect">
                  <a:avLst/>
                </a:prstGeom>
              </p:spPr>
            </p:pic>
          </p:grpSp>
          <p:pic>
            <p:nvPicPr>
              <p:cNvPr id="60" name="Рисунок 59" descr="колокольчик без фона.1.png"/>
              <p:cNvPicPr>
                <a:picLocks noChangeAspect="1"/>
              </p:cNvPicPr>
              <p:nvPr/>
            </p:nvPicPr>
            <p:blipFill>
              <a:blip r:embed="rId7" cstate="print"/>
              <a:srcRect t="30485" r="61601"/>
              <a:stretch>
                <a:fillRect/>
              </a:stretch>
            </p:blipFill>
            <p:spPr>
              <a:xfrm>
                <a:off x="-500098" y="1214428"/>
                <a:ext cx="500098" cy="651612"/>
              </a:xfrm>
              <a:prstGeom prst="rect">
                <a:avLst/>
              </a:prstGeom>
            </p:spPr>
          </p:pic>
        </p:grpSp>
        <p:pic>
          <p:nvPicPr>
            <p:cNvPr id="58" name="Рисунок 57" descr="Марипоса без фона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11873337">
              <a:off x="-990807" y="3787925"/>
              <a:ext cx="573392" cy="616305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-1714512" y="3214692"/>
            <a:ext cx="1714512" cy="1428760"/>
            <a:chOff x="-1714512" y="1071552"/>
            <a:chExt cx="1714512" cy="1428760"/>
          </a:xfrm>
        </p:grpSpPr>
        <p:grpSp>
          <p:nvGrpSpPr>
            <p:cNvPr id="42" name="Группа 9"/>
            <p:cNvGrpSpPr/>
            <p:nvPr/>
          </p:nvGrpSpPr>
          <p:grpSpPr>
            <a:xfrm>
              <a:off x="-1714512" y="1071552"/>
              <a:ext cx="1714512" cy="1428760"/>
              <a:chOff x="-1928858" y="2786064"/>
              <a:chExt cx="1714512" cy="1428760"/>
            </a:xfrm>
          </p:grpSpPr>
          <p:grpSp>
            <p:nvGrpSpPr>
              <p:cNvPr id="44" name="Группа 14"/>
              <p:cNvGrpSpPr/>
              <p:nvPr/>
            </p:nvGrpSpPr>
            <p:grpSpPr>
              <a:xfrm>
                <a:off x="-1928858" y="2786064"/>
                <a:ext cx="1714512" cy="1428760"/>
                <a:chOff x="3500430" y="2643188"/>
                <a:chExt cx="1714512" cy="1428760"/>
              </a:xfrm>
            </p:grpSpPr>
            <p:sp>
              <p:nvSpPr>
                <p:cNvPr id="46" name="Овал 45"/>
                <p:cNvSpPr/>
                <p:nvPr/>
              </p:nvSpPr>
              <p:spPr>
                <a:xfrm>
                  <a:off x="3500430" y="2643188"/>
                  <a:ext cx="1714512" cy="1428760"/>
                </a:xfrm>
                <a:prstGeom prst="ellipse">
                  <a:avLst/>
                </a:prstGeom>
                <a:solidFill>
                  <a:srgbClr val="FFFFEB">
                    <a:alpha val="87000"/>
                  </a:srgbClr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47" name="Рисунок 46" descr="Колибри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 rot="1087180">
                  <a:off x="3953836" y="2929507"/>
                  <a:ext cx="1047757" cy="785818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45" name="Рисунок 44" descr="цветок красный без фона.png"/>
              <p:cNvPicPr>
                <a:picLocks noChangeAspect="1"/>
              </p:cNvPicPr>
              <p:nvPr/>
            </p:nvPicPr>
            <p:blipFill>
              <a:blip r:embed="rId6" cstate="print"/>
              <a:srcRect l="21583" t="15278" r="30402" b="26389"/>
              <a:stretch>
                <a:fillRect/>
              </a:stretch>
            </p:blipFill>
            <p:spPr>
              <a:xfrm>
                <a:off x="-642974" y="3429006"/>
                <a:ext cx="273990" cy="219786"/>
              </a:xfrm>
              <a:prstGeom prst="rect">
                <a:avLst/>
              </a:prstGeom>
            </p:spPr>
          </p:pic>
        </p:grpSp>
        <p:pic>
          <p:nvPicPr>
            <p:cNvPr id="43" name="Рисунок 42" descr="колокольчик без фона.1.png"/>
            <p:cNvPicPr>
              <a:picLocks noChangeAspect="1"/>
            </p:cNvPicPr>
            <p:nvPr/>
          </p:nvPicPr>
          <p:blipFill>
            <a:blip r:embed="rId7" cstate="print"/>
            <a:srcRect t="30485" r="61601"/>
            <a:stretch>
              <a:fillRect/>
            </a:stretch>
          </p:blipFill>
          <p:spPr>
            <a:xfrm>
              <a:off x="-500098" y="1214428"/>
              <a:ext cx="500098" cy="65161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3472E-18 3.94323E-6 C 0.4033 -0.04875 0.8066 -0.09719 0.84063 -0.15829 C 0.87465 -0.21876 0.28958 -0.29497 0.20434 -0.36501 C 0.1191 -0.43505 0.30868 -0.54243 0.32951 -0.57791 " pathEditMode="relative" ptsTypes="aaaA">
                                      <p:cBhvr>
                                        <p:cTn id="1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7.22222E-6 2.1444E-6 C -0.11736 0.40234 -0.23472 0.80469 -0.0967 0.76365 C 0.04133 0.72261 0.67431 -0.07776 0.82848 -0.24622 " pathEditMode="relative" ptsTypes="aaA">
                                      <p:cBhvr>
                                        <p:cTn id="2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2071670" y="357172"/>
            <a:ext cx="1714512" cy="1428760"/>
            <a:chOff x="-2000296" y="3214692"/>
            <a:chExt cx="1714512" cy="1428760"/>
          </a:xfrm>
        </p:grpSpPr>
        <p:grpSp>
          <p:nvGrpSpPr>
            <p:cNvPr id="24" name="Группа 40"/>
            <p:cNvGrpSpPr/>
            <p:nvPr/>
          </p:nvGrpSpPr>
          <p:grpSpPr>
            <a:xfrm>
              <a:off x="-2000296" y="3214692"/>
              <a:ext cx="1714512" cy="1428760"/>
              <a:chOff x="-1714512" y="1071552"/>
              <a:chExt cx="1714512" cy="1428760"/>
            </a:xfrm>
          </p:grpSpPr>
          <p:grpSp>
            <p:nvGrpSpPr>
              <p:cNvPr id="26" name="Группа 9"/>
              <p:cNvGrpSpPr/>
              <p:nvPr/>
            </p:nvGrpSpPr>
            <p:grpSpPr>
              <a:xfrm>
                <a:off x="-1714512" y="1071552"/>
                <a:ext cx="1714512" cy="1428760"/>
                <a:chOff x="-1928858" y="2786064"/>
                <a:chExt cx="1714512" cy="1428760"/>
              </a:xfrm>
            </p:grpSpPr>
            <p:grpSp>
              <p:nvGrpSpPr>
                <p:cNvPr id="28" name="Группа 14"/>
                <p:cNvGrpSpPr/>
                <p:nvPr/>
              </p:nvGrpSpPr>
              <p:grpSpPr>
                <a:xfrm>
                  <a:off x="-1928858" y="2786064"/>
                  <a:ext cx="1714512" cy="1428760"/>
                  <a:chOff x="3500430" y="2643188"/>
                  <a:chExt cx="1714512" cy="1428760"/>
                </a:xfrm>
              </p:grpSpPr>
              <p:sp>
                <p:nvSpPr>
                  <p:cNvPr id="30" name="Овал 29"/>
                  <p:cNvSpPr/>
                  <p:nvPr/>
                </p:nvSpPr>
                <p:spPr>
                  <a:xfrm>
                    <a:off x="3500430" y="2643188"/>
                    <a:ext cx="1714512" cy="1428760"/>
                  </a:xfrm>
                  <a:prstGeom prst="ellipse">
                    <a:avLst/>
                  </a:prstGeom>
                  <a:solidFill>
                    <a:srgbClr val="FFFFEB">
                      <a:alpha val="87000"/>
                    </a:srgbClr>
                  </a:solidFill>
                  <a:ln>
                    <a:noFill/>
                  </a:ln>
                  <a:effectLst>
                    <a:softEdge rad="317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31" name="Рисунок 30" descr="Колибри.png"/>
                  <p:cNvPicPr>
                    <a:picLocks noChangeAspect="1"/>
                  </p:cNvPicPr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 rot="1087180">
                    <a:off x="3953836" y="2929507"/>
                    <a:ext cx="1047757" cy="785818"/>
                  </a:xfrm>
                  <a:prstGeom prst="rect">
                    <a:avLst/>
                  </a:prstGeom>
                  <a:effectLst/>
                </p:spPr>
              </p:pic>
            </p:grpSp>
            <p:pic>
              <p:nvPicPr>
                <p:cNvPr id="29" name="Рисунок 28" descr="цветок красный без фона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 l="21583" t="15278" r="30402" b="26389"/>
                <a:stretch>
                  <a:fillRect/>
                </a:stretch>
              </p:blipFill>
              <p:spPr>
                <a:xfrm>
                  <a:off x="-642974" y="3429006"/>
                  <a:ext cx="273990" cy="219786"/>
                </a:xfrm>
                <a:prstGeom prst="rect">
                  <a:avLst/>
                </a:prstGeom>
              </p:spPr>
            </p:pic>
          </p:grpSp>
          <p:pic>
            <p:nvPicPr>
              <p:cNvPr id="27" name="Рисунок 26" descr="колокольчик без фона.1.png"/>
              <p:cNvPicPr>
                <a:picLocks noChangeAspect="1"/>
              </p:cNvPicPr>
              <p:nvPr/>
            </p:nvPicPr>
            <p:blipFill>
              <a:blip r:embed="rId5" cstate="print"/>
              <a:srcRect t="30485" r="61601"/>
              <a:stretch>
                <a:fillRect/>
              </a:stretch>
            </p:blipFill>
            <p:spPr>
              <a:xfrm>
                <a:off x="-500098" y="1214428"/>
                <a:ext cx="500098" cy="651612"/>
              </a:xfrm>
              <a:prstGeom prst="rect">
                <a:avLst/>
              </a:prstGeom>
            </p:spPr>
          </p:pic>
        </p:grpSp>
        <p:pic>
          <p:nvPicPr>
            <p:cNvPr id="25" name="Рисунок 24" descr="Марипоса без фона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1873337">
              <a:off x="-990807" y="3787925"/>
              <a:ext cx="573392" cy="616305"/>
            </a:xfrm>
            <a:prstGeom prst="rect">
              <a:avLst/>
            </a:prstGeom>
          </p:spPr>
        </p:pic>
      </p:grpSp>
      <p:grpSp>
        <p:nvGrpSpPr>
          <p:cNvPr id="32" name="Группа 31"/>
          <p:cNvGrpSpPr/>
          <p:nvPr/>
        </p:nvGrpSpPr>
        <p:grpSpPr>
          <a:xfrm flipV="1">
            <a:off x="142844" y="928676"/>
            <a:ext cx="6715172" cy="1500198"/>
            <a:chOff x="4651454" y="997318"/>
            <a:chExt cx="2133688" cy="627873"/>
          </a:xfrm>
        </p:grpSpPr>
        <p:pic>
          <p:nvPicPr>
            <p:cNvPr id="33" name="Рисунок 32" descr="speech-bubble-png-2.png"/>
            <p:cNvPicPr>
              <a:picLocks noChangeAspect="1"/>
            </p:cNvPicPr>
            <p:nvPr/>
          </p:nvPicPr>
          <p:blipFill>
            <a:blip r:embed="rId7" cstate="print">
              <a:lum bright="76000" contrast="-10000"/>
            </a:blip>
            <a:stretch>
              <a:fillRect/>
            </a:stretch>
          </p:blipFill>
          <p:spPr>
            <a:xfrm flipH="1">
              <a:off x="4681935" y="997318"/>
              <a:ext cx="2042244" cy="627873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 flipV="1">
              <a:off x="4651454" y="1128650"/>
              <a:ext cx="2133688" cy="270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0363" indent="-360363" algn="ctr"/>
              <a:r>
                <a:rPr lang="ru-RU" b="1" dirty="0" err="1" smtClean="0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Микрокукас</a:t>
              </a:r>
              <a:r>
                <a:rPr lang="en-US" b="1" dirty="0" smtClean="0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 </a:t>
              </a:r>
              <a:r>
                <a:rPr lang="ru-RU" b="1" dirty="0" err="1" smtClean="0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Калокома</a:t>
              </a:r>
              <a:r>
                <a:rPr lang="ru-RU" b="1" dirty="0" smtClean="0">
                  <a:ln>
                    <a:solidFill>
                      <a:srgbClr val="0062AC"/>
                    </a:solidFill>
                  </a:ln>
                  <a:solidFill>
                    <a:srgbClr val="00487E"/>
                  </a:solidFill>
                  <a:latin typeface="Comic Sans MS" pitchFamily="66" charset="0"/>
                </a:rPr>
                <a:t> - 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пальма древняя, как след,</a:t>
              </a:r>
            </a:p>
            <a:p>
              <a:pPr marL="360363" algn="ctr"/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В веках живёт её секрет.</a:t>
              </a:r>
              <a:endParaRPr lang="en-US" b="1" dirty="0" smtClean="0">
                <a:solidFill>
                  <a:srgbClr val="00487E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6979E-6 C -0.09392 0.12836 -0.18785 0.25671 -0.15382 0.37118 C -0.11979 0.48565 0.11094 0.66183 0.20434 0.68744 C 0.29774 0.71305 0.39931 0.64548 0.4066 0.52546 C 0.41389 0.40543 0.33108 0.18605 0.24826 -0.03301 " pathEditMode="relative" ptsTypes="aaaaA">
                                      <p:cBhvr>
                                        <p:cTn id="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3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42844" y="3400831"/>
            <a:ext cx="8858312" cy="1671249"/>
          </a:xfrm>
          <a:prstGeom prst="roundRect">
            <a:avLst>
              <a:gd name="adj" fmla="val 19813"/>
            </a:avLst>
          </a:prstGeom>
          <a:solidFill>
            <a:srgbClr val="FFFFFF">
              <a:shade val="85000"/>
            </a:srgbClr>
          </a:solidFill>
          <a:ln>
            <a:solidFill>
              <a:srgbClr val="000066"/>
            </a:solidFill>
          </a:ln>
        </p:spPr>
        <p:txBody>
          <a:bodyPr wrap="square" lIns="3600" tIns="3600" rIns="3600" bIns="3600" rtlCol="0">
            <a:spAutoFit/>
          </a:bodyPr>
          <a:lstStyle/>
          <a:p>
            <a:pPr indent="355600" algn="just"/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Пробковая пальма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(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Microcycas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Сalocoma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) — «живое ископаемое», существующее на Земле более 199 миллионов лет, с тех пор как динозавры бродили по планете. Это растение рода саговников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сохранило свой вид с юрского периода</a:t>
            </a:r>
            <a:r>
              <a:rPr lang="ru-RU" sz="1600" dirty="0" smtClean="0">
                <a:latin typeface="Comic Sans MS" pitchFamily="66" charset="0"/>
              </a:rPr>
              <a:t>. 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Оно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растет</a:t>
            </a:r>
            <a:r>
              <a:rPr lang="ru-RU" sz="1600" dirty="0" smtClean="0">
                <a:latin typeface="Comic Sans MS" pitchFamily="66" charset="0"/>
              </a:rPr>
              <a:t> 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исключительно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в кубинских провинциях </a:t>
            </a:r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Пинар-дель-Рио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 и </a:t>
            </a:r>
            <a:r>
              <a:rPr lang="ru-RU" sz="1600" dirty="0" err="1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Артемиса</a:t>
            </a:r>
            <a:r>
              <a:rPr lang="ru-RU" sz="1600" dirty="0" smtClean="0">
                <a:latin typeface="Comic Sans MS" pitchFamily="66" charset="0"/>
              </a:rPr>
              <a:t>.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Пробковая пальма — раздельнополое растение: существуют отдельные мужские и женские особи. Интересный факт: её семена могут сохраняться живыми в течение десятилетий. 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6195404" y="-18"/>
            <a:ext cx="2520000" cy="3348000"/>
            <a:chOff x="6195404" y="-18"/>
            <a:chExt cx="2520000" cy="3348000"/>
          </a:xfrm>
        </p:grpSpPr>
        <p:pic>
          <p:nvPicPr>
            <p:cNvPr id="27" name="Рисунок 26" descr="P6180672.JPG"/>
            <p:cNvPicPr>
              <a:picLocks/>
            </p:cNvPicPr>
            <p:nvPr/>
          </p:nvPicPr>
          <p:blipFill>
            <a:blip r:embed="rId3" cstate="print"/>
            <a:srcRect l="9095" r="9881"/>
            <a:stretch>
              <a:fillRect/>
            </a:stretch>
          </p:blipFill>
          <p:spPr>
            <a:xfrm>
              <a:off x="6195404" y="-18"/>
              <a:ext cx="2520000" cy="3348000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7143768" y="71420"/>
              <a:ext cx="1465466" cy="298983"/>
            </a:xfrm>
            <a:prstGeom prst="rect">
              <a:avLst/>
            </a:prstGeom>
            <a:noFill/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rgbClr val="FFFFEB"/>
                  </a:solidFill>
                  <a:latin typeface="Comic Sans MS" pitchFamily="66" charset="0"/>
                </a:rPr>
                <a:t>© Авторское фото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286512" y="2855243"/>
              <a:ext cx="235745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FFFFEB"/>
                  </a:solidFill>
                  <a:latin typeface="Comic Sans MS" pitchFamily="66" charset="0"/>
                </a:rPr>
                <a:t>Раскрывающаяся шишка </a:t>
              </a:r>
            </a:p>
            <a:p>
              <a:pPr algn="ctr"/>
              <a:r>
                <a:rPr lang="en-US" sz="1100" b="1" dirty="0" err="1" smtClean="0">
                  <a:solidFill>
                    <a:srgbClr val="FFFFEB"/>
                  </a:solidFill>
                  <a:latin typeface="Comic Sans MS" pitchFamily="66" charset="0"/>
                </a:rPr>
                <a:t>Microcycas</a:t>
              </a:r>
              <a:r>
                <a:rPr lang="en-US" sz="1100" b="1" dirty="0" smtClean="0">
                  <a:solidFill>
                    <a:srgbClr val="FFFFEB"/>
                  </a:solidFill>
                  <a:latin typeface="Comic Sans MS" pitchFamily="66" charset="0"/>
                </a:rPr>
                <a:t> </a:t>
              </a:r>
              <a:r>
                <a:rPr lang="ru-RU" sz="1100" b="1" dirty="0" err="1" smtClean="0">
                  <a:solidFill>
                    <a:srgbClr val="FFFFEB"/>
                  </a:solidFill>
                  <a:latin typeface="Comic Sans MS" pitchFamily="66" charset="0"/>
                </a:rPr>
                <a:t>С</a:t>
              </a:r>
              <a:r>
                <a:rPr lang="en-US" sz="1100" b="1" dirty="0" err="1" smtClean="0">
                  <a:solidFill>
                    <a:srgbClr val="FFFFEB"/>
                  </a:solidFill>
                  <a:latin typeface="Comic Sans MS" pitchFamily="66" charset="0"/>
                </a:rPr>
                <a:t>alocoma</a:t>
              </a:r>
              <a:endParaRPr lang="ru-RU" sz="1100" b="1" dirty="0">
                <a:solidFill>
                  <a:srgbClr val="FFFFEB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3286116" y="71420"/>
            <a:ext cx="2428892" cy="3286148"/>
            <a:chOff x="3286116" y="142858"/>
            <a:chExt cx="2428892" cy="3214710"/>
          </a:xfrm>
        </p:grpSpPr>
        <p:pic>
          <p:nvPicPr>
            <p:cNvPr id="31" name="Рисунок 30" descr="Microcycas_calocoma_0zz.jpg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6116" y="142858"/>
              <a:ext cx="2428892" cy="321471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32" name="Рисунок 31" descr="296-2962843_domain-domain-name-registration-icon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3504" y="142858"/>
              <a:ext cx="455751" cy="428628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285720" y="-18"/>
            <a:ext cx="2520000" cy="3429024"/>
            <a:chOff x="285720" y="0"/>
            <a:chExt cx="2571768" cy="3000378"/>
          </a:xfrm>
        </p:grpSpPr>
        <p:pic>
          <p:nvPicPr>
            <p:cNvPr id="49" name="Рисунок 48" descr="пальма1.jpg"/>
            <p:cNvPicPr>
              <a:picLocks/>
            </p:cNvPicPr>
            <p:nvPr/>
          </p:nvPicPr>
          <p:blipFill>
            <a:blip r:embed="rId6" cstate="print"/>
            <a:srcRect t="12698"/>
            <a:stretch>
              <a:fillRect/>
            </a:stretch>
          </p:blipFill>
          <p:spPr>
            <a:xfrm>
              <a:off x="285720" y="0"/>
              <a:ext cx="2571768" cy="3000378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34" name="Прямоугольник 33"/>
            <p:cNvSpPr/>
            <p:nvPr/>
          </p:nvSpPr>
          <p:spPr>
            <a:xfrm>
              <a:off x="285720" y="2714626"/>
              <a:ext cx="2500330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err="1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Корендясев</a:t>
              </a:r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 Игорь (2 класс) </a:t>
              </a:r>
              <a:endParaRPr lang="ru-RU" sz="1100" dirty="0">
                <a:latin typeface="Comic Sans MS" pitchFamily="66" charset="0"/>
                <a:ea typeface="Cambria Math" pitchFamily="18" charset="0"/>
                <a:cs typeface="Times New Roman" pitchFamily="18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-1714544" y="3714758"/>
            <a:ext cx="1714512" cy="1428760"/>
            <a:chOff x="-2000296" y="3214692"/>
            <a:chExt cx="1714512" cy="1428760"/>
          </a:xfrm>
        </p:grpSpPr>
        <p:grpSp>
          <p:nvGrpSpPr>
            <p:cNvPr id="70" name="Группа 40"/>
            <p:cNvGrpSpPr/>
            <p:nvPr/>
          </p:nvGrpSpPr>
          <p:grpSpPr>
            <a:xfrm>
              <a:off x="-2000296" y="3214692"/>
              <a:ext cx="1714512" cy="1428760"/>
              <a:chOff x="-1714512" y="1071552"/>
              <a:chExt cx="1714512" cy="1428760"/>
            </a:xfrm>
          </p:grpSpPr>
          <p:grpSp>
            <p:nvGrpSpPr>
              <p:cNvPr id="72" name="Группа 9"/>
              <p:cNvGrpSpPr/>
              <p:nvPr/>
            </p:nvGrpSpPr>
            <p:grpSpPr>
              <a:xfrm>
                <a:off x="-1714512" y="1071552"/>
                <a:ext cx="1714512" cy="1428760"/>
                <a:chOff x="-1928858" y="2786064"/>
                <a:chExt cx="1714512" cy="1428760"/>
              </a:xfrm>
            </p:grpSpPr>
            <p:grpSp>
              <p:nvGrpSpPr>
                <p:cNvPr id="74" name="Группа 14"/>
                <p:cNvGrpSpPr/>
                <p:nvPr/>
              </p:nvGrpSpPr>
              <p:grpSpPr>
                <a:xfrm>
                  <a:off x="-1928858" y="2786064"/>
                  <a:ext cx="1714512" cy="1428760"/>
                  <a:chOff x="3500430" y="2643188"/>
                  <a:chExt cx="1714512" cy="1428760"/>
                </a:xfrm>
              </p:grpSpPr>
              <p:sp>
                <p:nvSpPr>
                  <p:cNvPr id="76" name="Овал 75"/>
                  <p:cNvSpPr/>
                  <p:nvPr/>
                </p:nvSpPr>
                <p:spPr>
                  <a:xfrm>
                    <a:off x="3500430" y="2643188"/>
                    <a:ext cx="1714512" cy="1428760"/>
                  </a:xfrm>
                  <a:prstGeom prst="ellipse">
                    <a:avLst/>
                  </a:prstGeom>
                  <a:solidFill>
                    <a:srgbClr val="FFFFEB">
                      <a:alpha val="87000"/>
                    </a:srgbClr>
                  </a:solidFill>
                  <a:ln>
                    <a:noFill/>
                  </a:ln>
                  <a:effectLst>
                    <a:softEdge rad="317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77" name="Рисунок 76" descr="Колибри.png"/>
                  <p:cNvPicPr>
                    <a:picLocks noChangeAspect="1"/>
                  </p:cNvPicPr>
                  <p:nvPr/>
                </p:nvPicPr>
                <p:blipFill>
                  <a:blip r:embed="rId7" cstate="print"/>
                  <a:stretch>
                    <a:fillRect/>
                  </a:stretch>
                </p:blipFill>
                <p:spPr>
                  <a:xfrm rot="1087180">
                    <a:off x="3953836" y="2929507"/>
                    <a:ext cx="1047757" cy="785818"/>
                  </a:xfrm>
                  <a:prstGeom prst="rect">
                    <a:avLst/>
                  </a:prstGeom>
                  <a:effectLst/>
                </p:spPr>
              </p:pic>
            </p:grpSp>
            <p:pic>
              <p:nvPicPr>
                <p:cNvPr id="75" name="Рисунок 74" descr="цветок красный без фона.png"/>
                <p:cNvPicPr>
                  <a:picLocks noChangeAspect="1"/>
                </p:cNvPicPr>
                <p:nvPr/>
              </p:nvPicPr>
              <p:blipFill>
                <a:blip r:embed="rId8" cstate="print"/>
                <a:srcRect l="21583" t="15278" r="30402" b="26389"/>
                <a:stretch>
                  <a:fillRect/>
                </a:stretch>
              </p:blipFill>
              <p:spPr>
                <a:xfrm>
                  <a:off x="-642974" y="3429006"/>
                  <a:ext cx="273990" cy="219786"/>
                </a:xfrm>
                <a:prstGeom prst="rect">
                  <a:avLst/>
                </a:prstGeom>
              </p:spPr>
            </p:pic>
          </p:grpSp>
          <p:pic>
            <p:nvPicPr>
              <p:cNvPr id="73" name="Рисунок 72" descr="колокольчик без фона.1.png"/>
              <p:cNvPicPr>
                <a:picLocks noChangeAspect="1"/>
              </p:cNvPicPr>
              <p:nvPr/>
            </p:nvPicPr>
            <p:blipFill>
              <a:blip r:embed="rId9" cstate="print"/>
              <a:srcRect t="30485" r="61601"/>
              <a:stretch>
                <a:fillRect/>
              </a:stretch>
            </p:blipFill>
            <p:spPr>
              <a:xfrm>
                <a:off x="-500098" y="1214428"/>
                <a:ext cx="500098" cy="651612"/>
              </a:xfrm>
              <a:prstGeom prst="rect">
                <a:avLst/>
              </a:prstGeom>
            </p:spPr>
          </p:pic>
        </p:grpSp>
        <p:pic>
          <p:nvPicPr>
            <p:cNvPr id="71" name="Рисунок 70" descr="Марипоса без фона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11873337">
              <a:off x="-990807" y="3787925"/>
              <a:ext cx="573392" cy="616305"/>
            </a:xfrm>
            <a:prstGeom prst="rect">
              <a:avLst/>
            </a:prstGeom>
          </p:spPr>
        </p:pic>
      </p:grpSp>
      <p:grpSp>
        <p:nvGrpSpPr>
          <p:cNvPr id="82" name="Группа 81"/>
          <p:cNvGrpSpPr/>
          <p:nvPr/>
        </p:nvGrpSpPr>
        <p:grpSpPr>
          <a:xfrm>
            <a:off x="1142976" y="357190"/>
            <a:ext cx="1932899" cy="1428760"/>
            <a:chOff x="-1928858" y="3714740"/>
            <a:chExt cx="1932899" cy="1428760"/>
          </a:xfrm>
        </p:grpSpPr>
        <p:grpSp>
          <p:nvGrpSpPr>
            <p:cNvPr id="83" name="Группа 59"/>
            <p:cNvGrpSpPr/>
            <p:nvPr/>
          </p:nvGrpSpPr>
          <p:grpSpPr>
            <a:xfrm>
              <a:off x="-1928858" y="3714740"/>
              <a:ext cx="1714512" cy="1428760"/>
              <a:chOff x="-2000296" y="3214692"/>
              <a:chExt cx="1714512" cy="1428760"/>
            </a:xfrm>
          </p:grpSpPr>
          <p:grpSp>
            <p:nvGrpSpPr>
              <p:cNvPr id="86" name="Группа 40"/>
              <p:cNvGrpSpPr/>
              <p:nvPr/>
            </p:nvGrpSpPr>
            <p:grpSpPr>
              <a:xfrm>
                <a:off x="-2000296" y="3214692"/>
                <a:ext cx="1714512" cy="1428760"/>
                <a:chOff x="-1714512" y="1071552"/>
                <a:chExt cx="1714512" cy="1428760"/>
              </a:xfrm>
            </p:grpSpPr>
            <p:grpSp>
              <p:nvGrpSpPr>
                <p:cNvPr id="88" name="Группа 14"/>
                <p:cNvGrpSpPr/>
                <p:nvPr/>
              </p:nvGrpSpPr>
              <p:grpSpPr>
                <a:xfrm>
                  <a:off x="-1714512" y="1071552"/>
                  <a:ext cx="1714512" cy="1428760"/>
                  <a:chOff x="3500430" y="2643188"/>
                  <a:chExt cx="1714512" cy="1428760"/>
                </a:xfrm>
              </p:grpSpPr>
              <p:sp>
                <p:nvSpPr>
                  <p:cNvPr id="90" name="Овал 89"/>
                  <p:cNvSpPr/>
                  <p:nvPr/>
                </p:nvSpPr>
                <p:spPr>
                  <a:xfrm>
                    <a:off x="3500430" y="2643188"/>
                    <a:ext cx="1714512" cy="1428760"/>
                  </a:xfrm>
                  <a:prstGeom prst="ellipse">
                    <a:avLst/>
                  </a:prstGeom>
                  <a:solidFill>
                    <a:srgbClr val="FFFFEB">
                      <a:alpha val="87000"/>
                    </a:srgbClr>
                  </a:solidFill>
                  <a:ln>
                    <a:noFill/>
                  </a:ln>
                  <a:effectLst>
                    <a:softEdge rad="317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91" name="Рисунок 90" descr="Колибри.png"/>
                  <p:cNvPicPr>
                    <a:picLocks noChangeAspect="1"/>
                  </p:cNvPicPr>
                  <p:nvPr/>
                </p:nvPicPr>
                <p:blipFill>
                  <a:blip r:embed="rId7" cstate="print"/>
                  <a:stretch>
                    <a:fillRect/>
                  </a:stretch>
                </p:blipFill>
                <p:spPr>
                  <a:xfrm rot="1087180">
                    <a:off x="3953836" y="2929507"/>
                    <a:ext cx="1047757" cy="785818"/>
                  </a:xfrm>
                  <a:prstGeom prst="rect">
                    <a:avLst/>
                  </a:prstGeom>
                  <a:effectLst/>
                </p:spPr>
              </p:pic>
            </p:grpSp>
            <p:pic>
              <p:nvPicPr>
                <p:cNvPr id="89" name="Рисунок 88" descr="колокольчик без фона.1.png"/>
                <p:cNvPicPr>
                  <a:picLocks noChangeAspect="1"/>
                </p:cNvPicPr>
                <p:nvPr/>
              </p:nvPicPr>
              <p:blipFill>
                <a:blip r:embed="rId9" cstate="print"/>
                <a:srcRect l="5488" t="30485" r="61601" b="16165"/>
                <a:stretch>
                  <a:fillRect/>
                </a:stretch>
              </p:blipFill>
              <p:spPr>
                <a:xfrm>
                  <a:off x="-428628" y="1214428"/>
                  <a:ext cx="428628" cy="500084"/>
                </a:xfrm>
                <a:prstGeom prst="rect">
                  <a:avLst/>
                </a:prstGeom>
              </p:spPr>
            </p:pic>
          </p:grpSp>
          <p:pic>
            <p:nvPicPr>
              <p:cNvPr id="87" name="Рисунок 86" descr="Марипоса без фона.png"/>
              <p:cNvPicPr>
                <a:picLocks noChangeAspect="1"/>
              </p:cNvPicPr>
              <p:nvPr/>
            </p:nvPicPr>
            <p:blipFill>
              <a:blip r:embed="rId10" cstate="print"/>
              <a:srcRect b="24728"/>
              <a:stretch>
                <a:fillRect/>
              </a:stretch>
            </p:blipFill>
            <p:spPr>
              <a:xfrm rot="11873337">
                <a:off x="-1014214" y="3936643"/>
                <a:ext cx="573392" cy="463903"/>
              </a:xfrm>
              <a:prstGeom prst="rect">
                <a:avLst/>
              </a:prstGeom>
            </p:spPr>
          </p:pic>
        </p:grpSp>
        <p:pic>
          <p:nvPicPr>
            <p:cNvPr id="84" name="Рисунок 83" descr="пальма без фона 3.png"/>
            <p:cNvPicPr>
              <a:picLocks noChangeAspect="1"/>
            </p:cNvPicPr>
            <p:nvPr/>
          </p:nvPicPr>
          <p:blipFill>
            <a:blip r:embed="rId11" cstate="print"/>
            <a:srcRect l="66751" t="47223" r="14372" b="41666"/>
            <a:stretch>
              <a:fillRect/>
            </a:stretch>
          </p:blipFill>
          <p:spPr>
            <a:xfrm rot="2518311" flipH="1">
              <a:off x="-682853" y="4299769"/>
              <a:ext cx="686894" cy="571504"/>
            </a:xfrm>
            <a:prstGeom prst="rect">
              <a:avLst/>
            </a:prstGeom>
          </p:spPr>
        </p:pic>
        <p:pic>
          <p:nvPicPr>
            <p:cNvPr id="85" name="Рисунок 84" descr="цветок красный без фона.png"/>
            <p:cNvPicPr>
              <a:picLocks noChangeAspect="1"/>
            </p:cNvPicPr>
            <p:nvPr/>
          </p:nvPicPr>
          <p:blipFill>
            <a:blip r:embed="rId8" cstate="print"/>
            <a:srcRect l="21583" t="15278" r="30402" b="26389"/>
            <a:stretch>
              <a:fillRect/>
            </a:stretch>
          </p:blipFill>
          <p:spPr>
            <a:xfrm>
              <a:off x="-714412" y="4286262"/>
              <a:ext cx="273990" cy="21978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59766E-6 C 0.44323 0.0253 0.88645 0.05091 0.91111 -0.00802 C 0.93576 -0.06696 0.24791 -0.2453 0.14826 -0.3536 C 0.04878 -0.4619 0.28576 -0.60722 0.31302 -0.65813 " pathEditMode="relative" ptsTypes="aaaA">
                                      <p:cBhvr>
                                        <p:cTn id="22" dur="7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Motion origin="layout" path="M -3.33333E-6 3.0793E-6 C 0.02014 0.34619 0.04028 0.69268 0.20104 0.7186 C 0.36181 0.74452 0.66319 0.45017 0.96476 0.15612 " pathEditMode="relative" ptsTypes="aaA">
                                      <p:cBhvr>
                                        <p:cTn id="30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 flipH="1">
            <a:off x="3929058" y="142858"/>
            <a:ext cx="1932899" cy="1428760"/>
            <a:chOff x="-1928858" y="3714740"/>
            <a:chExt cx="1932899" cy="1428760"/>
          </a:xfrm>
        </p:grpSpPr>
        <p:grpSp>
          <p:nvGrpSpPr>
            <p:cNvPr id="15" name="Группа 59"/>
            <p:cNvGrpSpPr/>
            <p:nvPr/>
          </p:nvGrpSpPr>
          <p:grpSpPr>
            <a:xfrm>
              <a:off x="-1928858" y="3714740"/>
              <a:ext cx="1714512" cy="1428760"/>
              <a:chOff x="-2000296" y="3214692"/>
              <a:chExt cx="1714512" cy="1428760"/>
            </a:xfrm>
          </p:grpSpPr>
          <p:grpSp>
            <p:nvGrpSpPr>
              <p:cNvPr id="18" name="Группа 40"/>
              <p:cNvGrpSpPr/>
              <p:nvPr/>
            </p:nvGrpSpPr>
            <p:grpSpPr>
              <a:xfrm>
                <a:off x="-2000296" y="3214692"/>
                <a:ext cx="1714512" cy="1428760"/>
                <a:chOff x="-1714512" y="1071552"/>
                <a:chExt cx="1714512" cy="1428760"/>
              </a:xfrm>
            </p:grpSpPr>
            <p:grpSp>
              <p:nvGrpSpPr>
                <p:cNvPr id="20" name="Группа 14"/>
                <p:cNvGrpSpPr/>
                <p:nvPr/>
              </p:nvGrpSpPr>
              <p:grpSpPr>
                <a:xfrm>
                  <a:off x="-1714512" y="1071552"/>
                  <a:ext cx="1714512" cy="1428760"/>
                  <a:chOff x="3500430" y="2643188"/>
                  <a:chExt cx="1714512" cy="1428760"/>
                </a:xfrm>
              </p:grpSpPr>
              <p:sp>
                <p:nvSpPr>
                  <p:cNvPr id="22" name="Овал 21"/>
                  <p:cNvSpPr/>
                  <p:nvPr/>
                </p:nvSpPr>
                <p:spPr>
                  <a:xfrm>
                    <a:off x="3500430" y="2643188"/>
                    <a:ext cx="1714512" cy="1428760"/>
                  </a:xfrm>
                  <a:prstGeom prst="ellipse">
                    <a:avLst/>
                  </a:prstGeom>
                  <a:solidFill>
                    <a:srgbClr val="FFFFEB">
                      <a:alpha val="87000"/>
                    </a:srgbClr>
                  </a:solidFill>
                  <a:ln>
                    <a:noFill/>
                  </a:ln>
                  <a:effectLst>
                    <a:softEdge rad="317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23" name="Рисунок 22" descr="Колибри.png"/>
                  <p:cNvPicPr>
                    <a:picLocks noChangeAspect="1"/>
                  </p:cNvPicPr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 rot="1087180">
                    <a:off x="3953836" y="2929507"/>
                    <a:ext cx="1047757" cy="785818"/>
                  </a:xfrm>
                  <a:prstGeom prst="rect">
                    <a:avLst/>
                  </a:prstGeom>
                  <a:effectLst/>
                </p:spPr>
              </p:pic>
            </p:grpSp>
            <p:pic>
              <p:nvPicPr>
                <p:cNvPr id="21" name="Рисунок 20" descr="колокольчик без фона.1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 l="5488" t="30485" r="61601" b="16165"/>
                <a:stretch>
                  <a:fillRect/>
                </a:stretch>
              </p:blipFill>
              <p:spPr>
                <a:xfrm>
                  <a:off x="-428628" y="1214428"/>
                  <a:ext cx="428628" cy="500084"/>
                </a:xfrm>
                <a:prstGeom prst="rect">
                  <a:avLst/>
                </a:prstGeom>
              </p:spPr>
            </p:pic>
          </p:grpSp>
          <p:pic>
            <p:nvPicPr>
              <p:cNvPr id="19" name="Рисунок 18" descr="Марипоса без фона.png"/>
              <p:cNvPicPr>
                <a:picLocks noChangeAspect="1"/>
              </p:cNvPicPr>
              <p:nvPr/>
            </p:nvPicPr>
            <p:blipFill>
              <a:blip r:embed="rId5" cstate="print"/>
              <a:srcRect b="24728"/>
              <a:stretch>
                <a:fillRect/>
              </a:stretch>
            </p:blipFill>
            <p:spPr>
              <a:xfrm rot="11873337">
                <a:off x="-1014214" y="3936643"/>
                <a:ext cx="573392" cy="463903"/>
              </a:xfrm>
              <a:prstGeom prst="rect">
                <a:avLst/>
              </a:prstGeom>
            </p:spPr>
          </p:pic>
        </p:grpSp>
        <p:pic>
          <p:nvPicPr>
            <p:cNvPr id="16" name="Рисунок 15" descr="пальма без фона 3.png"/>
            <p:cNvPicPr>
              <a:picLocks noChangeAspect="1"/>
            </p:cNvPicPr>
            <p:nvPr/>
          </p:nvPicPr>
          <p:blipFill>
            <a:blip r:embed="rId6" cstate="print"/>
            <a:srcRect l="66751" t="47223" r="14372" b="41666"/>
            <a:stretch>
              <a:fillRect/>
            </a:stretch>
          </p:blipFill>
          <p:spPr>
            <a:xfrm rot="2518311" flipH="1">
              <a:off x="-682853" y="4299769"/>
              <a:ext cx="686894" cy="571504"/>
            </a:xfrm>
            <a:prstGeom prst="rect">
              <a:avLst/>
            </a:prstGeom>
          </p:spPr>
        </p:pic>
        <p:pic>
          <p:nvPicPr>
            <p:cNvPr id="17" name="Рисунок 16" descr="цветок красный без фона.png"/>
            <p:cNvPicPr>
              <a:picLocks noChangeAspect="1"/>
            </p:cNvPicPr>
            <p:nvPr/>
          </p:nvPicPr>
          <p:blipFill>
            <a:blip r:embed="rId7" cstate="print"/>
            <a:srcRect l="21583" t="15278" r="30402" b="26389"/>
            <a:stretch>
              <a:fillRect/>
            </a:stretch>
          </p:blipFill>
          <p:spPr>
            <a:xfrm>
              <a:off x="-714412" y="4286262"/>
              <a:ext cx="273990" cy="219786"/>
            </a:xfrm>
            <a:prstGeom prst="rect">
              <a:avLst/>
            </a:prstGeom>
          </p:spPr>
        </p:pic>
      </p:grpSp>
      <p:grpSp>
        <p:nvGrpSpPr>
          <p:cNvPr id="24" name="Группа 23"/>
          <p:cNvGrpSpPr/>
          <p:nvPr/>
        </p:nvGrpSpPr>
        <p:grpSpPr>
          <a:xfrm flipV="1">
            <a:off x="1357290" y="1643056"/>
            <a:ext cx="5286412" cy="1928826"/>
            <a:chOff x="4651454" y="721054"/>
            <a:chExt cx="2133688" cy="904137"/>
          </a:xfrm>
        </p:grpSpPr>
        <p:pic>
          <p:nvPicPr>
            <p:cNvPr id="26" name="Рисунок 25" descr="speech-bubble-png-2.png"/>
            <p:cNvPicPr>
              <a:picLocks noChangeAspect="1"/>
            </p:cNvPicPr>
            <p:nvPr/>
          </p:nvPicPr>
          <p:blipFill>
            <a:blip r:embed="rId8" cstate="print">
              <a:lum bright="76000" contrast="-10000"/>
            </a:blip>
            <a:stretch>
              <a:fillRect/>
            </a:stretch>
          </p:blipFill>
          <p:spPr>
            <a:xfrm flipH="1">
              <a:off x="4681935" y="721054"/>
              <a:ext cx="2042244" cy="904137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 flipV="1">
              <a:off x="4651454" y="987357"/>
              <a:ext cx="2133688" cy="302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n>
                    <a:solidFill>
                      <a:srgbClr val="C00000"/>
                    </a:solidFill>
                  </a:ln>
                  <a:latin typeface="Comic Sans MS" pitchFamily="66" charset="0"/>
                </a:rPr>
                <a:t> </a:t>
              </a:r>
              <a:r>
                <a:rPr lang="ru-RU" b="1" dirty="0" smtClean="0">
                  <a:ln>
                    <a:solidFill>
                      <a:srgbClr val="0062AC"/>
                    </a:solidFill>
                  </a:ln>
                  <a:latin typeface="Comic Sans MS" pitchFamily="66" charset="0"/>
                </a:rPr>
                <a:t>Пламенное дерево</a:t>
              </a:r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, как огонь, горит,</a:t>
              </a:r>
            </a:p>
            <a:p>
              <a:pPr algn="ctr"/>
              <a:r>
                <a:rPr lang="ru-RU" b="1" dirty="0" smtClean="0">
                  <a:solidFill>
                    <a:srgbClr val="00487E"/>
                  </a:solidFill>
                  <a:latin typeface="Comic Sans MS" pitchFamily="66" charset="0"/>
                </a:rPr>
                <a:t>Ярким светом мир вокруг оно озарит!</a:t>
              </a:r>
              <a:endParaRPr lang="ru-RU" b="1" dirty="0">
                <a:solidFill>
                  <a:srgbClr val="00487E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-6.57513E-6 C -0.08178 0.25917 -0.16355 0.51835 -0.11771 0.64053 C -0.07188 0.76272 0.23107 0.80993 0.27465 0.73248 C 0.31822 0.65504 0.23107 0.4153 0.14392 0.17586 " pathEditMode="relative" ptsTypes="aaa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18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f-1903130036.jpg"/>
          <p:cNvPicPr>
            <a:picLocks noChangeAspect="1"/>
          </p:cNvPicPr>
          <p:nvPr/>
        </p:nvPicPr>
        <p:blipFill>
          <a:blip r:embed="rId3"/>
          <a:srcRect t="19836" b="499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7614" y="2633803"/>
            <a:ext cx="8786874" cy="2438277"/>
          </a:xfrm>
          <a:prstGeom prst="roundRect">
            <a:avLst>
              <a:gd name="adj" fmla="val 15657"/>
            </a:avLst>
          </a:prstGeom>
          <a:solidFill>
            <a:srgbClr val="FFFFFF">
              <a:shade val="85000"/>
            </a:srgbClr>
          </a:solidFill>
          <a:ln>
            <a:solidFill>
              <a:srgbClr val="000066"/>
            </a:solidFill>
          </a:ln>
        </p:spPr>
        <p:txBody>
          <a:bodyPr wrap="square" lIns="3600" tIns="3600" rIns="3600" bIns="3600" rtlCol="0">
            <a:spAutoFit/>
          </a:bodyPr>
          <a:lstStyle/>
          <a:p>
            <a:pPr indent="355600" algn="just"/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Пламенное дерево</a:t>
            </a:r>
            <a:r>
              <a:rPr lang="ru-RU" sz="1600" dirty="0" smtClean="0">
                <a:latin typeface="Comic Sans MS" pitchFamily="66" charset="0"/>
              </a:rPr>
              <a:t>, </a:t>
            </a:r>
            <a:r>
              <a:rPr lang="ru-RU" sz="1600" b="1" dirty="0" smtClean="0">
                <a:solidFill>
                  <a:srgbClr val="004274"/>
                </a:solidFill>
                <a:latin typeface="Comic Sans MS" pitchFamily="66" charset="0"/>
              </a:rPr>
              <a:t>или королевская </a:t>
            </a:r>
            <a:r>
              <a:rPr lang="ru-RU" sz="1600" b="1" dirty="0" err="1" smtClean="0">
                <a:solidFill>
                  <a:srgbClr val="004274"/>
                </a:solidFill>
                <a:latin typeface="Comic Sans MS" pitchFamily="66" charset="0"/>
              </a:rPr>
              <a:t>пуансиана</a:t>
            </a:r>
            <a:r>
              <a:rPr lang="ru-RU" sz="1600" b="1" dirty="0" smtClean="0">
                <a:solidFill>
                  <a:srgbClr val="004274"/>
                </a:solidFill>
                <a:latin typeface="Comic Sans MS" pitchFamily="66" charset="0"/>
              </a:rPr>
              <a:t>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(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Delonixregia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), — быстрорастущее вечнозелёное дерево с яркими малиновыми цветками,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напоминающими огонь</a:t>
            </a:r>
            <a:r>
              <a:rPr lang="ru-RU" sz="1600" dirty="0" smtClean="0">
                <a:latin typeface="Comic Sans MS" pitchFamily="66" charset="0"/>
              </a:rPr>
              <a:t>.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В высоту оно обычно не превышает 8 метров, но требует много пространства для своей обширной корневой системы. На Кубе существует легенда, что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пуансиана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 — это </a:t>
            </a:r>
            <a:r>
              <a:rPr lang="ru-RU" sz="1600" dirty="0" smtClean="0">
                <a:ln>
                  <a:solidFill>
                    <a:srgbClr val="0062AC"/>
                  </a:solidFill>
                </a:ln>
                <a:latin typeface="Comic Sans MS" pitchFamily="66" charset="0"/>
              </a:rPr>
              <a:t>дерево, которое спасало души предков, даруя им вечную  жизнь</a:t>
            </a:r>
            <a:r>
              <a:rPr lang="ru-RU" sz="1600" dirty="0" smtClean="0">
                <a:latin typeface="Comic Sans MS" pitchFamily="66" charset="0"/>
              </a:rPr>
              <a:t>. 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Местные жители верят, что в день цветения растения духи умерших возвращаются к ним в образе ярких цветов. Дерево было названо в честь французского дворянина Филиппа де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Лонгвилье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де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 </a:t>
            </a:r>
            <a:r>
              <a:rPr lang="ru-RU" sz="1600" dirty="0" err="1" smtClean="0">
                <a:solidFill>
                  <a:srgbClr val="004274"/>
                </a:solidFill>
                <a:latin typeface="Comic Sans MS" pitchFamily="66" charset="0"/>
              </a:rPr>
              <a:t>Пуанси</a:t>
            </a:r>
            <a:r>
              <a:rPr lang="ru-RU" sz="1600" dirty="0" smtClean="0">
                <a:solidFill>
                  <a:srgbClr val="004274"/>
                </a:solidFill>
                <a:latin typeface="Comic Sans MS" pitchFamily="66" charset="0"/>
              </a:rPr>
              <a:t>, губернатора острова Сент-Кристофер, но сегодня оно считается символом тропической красоты. </a:t>
            </a:r>
          </a:p>
        </p:txBody>
      </p:sp>
      <p:pic>
        <p:nvPicPr>
          <p:cNvPr id="50" name="Рисунок 49" descr="296-2962843_domain-domain-name-registration-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1090" y="71420"/>
            <a:ext cx="500066" cy="470306"/>
          </a:xfrm>
          <a:prstGeom prst="rect">
            <a:avLst/>
          </a:prstGeom>
        </p:spPr>
      </p:pic>
      <p:grpSp>
        <p:nvGrpSpPr>
          <p:cNvPr id="55" name="Группа 54"/>
          <p:cNvGrpSpPr/>
          <p:nvPr/>
        </p:nvGrpSpPr>
        <p:grpSpPr>
          <a:xfrm>
            <a:off x="3321742" y="-18"/>
            <a:ext cx="2520000" cy="1800000"/>
            <a:chOff x="3321742" y="-18"/>
            <a:chExt cx="2520000" cy="1800000"/>
          </a:xfrm>
        </p:grpSpPr>
        <p:pic>
          <p:nvPicPr>
            <p:cNvPr id="25" name="Рисунок 24" descr="красные цветы1.jpg"/>
            <p:cNvPicPr>
              <a:picLocks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1742" y="-18"/>
              <a:ext cx="2520000" cy="180000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51" name="Прямоугольник 50"/>
            <p:cNvSpPr/>
            <p:nvPr/>
          </p:nvSpPr>
          <p:spPr>
            <a:xfrm>
              <a:off x="3643306" y="1477111"/>
              <a:ext cx="1925527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>
              <a:spAutoFit/>
            </a:bodyPr>
            <a:lstStyle/>
            <a:p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Гаглоев </a:t>
              </a:r>
              <a:r>
                <a:rPr lang="ru-RU" sz="1100" dirty="0" err="1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Ирлан</a:t>
              </a:r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 (3 класс) </a:t>
              </a:r>
              <a:endParaRPr lang="ru-RU" sz="1100" dirty="0">
                <a:latin typeface="Comic Sans MS" pitchFamily="66" charset="0"/>
                <a:ea typeface="Cambria Math" pitchFamily="18" charset="0"/>
                <a:cs typeface="Times New Roman" pitchFamily="18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6624032" y="0"/>
            <a:ext cx="2520000" cy="1800000"/>
            <a:chOff x="6357950" y="0"/>
            <a:chExt cx="2520000" cy="1800000"/>
          </a:xfrm>
        </p:grpSpPr>
        <p:pic>
          <p:nvPicPr>
            <p:cNvPr id="27" name="Рисунок 26" descr="красные цветы4.jpg"/>
            <p:cNvPicPr>
              <a:picLocks/>
            </p:cNvPicPr>
            <p:nvPr/>
          </p:nvPicPr>
          <p:blipFill>
            <a:blip r:embed="rId6" cstate="print"/>
            <a:srcRect l="7750" r="16593" b="6944"/>
            <a:stretch>
              <a:fillRect/>
            </a:stretch>
          </p:blipFill>
          <p:spPr>
            <a:xfrm>
              <a:off x="6357950" y="0"/>
              <a:ext cx="2520000" cy="180000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53" name="Прямоугольник 52"/>
            <p:cNvSpPr/>
            <p:nvPr/>
          </p:nvSpPr>
          <p:spPr>
            <a:xfrm>
              <a:off x="6544617" y="1452884"/>
              <a:ext cx="2170787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>
              <a:spAutoFit/>
            </a:bodyPr>
            <a:lstStyle/>
            <a:p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Кривошеина Арина (3 класс) </a:t>
              </a: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-32" y="-18"/>
            <a:ext cx="2520000" cy="1800000"/>
            <a:chOff x="-32" y="-18"/>
            <a:chExt cx="2520000" cy="1800000"/>
          </a:xfrm>
        </p:grpSpPr>
        <p:pic>
          <p:nvPicPr>
            <p:cNvPr id="23" name="Рисунок 22" descr="красное дерево.jpg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32" y="-18"/>
              <a:ext cx="2520000" cy="180000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56" name="Прямоугольник 55"/>
            <p:cNvSpPr/>
            <p:nvPr/>
          </p:nvSpPr>
          <p:spPr>
            <a:xfrm>
              <a:off x="152066" y="1452884"/>
              <a:ext cx="2133918" cy="261610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>
              <a:spAutoFit/>
            </a:bodyPr>
            <a:lstStyle/>
            <a:p>
              <a:r>
                <a:rPr lang="ru-RU" sz="1100" dirty="0" smtClean="0">
                  <a:latin typeface="Comic Sans MS" pitchFamily="66" charset="0"/>
                  <a:ea typeface="Cambria Math" pitchFamily="18" charset="0"/>
                  <a:cs typeface="Times New Roman" pitchFamily="18" charset="0"/>
                </a:rPr>
                <a:t>Дементьев Даниил (3 класс)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-1785982" y="3429006"/>
            <a:ext cx="1932899" cy="1428760"/>
            <a:chOff x="-1928858" y="3714740"/>
            <a:chExt cx="1932899" cy="1428760"/>
          </a:xfrm>
        </p:grpSpPr>
        <p:grpSp>
          <p:nvGrpSpPr>
            <p:cNvPr id="40" name="Группа 59"/>
            <p:cNvGrpSpPr/>
            <p:nvPr/>
          </p:nvGrpSpPr>
          <p:grpSpPr>
            <a:xfrm>
              <a:off x="-1928858" y="3714740"/>
              <a:ext cx="1714512" cy="1428760"/>
              <a:chOff x="-2000296" y="3214692"/>
              <a:chExt cx="1714512" cy="1428760"/>
            </a:xfrm>
          </p:grpSpPr>
          <p:grpSp>
            <p:nvGrpSpPr>
              <p:cNvPr id="43" name="Группа 40"/>
              <p:cNvGrpSpPr/>
              <p:nvPr/>
            </p:nvGrpSpPr>
            <p:grpSpPr>
              <a:xfrm>
                <a:off x="-2000296" y="3214692"/>
                <a:ext cx="1714512" cy="1428760"/>
                <a:chOff x="-1714512" y="1071552"/>
                <a:chExt cx="1714512" cy="1428760"/>
              </a:xfrm>
            </p:grpSpPr>
            <p:grpSp>
              <p:nvGrpSpPr>
                <p:cNvPr id="45" name="Группа 14"/>
                <p:cNvGrpSpPr/>
                <p:nvPr/>
              </p:nvGrpSpPr>
              <p:grpSpPr>
                <a:xfrm>
                  <a:off x="-1714512" y="1071552"/>
                  <a:ext cx="1714512" cy="1428760"/>
                  <a:chOff x="3500430" y="2643188"/>
                  <a:chExt cx="1714512" cy="1428760"/>
                </a:xfrm>
              </p:grpSpPr>
              <p:sp>
                <p:nvSpPr>
                  <p:cNvPr id="47" name="Овал 46"/>
                  <p:cNvSpPr/>
                  <p:nvPr/>
                </p:nvSpPr>
                <p:spPr>
                  <a:xfrm>
                    <a:off x="3500430" y="2643188"/>
                    <a:ext cx="1714512" cy="1428760"/>
                  </a:xfrm>
                  <a:prstGeom prst="ellipse">
                    <a:avLst/>
                  </a:prstGeom>
                  <a:solidFill>
                    <a:srgbClr val="FFFFEB">
                      <a:alpha val="87000"/>
                    </a:srgbClr>
                  </a:solidFill>
                  <a:ln>
                    <a:noFill/>
                  </a:ln>
                  <a:effectLst>
                    <a:softEdge rad="3175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48" name="Рисунок 47" descr="Колибри.png"/>
                  <p:cNvPicPr>
                    <a:picLocks noChangeAspect="1"/>
                  </p:cNvPicPr>
                  <p:nvPr/>
                </p:nvPicPr>
                <p:blipFill>
                  <a:blip r:embed="rId8" cstate="print"/>
                  <a:stretch>
                    <a:fillRect/>
                  </a:stretch>
                </p:blipFill>
                <p:spPr>
                  <a:xfrm rot="1087180">
                    <a:off x="3953836" y="2929507"/>
                    <a:ext cx="1047757" cy="785818"/>
                  </a:xfrm>
                  <a:prstGeom prst="rect">
                    <a:avLst/>
                  </a:prstGeom>
                  <a:effectLst/>
                </p:spPr>
              </p:pic>
            </p:grpSp>
            <p:pic>
              <p:nvPicPr>
                <p:cNvPr id="46" name="Рисунок 45" descr="колокольчик без фона.1.png"/>
                <p:cNvPicPr>
                  <a:picLocks noChangeAspect="1"/>
                </p:cNvPicPr>
                <p:nvPr/>
              </p:nvPicPr>
              <p:blipFill>
                <a:blip r:embed="rId9" cstate="print"/>
                <a:srcRect l="5488" t="30485" r="61601" b="16165"/>
                <a:stretch>
                  <a:fillRect/>
                </a:stretch>
              </p:blipFill>
              <p:spPr>
                <a:xfrm>
                  <a:off x="-428628" y="1214428"/>
                  <a:ext cx="428628" cy="500084"/>
                </a:xfrm>
                <a:prstGeom prst="rect">
                  <a:avLst/>
                </a:prstGeom>
              </p:spPr>
            </p:pic>
          </p:grpSp>
          <p:pic>
            <p:nvPicPr>
              <p:cNvPr id="44" name="Рисунок 43" descr="Марипоса без фона.png"/>
              <p:cNvPicPr>
                <a:picLocks noChangeAspect="1"/>
              </p:cNvPicPr>
              <p:nvPr/>
            </p:nvPicPr>
            <p:blipFill>
              <a:blip r:embed="rId10" cstate="print"/>
              <a:srcRect b="24728"/>
              <a:stretch>
                <a:fillRect/>
              </a:stretch>
            </p:blipFill>
            <p:spPr>
              <a:xfrm rot="11873337">
                <a:off x="-1014214" y="3936643"/>
                <a:ext cx="573392" cy="463903"/>
              </a:xfrm>
              <a:prstGeom prst="rect">
                <a:avLst/>
              </a:prstGeom>
            </p:spPr>
          </p:pic>
        </p:grpSp>
        <p:pic>
          <p:nvPicPr>
            <p:cNvPr id="41" name="Рисунок 40" descr="пальма без фона 3.png"/>
            <p:cNvPicPr>
              <a:picLocks noChangeAspect="1"/>
            </p:cNvPicPr>
            <p:nvPr/>
          </p:nvPicPr>
          <p:blipFill>
            <a:blip r:embed="rId11" cstate="print"/>
            <a:srcRect l="66751" t="47223" r="14372" b="41666"/>
            <a:stretch>
              <a:fillRect/>
            </a:stretch>
          </p:blipFill>
          <p:spPr>
            <a:xfrm rot="2518311" flipH="1">
              <a:off x="-682853" y="4299769"/>
              <a:ext cx="686894" cy="571504"/>
            </a:xfrm>
            <a:prstGeom prst="rect">
              <a:avLst/>
            </a:prstGeom>
          </p:spPr>
        </p:pic>
        <p:pic>
          <p:nvPicPr>
            <p:cNvPr id="42" name="Рисунок 41" descr="цветок красный без фона.png"/>
            <p:cNvPicPr>
              <a:picLocks noChangeAspect="1"/>
            </p:cNvPicPr>
            <p:nvPr/>
          </p:nvPicPr>
          <p:blipFill>
            <a:blip r:embed="rId12" cstate="print"/>
            <a:srcRect l="21583" t="15278" r="30402" b="26389"/>
            <a:stretch>
              <a:fillRect/>
            </a:stretch>
          </p:blipFill>
          <p:spPr>
            <a:xfrm>
              <a:off x="-714412" y="4286262"/>
              <a:ext cx="273990" cy="219786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2857488" y="-71456"/>
            <a:ext cx="1932899" cy="1428760"/>
            <a:chOff x="-1857420" y="3214692"/>
            <a:chExt cx="1932899" cy="1428760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-1857420" y="3214692"/>
              <a:ext cx="1932899" cy="1428760"/>
              <a:chOff x="-1928858" y="3714740"/>
              <a:chExt cx="1932899" cy="1428760"/>
            </a:xfrm>
          </p:grpSpPr>
          <p:grpSp>
            <p:nvGrpSpPr>
              <p:cNvPr id="30" name="Группа 59"/>
              <p:cNvGrpSpPr/>
              <p:nvPr/>
            </p:nvGrpSpPr>
            <p:grpSpPr>
              <a:xfrm>
                <a:off x="-1928858" y="3714740"/>
                <a:ext cx="1714512" cy="1428760"/>
                <a:chOff x="-2000296" y="3214692"/>
                <a:chExt cx="1714512" cy="1428760"/>
              </a:xfrm>
            </p:grpSpPr>
            <p:grpSp>
              <p:nvGrpSpPr>
                <p:cNvPr id="33" name="Группа 40"/>
                <p:cNvGrpSpPr/>
                <p:nvPr/>
              </p:nvGrpSpPr>
              <p:grpSpPr>
                <a:xfrm>
                  <a:off x="-2000296" y="3214692"/>
                  <a:ext cx="1714512" cy="1428760"/>
                  <a:chOff x="-1714512" y="1071552"/>
                  <a:chExt cx="1714512" cy="1428760"/>
                </a:xfrm>
              </p:grpSpPr>
              <p:grpSp>
                <p:nvGrpSpPr>
                  <p:cNvPr id="35" name="Группа 14"/>
                  <p:cNvGrpSpPr/>
                  <p:nvPr/>
                </p:nvGrpSpPr>
                <p:grpSpPr>
                  <a:xfrm>
                    <a:off x="-1714512" y="1071552"/>
                    <a:ext cx="1714512" cy="1428760"/>
                    <a:chOff x="3500430" y="2643188"/>
                    <a:chExt cx="1714512" cy="1428760"/>
                  </a:xfrm>
                </p:grpSpPr>
                <p:sp>
                  <p:nvSpPr>
                    <p:cNvPr id="37" name="Овал 36"/>
                    <p:cNvSpPr/>
                    <p:nvPr/>
                  </p:nvSpPr>
                  <p:spPr>
                    <a:xfrm>
                      <a:off x="3500430" y="2643188"/>
                      <a:ext cx="1714512" cy="1428760"/>
                    </a:xfrm>
                    <a:prstGeom prst="ellipse">
                      <a:avLst/>
                    </a:prstGeom>
                    <a:solidFill>
                      <a:srgbClr val="FFFFEB">
                        <a:alpha val="87000"/>
                      </a:srgbClr>
                    </a:solidFill>
                    <a:ln>
                      <a:noFill/>
                    </a:ln>
                    <a:effectLst>
                      <a:softEdge rad="3175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pic>
                  <p:nvPicPr>
                    <p:cNvPr id="38" name="Рисунок 37" descr="Колибри.png"/>
                    <p:cNvPicPr>
                      <a:picLocks noChangeAspect="1"/>
                    </p:cNvPicPr>
                    <p:nvPr/>
                  </p:nvPicPr>
                  <p:blipFill>
                    <a:blip r:embed="rId8" cstate="print"/>
                    <a:stretch>
                      <a:fillRect/>
                    </a:stretch>
                  </p:blipFill>
                  <p:spPr>
                    <a:xfrm rot="1087180">
                      <a:off x="3953836" y="2929507"/>
                      <a:ext cx="1047757" cy="785818"/>
                    </a:xfrm>
                    <a:prstGeom prst="rect">
                      <a:avLst/>
                    </a:prstGeom>
                    <a:effectLst/>
                  </p:spPr>
                </p:pic>
              </p:grpSp>
              <p:pic>
                <p:nvPicPr>
                  <p:cNvPr id="36" name="Рисунок 35" descr="колокольчик без фона.1.png"/>
                  <p:cNvPicPr>
                    <a:picLocks noChangeAspect="1"/>
                  </p:cNvPicPr>
                  <p:nvPr/>
                </p:nvPicPr>
                <p:blipFill>
                  <a:blip r:embed="rId9" cstate="print"/>
                  <a:srcRect l="5488" t="30485" r="61601" b="16165"/>
                  <a:stretch>
                    <a:fillRect/>
                  </a:stretch>
                </p:blipFill>
                <p:spPr>
                  <a:xfrm>
                    <a:off x="-428628" y="1214428"/>
                    <a:ext cx="428628" cy="50008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4" name="Рисунок 33" descr="Марипоса без фона.png"/>
                <p:cNvPicPr>
                  <a:picLocks noChangeAspect="1"/>
                </p:cNvPicPr>
                <p:nvPr/>
              </p:nvPicPr>
              <p:blipFill>
                <a:blip r:embed="rId10" cstate="print"/>
                <a:srcRect b="24728"/>
                <a:stretch>
                  <a:fillRect/>
                </a:stretch>
              </p:blipFill>
              <p:spPr>
                <a:xfrm rot="11873337">
                  <a:off x="-1014214" y="3936643"/>
                  <a:ext cx="573392" cy="463903"/>
                </a:xfrm>
                <a:prstGeom prst="rect">
                  <a:avLst/>
                </a:prstGeom>
              </p:spPr>
            </p:pic>
          </p:grpSp>
          <p:pic>
            <p:nvPicPr>
              <p:cNvPr id="31" name="Рисунок 30" descr="пальма без фона 3.png"/>
              <p:cNvPicPr>
                <a:picLocks noChangeAspect="1"/>
              </p:cNvPicPr>
              <p:nvPr/>
            </p:nvPicPr>
            <p:blipFill>
              <a:blip r:embed="rId11" cstate="print"/>
              <a:srcRect l="66751" t="47223" r="14372" b="41666"/>
              <a:stretch>
                <a:fillRect/>
              </a:stretch>
            </p:blipFill>
            <p:spPr>
              <a:xfrm rot="2518311" flipH="1">
                <a:off x="-682853" y="4299769"/>
                <a:ext cx="686894" cy="571504"/>
              </a:xfrm>
              <a:prstGeom prst="rect">
                <a:avLst/>
              </a:prstGeom>
            </p:spPr>
          </p:pic>
          <p:pic>
            <p:nvPicPr>
              <p:cNvPr id="32" name="Рисунок 31" descr="цветок красный без фона.png"/>
              <p:cNvPicPr>
                <a:picLocks noChangeAspect="1"/>
              </p:cNvPicPr>
              <p:nvPr/>
            </p:nvPicPr>
            <p:blipFill>
              <a:blip r:embed="rId12" cstate="print"/>
              <a:srcRect l="21583" t="15278" r="30402" b="26389"/>
              <a:stretch>
                <a:fillRect/>
              </a:stretch>
            </p:blipFill>
            <p:spPr>
              <a:xfrm>
                <a:off x="-714412" y="4286262"/>
                <a:ext cx="273990" cy="219786"/>
              </a:xfrm>
              <a:prstGeom prst="rect">
                <a:avLst/>
              </a:prstGeom>
            </p:spPr>
          </p:pic>
        </p:grpSp>
        <p:pic>
          <p:nvPicPr>
            <p:cNvPr id="12" name="Рисунок 11" descr="без фона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14809118">
              <a:off x="-875668" y="3815537"/>
              <a:ext cx="972529" cy="54663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8556E-6 C 0.04444 -0.28603 0.08871 -0.57174 0.15833 -0.61309 C 0.22795 -0.65443 0.35972 -0.23728 0.41753 -0.24777 C 0.47534 -0.25826 0.4908 -0.60445 0.50555 -0.67572 " pathEditMode="relative" ptsTypes="aaaA">
                                      <p:cBhvr>
                                        <p:cTn id="22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9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1.73472E-18 -8.33076E-7 C -0.08542 0.35205 -0.17083 0.70441 -0.09445 0.80469 C -0.01806 0.90497 0.39288 0.68837 0.45833 0.60167 C 0.52378 0.51497 0.25156 0.4295 0.29792 0.28541 C 0.34427 0.14132 0.54028 -0.06109 0.73628 -0.2635 " pathEditMode="relative" ptsTypes="aaaaA">
                                      <p:cBhvr>
                                        <p:cTn id="30" dur="8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5000628" y="928676"/>
            <a:ext cx="2571768" cy="1857388"/>
            <a:chOff x="-1857420" y="3000378"/>
            <a:chExt cx="2571768" cy="1857388"/>
          </a:xfrm>
        </p:grpSpPr>
        <p:grpSp>
          <p:nvGrpSpPr>
            <p:cNvPr id="18" name="Группа 28"/>
            <p:cNvGrpSpPr/>
            <p:nvPr/>
          </p:nvGrpSpPr>
          <p:grpSpPr>
            <a:xfrm>
              <a:off x="-1857420" y="3000378"/>
              <a:ext cx="2571768" cy="1857388"/>
              <a:chOff x="-1928858" y="3500426"/>
              <a:chExt cx="2571768" cy="1857388"/>
            </a:xfrm>
          </p:grpSpPr>
          <p:grpSp>
            <p:nvGrpSpPr>
              <p:cNvPr id="24" name="Группа 59"/>
              <p:cNvGrpSpPr/>
              <p:nvPr/>
            </p:nvGrpSpPr>
            <p:grpSpPr>
              <a:xfrm>
                <a:off x="-1928858" y="3500426"/>
                <a:ext cx="2571768" cy="1857388"/>
                <a:chOff x="-2000296" y="3000378"/>
                <a:chExt cx="2571768" cy="1857388"/>
              </a:xfrm>
            </p:grpSpPr>
            <p:grpSp>
              <p:nvGrpSpPr>
                <p:cNvPr id="29" name="Группа 40"/>
                <p:cNvGrpSpPr/>
                <p:nvPr/>
              </p:nvGrpSpPr>
              <p:grpSpPr>
                <a:xfrm>
                  <a:off x="-2000296" y="3000378"/>
                  <a:ext cx="2571768" cy="1857388"/>
                  <a:chOff x="-1714512" y="857238"/>
                  <a:chExt cx="2571768" cy="1857388"/>
                </a:xfrm>
              </p:grpSpPr>
              <p:grpSp>
                <p:nvGrpSpPr>
                  <p:cNvPr id="31" name="Группа 14"/>
                  <p:cNvGrpSpPr/>
                  <p:nvPr/>
                </p:nvGrpSpPr>
                <p:grpSpPr>
                  <a:xfrm>
                    <a:off x="-1714512" y="857238"/>
                    <a:ext cx="2571768" cy="1857388"/>
                    <a:chOff x="3500430" y="2428874"/>
                    <a:chExt cx="2571768" cy="1857388"/>
                  </a:xfrm>
                </p:grpSpPr>
                <p:sp>
                  <p:nvSpPr>
                    <p:cNvPr id="33" name="Овал 32"/>
                    <p:cNvSpPr/>
                    <p:nvPr/>
                  </p:nvSpPr>
                  <p:spPr>
                    <a:xfrm>
                      <a:off x="3500430" y="2428874"/>
                      <a:ext cx="2571768" cy="1857388"/>
                    </a:xfrm>
                    <a:prstGeom prst="ellipse">
                      <a:avLst/>
                    </a:prstGeom>
                    <a:solidFill>
                      <a:srgbClr val="FFFFC9">
                        <a:alpha val="86667"/>
                      </a:srgbClr>
                    </a:solidFill>
                    <a:ln>
                      <a:noFill/>
                    </a:ln>
                    <a:effectLst>
                      <a:softEdge rad="3175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pic>
                  <p:nvPicPr>
                    <p:cNvPr id="34" name="Рисунок 33" descr="Колибри.pn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 rot="1087180">
                      <a:off x="3953836" y="2929507"/>
                      <a:ext cx="1047757" cy="785818"/>
                    </a:xfrm>
                    <a:prstGeom prst="rect">
                      <a:avLst/>
                    </a:prstGeom>
                    <a:effectLst/>
                  </p:spPr>
                </p:pic>
              </p:grpSp>
              <p:pic>
                <p:nvPicPr>
                  <p:cNvPr id="32" name="Рисунок 31" descr="колокольчик без фона.1.png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rcRect l="5488" t="30485" r="61601" b="16165"/>
                  <a:stretch>
                    <a:fillRect/>
                  </a:stretch>
                </p:blipFill>
                <p:spPr>
                  <a:xfrm>
                    <a:off x="-428628" y="1214428"/>
                    <a:ext cx="428628" cy="50008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0" name="Рисунок 29" descr="Марипоса без фона.png"/>
                <p:cNvPicPr>
                  <a:picLocks noChangeAspect="1"/>
                </p:cNvPicPr>
                <p:nvPr/>
              </p:nvPicPr>
              <p:blipFill>
                <a:blip r:embed="rId5" cstate="print"/>
                <a:srcRect b="24728"/>
                <a:stretch>
                  <a:fillRect/>
                </a:stretch>
              </p:blipFill>
              <p:spPr>
                <a:xfrm rot="11873337">
                  <a:off x="-1014214" y="3936643"/>
                  <a:ext cx="573392" cy="463903"/>
                </a:xfrm>
                <a:prstGeom prst="rect">
                  <a:avLst/>
                </a:prstGeom>
              </p:spPr>
            </p:pic>
          </p:grpSp>
          <p:pic>
            <p:nvPicPr>
              <p:cNvPr id="25" name="Рисунок 24" descr="пальма без фона 3.png"/>
              <p:cNvPicPr>
                <a:picLocks noChangeAspect="1"/>
              </p:cNvPicPr>
              <p:nvPr/>
            </p:nvPicPr>
            <p:blipFill>
              <a:blip r:embed="rId6" cstate="print"/>
              <a:srcRect l="69797" t="48788" r="14372" b="44295"/>
              <a:stretch>
                <a:fillRect/>
              </a:stretch>
            </p:blipFill>
            <p:spPr>
              <a:xfrm rot="2518311" flipH="1">
                <a:off x="-650334" y="4350222"/>
                <a:ext cx="576044" cy="355774"/>
              </a:xfrm>
              <a:prstGeom prst="rect">
                <a:avLst/>
              </a:prstGeom>
            </p:spPr>
          </p:pic>
          <p:pic>
            <p:nvPicPr>
              <p:cNvPr id="27" name="Рисунок 26" descr="цветок красный без фона.png"/>
              <p:cNvPicPr>
                <a:picLocks noChangeAspect="1"/>
              </p:cNvPicPr>
              <p:nvPr/>
            </p:nvPicPr>
            <p:blipFill>
              <a:blip r:embed="rId7" cstate="print"/>
              <a:srcRect l="21583" t="15278" r="30402" b="26389"/>
              <a:stretch>
                <a:fillRect/>
              </a:stretch>
            </p:blipFill>
            <p:spPr>
              <a:xfrm>
                <a:off x="-714412" y="4286262"/>
                <a:ext cx="273990" cy="219786"/>
              </a:xfrm>
              <a:prstGeom prst="rect">
                <a:avLst/>
              </a:prstGeom>
            </p:spPr>
          </p:pic>
        </p:grpSp>
        <p:pic>
          <p:nvPicPr>
            <p:cNvPr id="20" name="Рисунок 19" descr="без фона.png"/>
            <p:cNvPicPr>
              <a:picLocks noChangeAspect="1"/>
            </p:cNvPicPr>
            <p:nvPr/>
          </p:nvPicPr>
          <p:blipFill>
            <a:blip r:embed="rId8" cstate="print"/>
            <a:srcRect l="17502" t="10300" r="33308"/>
            <a:stretch>
              <a:fillRect/>
            </a:stretch>
          </p:blipFill>
          <p:spPr>
            <a:xfrm rot="14809118">
              <a:off x="-572464" y="3903259"/>
              <a:ext cx="478386" cy="490333"/>
            </a:xfrm>
            <a:prstGeom prst="rect">
              <a:avLst/>
            </a:prstGeom>
          </p:spPr>
        </p:pic>
      </p:grpSp>
      <p:grpSp>
        <p:nvGrpSpPr>
          <p:cNvPr id="35" name="Группа 34"/>
          <p:cNvGrpSpPr/>
          <p:nvPr/>
        </p:nvGrpSpPr>
        <p:grpSpPr>
          <a:xfrm>
            <a:off x="8715404" y="-428646"/>
            <a:ext cx="2357454" cy="2000264"/>
            <a:chOff x="6072198" y="1071552"/>
            <a:chExt cx="2357454" cy="2000264"/>
          </a:xfrm>
        </p:grpSpPr>
        <p:sp>
          <p:nvSpPr>
            <p:cNvPr id="36" name="Овал 35"/>
            <p:cNvSpPr/>
            <p:nvPr/>
          </p:nvSpPr>
          <p:spPr>
            <a:xfrm>
              <a:off x="6072198" y="1071552"/>
              <a:ext cx="2357454" cy="2000264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 descr="Колибри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0757267" flipH="1">
              <a:off x="6297913" y="1510443"/>
              <a:ext cx="1785950" cy="1431080"/>
            </a:xfrm>
            <a:prstGeom prst="rect">
              <a:avLst/>
            </a:prstGeom>
          </p:spPr>
        </p:pic>
      </p:grpSp>
      <p:grpSp>
        <p:nvGrpSpPr>
          <p:cNvPr id="38" name="Группа 10"/>
          <p:cNvGrpSpPr/>
          <p:nvPr/>
        </p:nvGrpSpPr>
        <p:grpSpPr>
          <a:xfrm>
            <a:off x="71438" y="3286129"/>
            <a:ext cx="5429256" cy="1464043"/>
            <a:chOff x="9787902" y="3573175"/>
            <a:chExt cx="6149646" cy="2947145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9787902" y="4004595"/>
              <a:ext cx="5372845" cy="2515725"/>
            </a:xfrm>
            <a:prstGeom prst="roundRect">
              <a:avLst/>
            </a:prstGeom>
            <a:solidFill>
              <a:schemeClr val="bg1">
                <a:alpha val="75000"/>
              </a:schemeClr>
            </a:solidFill>
            <a:ln w="635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dirty="0" smtClean="0">
                  <a:solidFill>
                    <a:srgbClr val="004274"/>
                  </a:solidFill>
                  <a:latin typeface="Comic Sans MS" pitchFamily="66" charset="0"/>
                </a:rPr>
                <a:t>В обед </a:t>
              </a:r>
              <a:r>
                <a:rPr lang="ru-RU" dirty="0" smtClean="0">
                  <a:ln>
                    <a:solidFill>
                      <a:srgbClr val="0062AC"/>
                    </a:solidFill>
                  </a:ln>
                  <a:solidFill>
                    <a:schemeClr val="tx1"/>
                  </a:solidFill>
                  <a:latin typeface="Comic Sans MS" pitchFamily="66" charset="0"/>
                </a:rPr>
                <a:t>Колибри-пчелка</a:t>
              </a:r>
              <a:r>
                <a:rPr lang="ru-RU" dirty="0" smtClean="0">
                  <a:solidFill>
                    <a:schemeClr val="tx1"/>
                  </a:solidFill>
                  <a:latin typeface="Comic Sans MS" pitchFamily="66" charset="0"/>
                </a:rPr>
                <a:t> </a:t>
              </a:r>
              <a:r>
                <a:rPr lang="ru-RU" dirty="0" smtClean="0">
                  <a:solidFill>
                    <a:srgbClr val="004274"/>
                  </a:solidFill>
                  <a:latin typeface="Comic Sans MS" pitchFamily="66" charset="0"/>
                </a:rPr>
                <a:t>подарила красивый букет маме. И они вместе провели остаток дня, наполняя его теплом и счастьем.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787902" y="3573175"/>
              <a:ext cx="6149646" cy="1301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dirty="0" smtClean="0">
                <a:latin typeface="Comic Sans MS" pitchFamily="66" charset="0"/>
              </a:endParaRPr>
            </a:p>
            <a:p>
              <a:pPr algn="just"/>
              <a:endParaRPr lang="ru-RU" dirty="0" smtClean="0">
                <a:latin typeface="Comic Sans MS" pitchFamily="66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2000232" y="1928808"/>
            <a:ext cx="1714512" cy="1428760"/>
            <a:chOff x="3500430" y="2643188"/>
            <a:chExt cx="1714512" cy="1428760"/>
          </a:xfrm>
        </p:grpSpPr>
        <p:sp>
          <p:nvSpPr>
            <p:cNvPr id="43" name="Овал 42"/>
            <p:cNvSpPr/>
            <p:nvPr/>
          </p:nvSpPr>
          <p:spPr>
            <a:xfrm>
              <a:off x="3500430" y="2643188"/>
              <a:ext cx="1714512" cy="1428760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 descr="Колибри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7180">
              <a:off x="3882366" y="2929508"/>
              <a:ext cx="1047757" cy="785818"/>
            </a:xfrm>
            <a:prstGeom prst="rect">
              <a:avLst/>
            </a:prstGeom>
            <a:effectLst/>
          </p:spPr>
        </p:pic>
      </p:grpSp>
      <p:grpSp>
        <p:nvGrpSpPr>
          <p:cNvPr id="41" name="Группа 40"/>
          <p:cNvGrpSpPr/>
          <p:nvPr/>
        </p:nvGrpSpPr>
        <p:grpSpPr>
          <a:xfrm rot="11432364" flipV="1">
            <a:off x="3346324" y="1914551"/>
            <a:ext cx="868486" cy="1042978"/>
            <a:chOff x="-1228527" y="1438266"/>
            <a:chExt cx="868486" cy="1042978"/>
          </a:xfrm>
        </p:grpSpPr>
        <p:pic>
          <p:nvPicPr>
            <p:cNvPr id="21" name="Рисунок 20" descr="колокольчик без фона.1.png"/>
            <p:cNvPicPr>
              <a:picLocks noChangeAspect="1"/>
            </p:cNvPicPr>
            <p:nvPr/>
          </p:nvPicPr>
          <p:blipFill>
            <a:blip r:embed="rId4" cstate="print"/>
            <a:srcRect l="5488" t="30485" r="61601" b="16165"/>
            <a:stretch>
              <a:fillRect/>
            </a:stretch>
          </p:blipFill>
          <p:spPr>
            <a:xfrm>
              <a:off x="-928725" y="1438266"/>
              <a:ext cx="428628" cy="500084"/>
            </a:xfrm>
            <a:prstGeom prst="rect">
              <a:avLst/>
            </a:prstGeom>
          </p:spPr>
        </p:pic>
        <p:pic>
          <p:nvPicPr>
            <p:cNvPr id="22" name="Рисунок 21" descr="Марипоса без фона.png"/>
            <p:cNvPicPr>
              <a:picLocks noChangeAspect="1"/>
            </p:cNvPicPr>
            <p:nvPr/>
          </p:nvPicPr>
          <p:blipFill>
            <a:blip r:embed="rId5" cstate="print"/>
            <a:srcRect b="24728"/>
            <a:stretch>
              <a:fillRect/>
            </a:stretch>
          </p:blipFill>
          <p:spPr>
            <a:xfrm rot="11873337">
              <a:off x="-1228527" y="2017341"/>
              <a:ext cx="573392" cy="463903"/>
            </a:xfrm>
            <a:prstGeom prst="rect">
              <a:avLst/>
            </a:prstGeom>
          </p:spPr>
        </p:pic>
        <p:pic>
          <p:nvPicPr>
            <p:cNvPr id="23" name="Рисунок 22" descr="пальма без фона 3.png"/>
            <p:cNvPicPr>
              <a:picLocks noChangeAspect="1"/>
            </p:cNvPicPr>
            <p:nvPr/>
          </p:nvPicPr>
          <p:blipFill>
            <a:blip r:embed="rId6" cstate="print"/>
            <a:srcRect l="69797" t="48788" r="14372" b="44295"/>
            <a:stretch>
              <a:fillRect/>
            </a:stretch>
          </p:blipFill>
          <p:spPr>
            <a:xfrm rot="2518311" flipH="1">
              <a:off x="-936085" y="1930872"/>
              <a:ext cx="576044" cy="355774"/>
            </a:xfrm>
            <a:prstGeom prst="rect">
              <a:avLst/>
            </a:prstGeom>
          </p:spPr>
        </p:pic>
        <p:pic>
          <p:nvPicPr>
            <p:cNvPr id="26" name="Рисунок 25" descr="цветок красный без фона.png"/>
            <p:cNvPicPr>
              <a:picLocks noChangeAspect="1"/>
            </p:cNvPicPr>
            <p:nvPr/>
          </p:nvPicPr>
          <p:blipFill>
            <a:blip r:embed="rId7" cstate="print"/>
            <a:srcRect l="21583" t="15278" r="30402" b="26389"/>
            <a:stretch>
              <a:fillRect/>
            </a:stretch>
          </p:blipFill>
          <p:spPr>
            <a:xfrm>
              <a:off x="-1000163" y="1866912"/>
              <a:ext cx="273990" cy="219786"/>
            </a:xfrm>
            <a:prstGeom prst="rect">
              <a:avLst/>
            </a:prstGeom>
          </p:spPr>
        </p:pic>
        <p:pic>
          <p:nvPicPr>
            <p:cNvPr id="28" name="Рисунок 27" descr="без фона.png"/>
            <p:cNvPicPr>
              <a:picLocks noChangeAspect="1"/>
            </p:cNvPicPr>
            <p:nvPr/>
          </p:nvPicPr>
          <p:blipFill>
            <a:blip r:embed="rId8" cstate="print"/>
            <a:srcRect l="17502" t="10300" r="33308"/>
            <a:stretch>
              <a:fillRect/>
            </a:stretch>
          </p:blipFill>
          <p:spPr>
            <a:xfrm rot="14809118">
              <a:off x="-929653" y="1983957"/>
              <a:ext cx="478386" cy="490333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 flipH="1">
            <a:off x="2714612" y="1857370"/>
            <a:ext cx="2357454" cy="2000264"/>
            <a:chOff x="6072198" y="1071552"/>
            <a:chExt cx="2357454" cy="2000264"/>
          </a:xfrm>
        </p:grpSpPr>
        <p:sp>
          <p:nvSpPr>
            <p:cNvPr id="49" name="Овал 48"/>
            <p:cNvSpPr/>
            <p:nvPr/>
          </p:nvSpPr>
          <p:spPr>
            <a:xfrm>
              <a:off x="6072198" y="1071552"/>
              <a:ext cx="2357454" cy="2000264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" name="Рисунок 49" descr="Колибри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20757267" flipH="1">
              <a:off x="6297913" y="1510443"/>
              <a:ext cx="1785950" cy="1431080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 rot="1273006" flipV="1">
            <a:off x="4231226" y="2622116"/>
            <a:ext cx="868486" cy="1042978"/>
            <a:chOff x="-1228527" y="1438266"/>
            <a:chExt cx="868486" cy="1042978"/>
          </a:xfrm>
        </p:grpSpPr>
        <p:pic>
          <p:nvPicPr>
            <p:cNvPr id="52" name="Рисунок 51" descr="колокольчик без фона.1.png"/>
            <p:cNvPicPr>
              <a:picLocks noChangeAspect="1"/>
            </p:cNvPicPr>
            <p:nvPr/>
          </p:nvPicPr>
          <p:blipFill>
            <a:blip r:embed="rId4" cstate="print"/>
            <a:srcRect l="5488" t="30485" r="61601" b="16165"/>
            <a:stretch>
              <a:fillRect/>
            </a:stretch>
          </p:blipFill>
          <p:spPr>
            <a:xfrm>
              <a:off x="-928725" y="1438266"/>
              <a:ext cx="428628" cy="500084"/>
            </a:xfrm>
            <a:prstGeom prst="rect">
              <a:avLst/>
            </a:prstGeom>
          </p:spPr>
        </p:pic>
        <p:pic>
          <p:nvPicPr>
            <p:cNvPr id="53" name="Рисунок 52" descr="Марипоса без фона.png"/>
            <p:cNvPicPr>
              <a:picLocks noChangeAspect="1"/>
            </p:cNvPicPr>
            <p:nvPr/>
          </p:nvPicPr>
          <p:blipFill>
            <a:blip r:embed="rId5" cstate="print"/>
            <a:srcRect b="24728"/>
            <a:stretch>
              <a:fillRect/>
            </a:stretch>
          </p:blipFill>
          <p:spPr>
            <a:xfrm rot="11873337">
              <a:off x="-1228527" y="2017341"/>
              <a:ext cx="573392" cy="463903"/>
            </a:xfrm>
            <a:prstGeom prst="rect">
              <a:avLst/>
            </a:prstGeom>
          </p:spPr>
        </p:pic>
        <p:pic>
          <p:nvPicPr>
            <p:cNvPr id="54" name="Рисунок 53" descr="пальма без фона 3.png"/>
            <p:cNvPicPr>
              <a:picLocks noChangeAspect="1"/>
            </p:cNvPicPr>
            <p:nvPr/>
          </p:nvPicPr>
          <p:blipFill>
            <a:blip r:embed="rId6" cstate="print"/>
            <a:srcRect l="69797" t="48788" r="14372" b="44295"/>
            <a:stretch>
              <a:fillRect/>
            </a:stretch>
          </p:blipFill>
          <p:spPr>
            <a:xfrm rot="2518311" flipH="1">
              <a:off x="-936085" y="1930872"/>
              <a:ext cx="576044" cy="355774"/>
            </a:xfrm>
            <a:prstGeom prst="rect">
              <a:avLst/>
            </a:prstGeom>
          </p:spPr>
        </p:pic>
        <p:pic>
          <p:nvPicPr>
            <p:cNvPr id="55" name="Рисунок 54" descr="цветок красный без фона.png"/>
            <p:cNvPicPr>
              <a:picLocks noChangeAspect="1"/>
            </p:cNvPicPr>
            <p:nvPr/>
          </p:nvPicPr>
          <p:blipFill>
            <a:blip r:embed="rId7" cstate="print"/>
            <a:srcRect l="21583" t="15278" r="30402" b="26389"/>
            <a:stretch>
              <a:fillRect/>
            </a:stretch>
          </p:blipFill>
          <p:spPr>
            <a:xfrm>
              <a:off x="-1000163" y="1866912"/>
              <a:ext cx="273990" cy="219786"/>
            </a:xfrm>
            <a:prstGeom prst="rect">
              <a:avLst/>
            </a:prstGeom>
          </p:spPr>
        </p:pic>
        <p:pic>
          <p:nvPicPr>
            <p:cNvPr id="56" name="Рисунок 55" descr="без фона.png"/>
            <p:cNvPicPr>
              <a:picLocks noChangeAspect="1"/>
            </p:cNvPicPr>
            <p:nvPr/>
          </p:nvPicPr>
          <p:blipFill>
            <a:blip r:embed="rId8" cstate="print"/>
            <a:srcRect l="17502" t="10300" r="33308"/>
            <a:stretch>
              <a:fillRect/>
            </a:stretch>
          </p:blipFill>
          <p:spPr>
            <a:xfrm rot="14809118">
              <a:off x="-929653" y="1983957"/>
              <a:ext cx="478386" cy="490333"/>
            </a:xfrm>
            <a:prstGeom prst="rect">
              <a:avLst/>
            </a:prstGeom>
          </p:spPr>
        </p:pic>
      </p:grpSp>
      <p:grpSp>
        <p:nvGrpSpPr>
          <p:cNvPr id="66" name="Группа 65"/>
          <p:cNvGrpSpPr/>
          <p:nvPr/>
        </p:nvGrpSpPr>
        <p:grpSpPr>
          <a:xfrm>
            <a:off x="2714612" y="1857370"/>
            <a:ext cx="2385100" cy="2000264"/>
            <a:chOff x="2714612" y="1857370"/>
            <a:chExt cx="2385100" cy="2000264"/>
          </a:xfrm>
        </p:grpSpPr>
        <p:grpSp>
          <p:nvGrpSpPr>
            <p:cNvPr id="57" name="Группа 56"/>
            <p:cNvGrpSpPr/>
            <p:nvPr/>
          </p:nvGrpSpPr>
          <p:grpSpPr>
            <a:xfrm flipH="1">
              <a:off x="2714612" y="1857370"/>
              <a:ext cx="2357454" cy="2000264"/>
              <a:chOff x="6072198" y="1071552"/>
              <a:chExt cx="2357454" cy="2000264"/>
            </a:xfrm>
          </p:grpSpPr>
          <p:sp>
            <p:nvSpPr>
              <p:cNvPr id="58" name="Овал 57"/>
              <p:cNvSpPr/>
              <p:nvPr/>
            </p:nvSpPr>
            <p:spPr>
              <a:xfrm>
                <a:off x="6072198" y="1071552"/>
                <a:ext cx="2357454" cy="2000264"/>
              </a:xfrm>
              <a:prstGeom prst="ellipse">
                <a:avLst/>
              </a:prstGeom>
              <a:solidFill>
                <a:srgbClr val="FFFFEB">
                  <a:alpha val="87000"/>
                </a:srgb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9" name="Рисунок 58" descr="Колибри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20757267" flipH="1">
                <a:off x="6297913" y="1510443"/>
                <a:ext cx="1785950" cy="1431080"/>
              </a:xfrm>
              <a:prstGeom prst="rect">
                <a:avLst/>
              </a:prstGeom>
            </p:spPr>
          </p:pic>
        </p:grpSp>
        <p:grpSp>
          <p:nvGrpSpPr>
            <p:cNvPr id="60" name="Группа 59"/>
            <p:cNvGrpSpPr/>
            <p:nvPr/>
          </p:nvGrpSpPr>
          <p:grpSpPr>
            <a:xfrm rot="1273006" flipV="1">
              <a:off x="4231226" y="2622116"/>
              <a:ext cx="868486" cy="1042978"/>
              <a:chOff x="-1228527" y="1438266"/>
              <a:chExt cx="868486" cy="1042978"/>
            </a:xfrm>
          </p:grpSpPr>
          <p:pic>
            <p:nvPicPr>
              <p:cNvPr id="61" name="Рисунок 60" descr="колокольчик без фона.1.png"/>
              <p:cNvPicPr>
                <a:picLocks noChangeAspect="1"/>
              </p:cNvPicPr>
              <p:nvPr/>
            </p:nvPicPr>
            <p:blipFill>
              <a:blip r:embed="rId4" cstate="print"/>
              <a:srcRect l="5488" t="30485" r="61601" b="16165"/>
              <a:stretch>
                <a:fillRect/>
              </a:stretch>
            </p:blipFill>
            <p:spPr>
              <a:xfrm>
                <a:off x="-928725" y="1438266"/>
                <a:ext cx="428628" cy="500084"/>
              </a:xfrm>
              <a:prstGeom prst="rect">
                <a:avLst/>
              </a:prstGeom>
            </p:spPr>
          </p:pic>
          <p:pic>
            <p:nvPicPr>
              <p:cNvPr id="62" name="Рисунок 61" descr="Марипоса без фона.png"/>
              <p:cNvPicPr>
                <a:picLocks noChangeAspect="1"/>
              </p:cNvPicPr>
              <p:nvPr/>
            </p:nvPicPr>
            <p:blipFill>
              <a:blip r:embed="rId5" cstate="print"/>
              <a:srcRect b="24728"/>
              <a:stretch>
                <a:fillRect/>
              </a:stretch>
            </p:blipFill>
            <p:spPr>
              <a:xfrm rot="11873337">
                <a:off x="-1228527" y="2017341"/>
                <a:ext cx="573392" cy="463903"/>
              </a:xfrm>
              <a:prstGeom prst="rect">
                <a:avLst/>
              </a:prstGeom>
            </p:spPr>
          </p:pic>
          <p:pic>
            <p:nvPicPr>
              <p:cNvPr id="63" name="Рисунок 62" descr="пальма без фона 3.png"/>
              <p:cNvPicPr>
                <a:picLocks noChangeAspect="1"/>
              </p:cNvPicPr>
              <p:nvPr/>
            </p:nvPicPr>
            <p:blipFill>
              <a:blip r:embed="rId6" cstate="print"/>
              <a:srcRect l="69797" t="48788" r="14372" b="44295"/>
              <a:stretch>
                <a:fillRect/>
              </a:stretch>
            </p:blipFill>
            <p:spPr>
              <a:xfrm rot="2518311" flipH="1">
                <a:off x="-936085" y="1930872"/>
                <a:ext cx="576044" cy="355774"/>
              </a:xfrm>
              <a:prstGeom prst="rect">
                <a:avLst/>
              </a:prstGeom>
            </p:spPr>
          </p:pic>
          <p:pic>
            <p:nvPicPr>
              <p:cNvPr id="64" name="Рисунок 63" descr="цветок красный без фона.png"/>
              <p:cNvPicPr>
                <a:picLocks noChangeAspect="1"/>
              </p:cNvPicPr>
              <p:nvPr/>
            </p:nvPicPr>
            <p:blipFill>
              <a:blip r:embed="rId7" cstate="print"/>
              <a:srcRect l="21583" t="15278" r="30402" b="26389"/>
              <a:stretch>
                <a:fillRect/>
              </a:stretch>
            </p:blipFill>
            <p:spPr>
              <a:xfrm>
                <a:off x="-1000163" y="1866912"/>
                <a:ext cx="273990" cy="219786"/>
              </a:xfrm>
              <a:prstGeom prst="rect">
                <a:avLst/>
              </a:prstGeom>
            </p:spPr>
          </p:pic>
          <p:pic>
            <p:nvPicPr>
              <p:cNvPr id="65" name="Рисунок 64" descr="без фона.png"/>
              <p:cNvPicPr>
                <a:picLocks noChangeAspect="1"/>
              </p:cNvPicPr>
              <p:nvPr/>
            </p:nvPicPr>
            <p:blipFill>
              <a:blip r:embed="rId8" cstate="print"/>
              <a:srcRect l="17502" t="10300" r="33308"/>
              <a:stretch>
                <a:fillRect/>
              </a:stretch>
            </p:blipFill>
            <p:spPr>
              <a:xfrm rot="14809118">
                <a:off x="-929653" y="1983957"/>
                <a:ext cx="478386" cy="490333"/>
              </a:xfrm>
              <a:prstGeom prst="rect">
                <a:avLst/>
              </a:prstGeom>
            </p:spPr>
          </p:pic>
        </p:grpSp>
      </p:grpSp>
      <p:grpSp>
        <p:nvGrpSpPr>
          <p:cNvPr id="67" name="Группа 66"/>
          <p:cNvGrpSpPr/>
          <p:nvPr/>
        </p:nvGrpSpPr>
        <p:grpSpPr>
          <a:xfrm>
            <a:off x="2000232" y="1928808"/>
            <a:ext cx="1714512" cy="1428760"/>
            <a:chOff x="3500430" y="2643188"/>
            <a:chExt cx="1714512" cy="1428760"/>
          </a:xfrm>
        </p:grpSpPr>
        <p:sp>
          <p:nvSpPr>
            <p:cNvPr id="68" name="Овал 67"/>
            <p:cNvSpPr/>
            <p:nvPr/>
          </p:nvSpPr>
          <p:spPr>
            <a:xfrm>
              <a:off x="3500430" y="2643188"/>
              <a:ext cx="1714512" cy="1428760"/>
            </a:xfrm>
            <a:prstGeom prst="ellipse">
              <a:avLst/>
            </a:prstGeom>
            <a:solidFill>
              <a:srgbClr val="FFFFEB">
                <a:alpha val="87000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 descr="Колибри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7180">
              <a:off x="3882366" y="2929508"/>
              <a:ext cx="1047757" cy="785818"/>
            </a:xfrm>
            <a:prstGeom prst="rect">
              <a:avLst/>
            </a:prstGeom>
            <a:effectLst/>
          </p:spPr>
        </p:pic>
      </p:grpSp>
      <p:grpSp>
        <p:nvGrpSpPr>
          <p:cNvPr id="71" name="Группа 70"/>
          <p:cNvGrpSpPr/>
          <p:nvPr/>
        </p:nvGrpSpPr>
        <p:grpSpPr>
          <a:xfrm>
            <a:off x="-32" y="-71456"/>
            <a:ext cx="9144064" cy="5357850"/>
            <a:chOff x="-9358410" y="1142990"/>
            <a:chExt cx="9144064" cy="5357850"/>
          </a:xfrm>
        </p:grpSpPr>
        <p:pic>
          <p:nvPicPr>
            <p:cNvPr id="47" name="Рисунок 46" descr="Рисунок1.jpg"/>
            <p:cNvPicPr>
              <a:picLocks noChangeAspect="1"/>
            </p:cNvPicPr>
            <p:nvPr/>
          </p:nvPicPr>
          <p:blipFill>
            <a:blip r:embed="rId9"/>
            <a:srcRect l="3677" r="2206"/>
            <a:stretch>
              <a:fillRect/>
            </a:stretch>
          </p:blipFill>
          <p:spPr>
            <a:xfrm>
              <a:off x="-9358410" y="1142990"/>
              <a:ext cx="9144000" cy="5357814"/>
            </a:xfrm>
            <a:prstGeom prst="rect">
              <a:avLst/>
            </a:prstGeom>
          </p:spPr>
        </p:pic>
        <p:sp>
          <p:nvSpPr>
            <p:cNvPr id="70" name="Прямоугольник 69"/>
            <p:cNvSpPr/>
            <p:nvPr/>
          </p:nvSpPr>
          <p:spPr>
            <a:xfrm>
              <a:off x="-9358410" y="1214428"/>
              <a:ext cx="9144064" cy="5286412"/>
            </a:xfrm>
            <a:prstGeom prst="rect">
              <a:avLst/>
            </a:prstGeom>
            <a:solidFill>
              <a:schemeClr val="bg1">
                <a:alpha val="73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Заголовок 1"/>
          <p:cNvSpPr>
            <a:spLocks noGrp="1"/>
          </p:cNvSpPr>
          <p:nvPr>
            <p:ph type="title"/>
          </p:nvPr>
        </p:nvSpPr>
        <p:spPr>
          <a:xfrm>
            <a:off x="428596" y="214296"/>
            <a:ext cx="8229600" cy="85725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487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Список литературы и ресурсов </a:t>
            </a:r>
            <a:endParaRPr lang="ru-RU" dirty="0"/>
          </a:p>
        </p:txBody>
      </p:sp>
      <p:sp>
        <p:nvSpPr>
          <p:cNvPr id="46" name="Содержимое 2"/>
          <p:cNvSpPr>
            <a:spLocks noGrp="1"/>
          </p:cNvSpPr>
          <p:nvPr>
            <p:ph idx="1"/>
          </p:nvPr>
        </p:nvSpPr>
        <p:spPr>
          <a:xfrm>
            <a:off x="485804" y="1057275"/>
            <a:ext cx="8229600" cy="3800491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  <a:buFont typeface="+mj-lt"/>
              <a:buAutoNum type="arabicPeriod"/>
              <a:tabLst>
                <a:tab pos="1514475" algn="l"/>
              </a:tabLst>
            </a:pPr>
            <a:endParaRPr lang="ru-RU" sz="5600" dirty="0" smtClean="0">
              <a:latin typeface="Comic Sans MS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  <a:tabLst>
                <a:tab pos="1514475" algn="l"/>
              </a:tabLst>
            </a:pPr>
            <a:r>
              <a:rPr lang="ru-RU" sz="7200" b="1" dirty="0" err="1" smtClean="0">
                <a:solidFill>
                  <a:srgbClr val="00487E"/>
                </a:solidFill>
                <a:latin typeface="Comic Sans MS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Ройг</a:t>
            </a: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Х.Т.  Лекарственные, ароматические и ядовитые растения Кубы. - Гавана, 1989. </a:t>
            </a:r>
          </a:p>
          <a:p>
            <a:pPr lvl="0"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  <a:tabLst>
                <a:tab pos="1514475" algn="l"/>
              </a:tabLst>
            </a:pPr>
            <a:r>
              <a:rPr lang="ru-RU" sz="7200" b="1" dirty="0" err="1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Эрнандес</a:t>
            </a: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 Гонсалес Х. Р. Растения, цветы и </a:t>
            </a:r>
            <a:r>
              <a:rPr lang="ru-RU" sz="7200" b="1" dirty="0" err="1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эндемичная</a:t>
            </a: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 Куба. – Гавана, 2003.</a:t>
            </a:r>
          </a:p>
          <a:p>
            <a:pPr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  <a:tabLst>
                <a:tab pos="1514475" algn="l"/>
              </a:tabLst>
            </a:pPr>
            <a:r>
              <a:rPr lang="ru-RU" sz="7200" b="1" dirty="0" err="1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Лейва</a:t>
            </a: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 Санчес А. Т. Куба и ее пальмы. - Гавана: Новые люди, 2001. </a:t>
            </a:r>
          </a:p>
          <a:p>
            <a:pPr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  <a:tabLst>
                <a:tab pos="1514475" algn="l"/>
              </a:tabLst>
            </a:pPr>
            <a:r>
              <a:rPr lang="ru-RU" sz="7200" b="1" dirty="0" err="1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Санс</a:t>
            </a: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Араухо</a:t>
            </a: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 Л. С., Гарсия Морено М. Л. Легенды с ароматом. - Гавана: Гавана, 2011. </a:t>
            </a:r>
          </a:p>
          <a:p>
            <a:pPr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  <a:tabLst>
                <a:tab pos="1514475" algn="l"/>
              </a:tabLst>
            </a:pPr>
            <a:r>
              <a:rPr lang="ru-RU" sz="7200" b="1" dirty="0" smtClean="0">
                <a:solidFill>
                  <a:srgbClr val="00487E"/>
                </a:solidFill>
                <a:latin typeface="Comic Sans MS" pitchFamily="66" charset="0"/>
                <a:cs typeface="Times New Roman" panose="02020603050405020304" pitchFamily="18" charset="0"/>
              </a:rPr>
              <a:t>Леон Х., Ален, Х. Флора Кубы. - Гавана, 1969.</a:t>
            </a:r>
            <a:endParaRPr lang="en-US" sz="7200" b="1" dirty="0" smtClean="0">
              <a:solidFill>
                <a:srgbClr val="00487E"/>
              </a:solidFill>
              <a:latin typeface="Comic Sans MS" pitchFamily="66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000"/>
              </a:spcAft>
              <a:buFont typeface="+mj-lt"/>
              <a:buAutoNum type="arabicPeriod"/>
              <a:tabLst>
                <a:tab pos="1514475" algn="l"/>
              </a:tabLst>
            </a:pPr>
            <a:endParaRPr lang="ru-RU" sz="5600" dirty="0" smtClean="0">
              <a:latin typeface="Comic Sans MS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5326E-6 C -0.04427 0.14286 -0.08837 0.28602 -0.14393 0.31256 C -0.19948 0.33909 -0.30157 0.18543 -0.33299 0.16013 " pathEditMode="relative" ptsTypes="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17186E-6 C -0.1217 0.0219 -0.24322 0.04412 -0.34149 0.09966 C -0.43975 0.15458 -0.54843 0.29373 -0.58975 0.33292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00" y="166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0 0 C 0.07899 0.17058 0.15816 0.34115 0.22222 0.31771 C 0.28628 0.29427 0.30087 -0.05984 0.38403 -0.14158 C 0.46719 -0.22332 0.5941 -0.19771 0.72118 -0.1718 " pathEditMode="relative" ptsTypes="aaaA">
                                      <p:cBhvr>
                                        <p:cTn id="51" dur="51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 0 C 0.07899 0.17058 0.15816 0.34115 0.22222 0.31771 C 0.28628 0.29427 0.30087 -0.05984 0.38403 -0.14158 C 0.46719 -0.22332 0.5941 -0.19771 0.72118 -0.1718 " pathEditMode="relative" ptsTypes="aaaA">
                                      <p:cBhvr>
                                        <p:cTn id="53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7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8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2993</TotalTime>
  <Words>856</Words>
  <Application>Microsoft Office PowerPoint</Application>
  <PresentationFormat>Экран (16:9)</PresentationFormat>
  <Paragraphs>73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 Math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литературы и ресурсов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Кабинет 01</cp:lastModifiedBy>
  <cp:revision>245</cp:revision>
  <dcterms:created xsi:type="dcterms:W3CDTF">2024-11-15T22:20:24Z</dcterms:created>
  <dcterms:modified xsi:type="dcterms:W3CDTF">2024-11-19T00:18:56Z</dcterms:modified>
</cp:coreProperties>
</file>