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13.jpg" ContentType="image/jpeg"/>
  <Override PartName="/ppt/media/image45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</p:sldMasterIdLst>
  <p:sldIdLst>
    <p:sldId id="256" r:id="rId2"/>
    <p:sldId id="273" r:id="rId3"/>
    <p:sldId id="257" r:id="rId4"/>
    <p:sldId id="277" r:id="rId5"/>
    <p:sldId id="276" r:id="rId6"/>
    <p:sldId id="280" r:id="rId7"/>
    <p:sldId id="281" r:id="rId8"/>
    <p:sldId id="282" r:id="rId9"/>
    <p:sldId id="283" r:id="rId10"/>
    <p:sldId id="284" r:id="rId11"/>
    <p:sldId id="267" r:id="rId12"/>
    <p:sldId id="274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Ink Free" panose="03080402000500000000" pitchFamily="66" charset="0"/>
      <p:regular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00"/>
    <a:srgbClr val="993300"/>
    <a:srgbClr val="CC6600"/>
    <a:srgbClr val="0000FF"/>
    <a:srgbClr val="0066CC"/>
    <a:srgbClr val="CCFFFF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29" autoAdjust="0"/>
    <p:restoredTop sz="94660"/>
  </p:normalViewPr>
  <p:slideViewPr>
    <p:cSldViewPr snapToGrid="0">
      <p:cViewPr varScale="1">
        <p:scale>
          <a:sx n="75" d="100"/>
          <a:sy n="75" d="100"/>
        </p:scale>
        <p:origin x="67" y="2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0AD49-81AC-4E2F-BDB9-1AD6F0C2B6DE}" type="datetimeFigureOut">
              <a:rPr lang="ru-RU" smtClean="0"/>
              <a:pPr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F56C-49A3-4E66-B56D-E3BFEB390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208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0AD49-81AC-4E2F-BDB9-1AD6F0C2B6DE}" type="datetimeFigureOut">
              <a:rPr lang="ru-RU" smtClean="0"/>
              <a:pPr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F56C-49A3-4E66-B56D-E3BFEB390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610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0AD49-81AC-4E2F-BDB9-1AD6F0C2B6DE}" type="datetimeFigureOut">
              <a:rPr lang="ru-RU" smtClean="0"/>
              <a:pPr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F56C-49A3-4E66-B56D-E3BFEB390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56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0AD49-81AC-4E2F-BDB9-1AD6F0C2B6DE}" type="datetimeFigureOut">
              <a:rPr lang="ru-RU" smtClean="0"/>
              <a:pPr/>
              <a:t>15.11.2024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F56C-49A3-4E66-B56D-E3BFEB390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419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0AD49-81AC-4E2F-BDB9-1AD6F0C2B6DE}" type="datetimeFigureOut">
              <a:rPr lang="ru-RU" smtClean="0"/>
              <a:pPr/>
              <a:t>15.11.2024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F56C-49A3-4E66-B56D-E3BFEB390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664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0AD49-81AC-4E2F-BDB9-1AD6F0C2B6DE}" type="datetimeFigureOut">
              <a:rPr lang="ru-RU" smtClean="0"/>
              <a:pPr/>
              <a:t>15.11.2024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F56C-49A3-4E66-B56D-E3BFEB390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888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0AD49-81AC-4E2F-BDB9-1AD6F0C2B6DE}" type="datetimeFigureOut">
              <a:rPr lang="ru-RU" smtClean="0"/>
              <a:pPr/>
              <a:t>15.11.2024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F56C-49A3-4E66-B56D-E3BFEB390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855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0AD49-81AC-4E2F-BDB9-1AD6F0C2B6DE}" type="datetimeFigureOut">
              <a:rPr lang="ru-RU" smtClean="0"/>
              <a:pPr/>
              <a:t>15.11.2024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F56C-49A3-4E66-B56D-E3BFEB390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799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0AD49-81AC-4E2F-BDB9-1AD6F0C2B6DE}" type="datetimeFigureOut">
              <a:rPr lang="ru-RU" smtClean="0"/>
              <a:pPr/>
              <a:t>15.11.2024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F56C-49A3-4E66-B56D-E3BFEB390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974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0AD49-81AC-4E2F-BDB9-1AD6F0C2B6DE}" type="datetimeFigureOut">
              <a:rPr lang="ru-RU" smtClean="0"/>
              <a:pPr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F56C-49A3-4E66-B56D-E3BFEB390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407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0AD49-81AC-4E2F-BDB9-1AD6F0C2B6DE}" type="datetimeFigureOut">
              <a:rPr lang="ru-RU" smtClean="0"/>
              <a:pPr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7F56C-49A3-4E66-B56D-E3BFEB390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965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0AD49-81AC-4E2F-BDB9-1AD6F0C2B6DE}" type="datetimeFigureOut">
              <a:rPr lang="ru-RU" smtClean="0"/>
              <a:pPr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7F56C-49A3-4E66-B56D-E3BFEB3909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5345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jpe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slide" Target="slide4.xml"/><Relationship Id="rId3" Type="http://schemas.openxmlformats.org/officeDocument/2006/relationships/image" Target="../media/image1.jpeg"/><Relationship Id="rId7" Type="http://schemas.openxmlformats.org/officeDocument/2006/relationships/image" Target="../media/image4.gif"/><Relationship Id="rId12" Type="http://schemas.openxmlformats.org/officeDocument/2006/relationships/image" Target="../media/image19.png"/><Relationship Id="rId2" Type="http://schemas.openxmlformats.org/officeDocument/2006/relationships/image" Target="../media/image12.jpeg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microsoft.com/office/2007/relationships/hdphoto" Target="../media/hdphoto3.wdp"/><Relationship Id="rId5" Type="http://schemas.openxmlformats.org/officeDocument/2006/relationships/image" Target="../media/image14.png"/><Relationship Id="rId15" Type="http://schemas.openxmlformats.org/officeDocument/2006/relationships/image" Target="../media/image20.png"/><Relationship Id="rId10" Type="http://schemas.openxmlformats.org/officeDocument/2006/relationships/image" Target="../media/image18.png"/><Relationship Id="rId4" Type="http://schemas.openxmlformats.org/officeDocument/2006/relationships/image" Target="../media/image13.jpg"/><Relationship Id="rId9" Type="http://schemas.openxmlformats.org/officeDocument/2006/relationships/image" Target="../media/image17.png"/><Relationship Id="rId1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png"/><Relationship Id="rId18" Type="http://schemas.openxmlformats.org/officeDocument/2006/relationships/image" Target="../media/image29.png"/><Relationship Id="rId26" Type="http://schemas.openxmlformats.org/officeDocument/2006/relationships/image" Target="../media/image33.png"/><Relationship Id="rId21" Type="http://schemas.microsoft.com/office/2007/relationships/hdphoto" Target="../media/hdphoto8.wdp"/><Relationship Id="rId34" Type="http://schemas.openxmlformats.org/officeDocument/2006/relationships/image" Target="../media/image37.png"/><Relationship Id="rId7" Type="http://schemas.openxmlformats.org/officeDocument/2006/relationships/image" Target="../media/image23.png"/><Relationship Id="rId12" Type="http://schemas.openxmlformats.org/officeDocument/2006/relationships/image" Target="../media/image25.png"/><Relationship Id="rId17" Type="http://schemas.microsoft.com/office/2007/relationships/hdphoto" Target="../media/hdphoto6.wdp"/><Relationship Id="rId25" Type="http://schemas.microsoft.com/office/2007/relationships/hdphoto" Target="../media/hdphoto10.wdp"/><Relationship Id="rId33" Type="http://schemas.openxmlformats.org/officeDocument/2006/relationships/slide" Target="slide8.xml"/><Relationship Id="rId2" Type="http://schemas.openxmlformats.org/officeDocument/2006/relationships/slide" Target="slide6.xml"/><Relationship Id="rId16" Type="http://schemas.openxmlformats.org/officeDocument/2006/relationships/image" Target="../media/image28.png"/><Relationship Id="rId20" Type="http://schemas.openxmlformats.org/officeDocument/2006/relationships/image" Target="../media/image30.png"/><Relationship Id="rId29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11" Type="http://schemas.openxmlformats.org/officeDocument/2006/relationships/image" Target="../media/image24.png"/><Relationship Id="rId24" Type="http://schemas.openxmlformats.org/officeDocument/2006/relationships/image" Target="../media/image32.png"/><Relationship Id="rId32" Type="http://schemas.openxmlformats.org/officeDocument/2006/relationships/image" Target="../media/image36.png"/><Relationship Id="rId37" Type="http://schemas.openxmlformats.org/officeDocument/2006/relationships/image" Target="../media/image39.png"/><Relationship Id="rId5" Type="http://schemas.openxmlformats.org/officeDocument/2006/relationships/image" Target="../media/image22.png"/><Relationship Id="rId15" Type="http://schemas.microsoft.com/office/2007/relationships/hdphoto" Target="../media/hdphoto5.wdp"/><Relationship Id="rId23" Type="http://schemas.microsoft.com/office/2007/relationships/hdphoto" Target="../media/hdphoto9.wdp"/><Relationship Id="rId28" Type="http://schemas.microsoft.com/office/2007/relationships/hdphoto" Target="../media/hdphoto11.wdp"/><Relationship Id="rId36" Type="http://schemas.openxmlformats.org/officeDocument/2006/relationships/image" Target="../media/image38.png"/><Relationship Id="rId10" Type="http://schemas.openxmlformats.org/officeDocument/2006/relationships/image" Target="../media/image4.gif"/><Relationship Id="rId19" Type="http://schemas.microsoft.com/office/2007/relationships/hdphoto" Target="../media/hdphoto7.wdp"/><Relationship Id="rId31" Type="http://schemas.openxmlformats.org/officeDocument/2006/relationships/slide" Target="slide7.xml"/><Relationship Id="rId4" Type="http://schemas.openxmlformats.org/officeDocument/2006/relationships/image" Target="../media/image21.png"/><Relationship Id="rId9" Type="http://schemas.openxmlformats.org/officeDocument/2006/relationships/image" Target="../media/image5.gif"/><Relationship Id="rId14" Type="http://schemas.openxmlformats.org/officeDocument/2006/relationships/image" Target="../media/image27.png"/><Relationship Id="rId22" Type="http://schemas.openxmlformats.org/officeDocument/2006/relationships/image" Target="../media/image31.png"/><Relationship Id="rId27" Type="http://schemas.openxmlformats.org/officeDocument/2006/relationships/image" Target="../media/image34.png"/><Relationship Id="rId30" Type="http://schemas.openxmlformats.org/officeDocument/2006/relationships/image" Target="../media/image35.jpeg"/><Relationship Id="rId35" Type="http://schemas.openxmlformats.org/officeDocument/2006/relationships/slide" Target="slide9.xml"/><Relationship Id="rId8" Type="http://schemas.openxmlformats.org/officeDocument/2006/relationships/slide" Target="slide4.xml"/><Relationship Id="rId3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12.jpeg"/><Relationship Id="rId7" Type="http://schemas.openxmlformats.org/officeDocument/2006/relationships/image" Target="../media/image41.jpeg"/><Relationship Id="rId12" Type="http://schemas.openxmlformats.org/officeDocument/2006/relationships/slide" Target="slide6.xml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11" Type="http://schemas.openxmlformats.org/officeDocument/2006/relationships/image" Target="../media/image45.jpg"/><Relationship Id="rId5" Type="http://schemas.openxmlformats.org/officeDocument/2006/relationships/image" Target="../media/image40.jpeg"/><Relationship Id="rId10" Type="http://schemas.openxmlformats.org/officeDocument/2006/relationships/image" Target="../media/image44.gif"/><Relationship Id="rId4" Type="http://schemas.openxmlformats.org/officeDocument/2006/relationships/image" Target="../media/image4.gif"/><Relationship Id="rId9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2.jpeg"/><Relationship Id="rId7" Type="http://schemas.openxmlformats.org/officeDocument/2006/relationships/image" Target="../media/image48.gif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gif"/><Relationship Id="rId11" Type="http://schemas.openxmlformats.org/officeDocument/2006/relationships/slide" Target="slide6.xml"/><Relationship Id="rId5" Type="http://schemas.openxmlformats.org/officeDocument/2006/relationships/image" Target="../media/image47.png"/><Relationship Id="rId10" Type="http://schemas.openxmlformats.org/officeDocument/2006/relationships/image" Target="../media/image45.jpg"/><Relationship Id="rId4" Type="http://schemas.openxmlformats.org/officeDocument/2006/relationships/image" Target="../media/image46.jpeg"/><Relationship Id="rId9" Type="http://schemas.openxmlformats.org/officeDocument/2006/relationships/image" Target="../media/image44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13" Type="http://schemas.openxmlformats.org/officeDocument/2006/relationships/slide" Target="slide10.xml"/><Relationship Id="rId3" Type="http://schemas.openxmlformats.org/officeDocument/2006/relationships/image" Target="../media/image12.jpeg"/><Relationship Id="rId7" Type="http://schemas.microsoft.com/office/2007/relationships/hdphoto" Target="../media/hdphoto12.wdp"/><Relationship Id="rId12" Type="http://schemas.openxmlformats.org/officeDocument/2006/relationships/image" Target="../media/image45.jpg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44.gif"/><Relationship Id="rId5" Type="http://schemas.openxmlformats.org/officeDocument/2006/relationships/image" Target="../media/image50.png"/><Relationship Id="rId10" Type="http://schemas.openxmlformats.org/officeDocument/2006/relationships/image" Target="../media/image43.png"/><Relationship Id="rId4" Type="http://schemas.openxmlformats.org/officeDocument/2006/relationships/image" Target="../media/image49.jpeg"/><Relationship Id="rId9" Type="http://schemas.openxmlformats.org/officeDocument/2006/relationships/image" Target="../media/image48.gif"/></Relationships>
</file>

<file path=ppt/slides/_rels/slide10.xml.rels><?xml version="1.0" encoding="UTF-8" standalone="yes"?>
<Relationships xmlns="http://schemas.openxmlformats.org/package/2006/relationships"><Relationship Id="rId13" Type="http://schemas.microsoft.com/office/2007/relationships/hdphoto" Target="../media/hdphoto7.wdp"/><Relationship Id="rId18" Type="http://schemas.openxmlformats.org/officeDocument/2006/relationships/image" Target="../media/image32.png"/><Relationship Id="rId26" Type="http://schemas.openxmlformats.org/officeDocument/2006/relationships/image" Target="../media/image52.png"/><Relationship Id="rId3" Type="http://schemas.openxmlformats.org/officeDocument/2006/relationships/image" Target="../media/image12.jpeg"/><Relationship Id="rId21" Type="http://schemas.openxmlformats.org/officeDocument/2006/relationships/image" Target="../media/image34.png"/><Relationship Id="rId7" Type="http://schemas.openxmlformats.org/officeDocument/2006/relationships/slide" Target="slide6.xml"/><Relationship Id="rId12" Type="http://schemas.openxmlformats.org/officeDocument/2006/relationships/image" Target="../media/image29.png"/><Relationship Id="rId17" Type="http://schemas.microsoft.com/office/2007/relationships/hdphoto" Target="../media/hdphoto9.wdp"/><Relationship Id="rId25" Type="http://schemas.openxmlformats.org/officeDocument/2006/relationships/slide" Target="slide11.xml"/><Relationship Id="rId33" Type="http://schemas.openxmlformats.org/officeDocument/2006/relationships/image" Target="../media/image58.jpeg"/><Relationship Id="rId2" Type="http://schemas.openxmlformats.org/officeDocument/2006/relationships/slide" Target="slide10.xml"/><Relationship Id="rId16" Type="http://schemas.openxmlformats.org/officeDocument/2006/relationships/image" Target="../media/image31.png"/><Relationship Id="rId20" Type="http://schemas.openxmlformats.org/officeDocument/2006/relationships/image" Target="../media/image33.png"/><Relationship Id="rId29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microsoft.com/office/2007/relationships/hdphoto" Target="../media/hdphoto6.wdp"/><Relationship Id="rId24" Type="http://schemas.openxmlformats.org/officeDocument/2006/relationships/image" Target="../media/image5.gif"/><Relationship Id="rId32" Type="http://schemas.microsoft.com/office/2007/relationships/hdphoto" Target="../media/hdphoto13.wdp"/><Relationship Id="rId5" Type="http://schemas.openxmlformats.org/officeDocument/2006/relationships/image" Target="../media/image25.png"/><Relationship Id="rId15" Type="http://schemas.microsoft.com/office/2007/relationships/hdphoto" Target="../media/hdphoto8.wdp"/><Relationship Id="rId23" Type="http://schemas.openxmlformats.org/officeDocument/2006/relationships/image" Target="../media/image4.gif"/><Relationship Id="rId28" Type="http://schemas.openxmlformats.org/officeDocument/2006/relationships/image" Target="../media/image54.jpeg"/><Relationship Id="rId10" Type="http://schemas.openxmlformats.org/officeDocument/2006/relationships/image" Target="../media/image28.png"/><Relationship Id="rId19" Type="http://schemas.microsoft.com/office/2007/relationships/hdphoto" Target="../media/hdphoto10.wdp"/><Relationship Id="rId31" Type="http://schemas.openxmlformats.org/officeDocument/2006/relationships/image" Target="../media/image57.png"/><Relationship Id="rId4" Type="http://schemas.openxmlformats.org/officeDocument/2006/relationships/image" Target="../media/image21.png"/><Relationship Id="rId9" Type="http://schemas.microsoft.com/office/2007/relationships/hdphoto" Target="../media/hdphoto5.wdp"/><Relationship Id="rId14" Type="http://schemas.openxmlformats.org/officeDocument/2006/relationships/image" Target="../media/image30.png"/><Relationship Id="rId22" Type="http://schemas.microsoft.com/office/2007/relationships/hdphoto" Target="../media/hdphoto11.wdp"/><Relationship Id="rId27" Type="http://schemas.openxmlformats.org/officeDocument/2006/relationships/image" Target="../media/image53.png"/><Relationship Id="rId30" Type="http://schemas.openxmlformats.org/officeDocument/2006/relationships/image" Target="../media/image56.jpeg"/><Relationship Id="rId8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image" Target="../media/image14.png"/><Relationship Id="rId7" Type="http://schemas.openxmlformats.org/officeDocument/2006/relationships/image" Target="../media/image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4.wdp"/><Relationship Id="rId5" Type="http://schemas.openxmlformats.org/officeDocument/2006/relationships/image" Target="../media/image59.png"/><Relationship Id="rId10" Type="http://schemas.openxmlformats.org/officeDocument/2006/relationships/image" Target="../media/image7.png"/><Relationship Id="rId4" Type="http://schemas.openxmlformats.org/officeDocument/2006/relationships/image" Target="../media/image15.png"/><Relationship Id="rId9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vera-eskom.ru/2021/06/roza-ierikhona-chudo-voskresheniya/" TargetMode="External"/><Relationship Id="rId3" Type="http://schemas.openxmlformats.org/officeDocument/2006/relationships/image" Target="../media/image2.jpg"/><Relationship Id="rId7" Type="http://schemas.openxmlformats.org/officeDocument/2006/relationships/hyperlink" Target="https://ru.wikipedia.org/wiki/&#1048;&#1077;&#1088;&#1080;&#1093;&#1086;&#1085;&#1089;&#1082;&#1072;&#1103;_&#1088;&#1086;&#1079;&#1072;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n.wikipedia.org/wiki/Judean_date_palm" TargetMode="External"/><Relationship Id="rId5" Type="http://schemas.openxmlformats.org/officeDocument/2006/relationships/hyperlink" Target="https://ria.ru/20200206/1564364393.html" TargetMode="External"/><Relationship Id="rId10" Type="http://schemas.openxmlformats.org/officeDocument/2006/relationships/hyperlink" Target="https://israeliblog.ru/country/old-jaffa.html" TargetMode="External"/><Relationship Id="rId4" Type="http://schemas.openxmlformats.org/officeDocument/2006/relationships/hyperlink" Target="https://smnh.tau.ac.il/mw_event/?lang=he" TargetMode="External"/><Relationship Id="rId9" Type="http://schemas.openxmlformats.org/officeDocument/2006/relationships/hyperlink" Target="https://www.liveinternet.ru/users/4933277/post477567485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" y="-167639"/>
            <a:ext cx="12192000" cy="70047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8280" y="0"/>
            <a:ext cx="9189720" cy="6858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857375" y="342903"/>
            <a:ext cx="8477250" cy="6219825"/>
          </a:xfrm>
          <a:prstGeom prst="rect">
            <a:avLst/>
          </a:prstGeom>
          <a:solidFill>
            <a:schemeClr val="bg1">
              <a:alpha val="82353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336600"/>
                </a:solidFill>
              </a:rPr>
              <a:t>Сетевой проект «Необычные растения страны пребывания»</a:t>
            </a:r>
          </a:p>
          <a:p>
            <a:pPr algn="ctr"/>
            <a:r>
              <a:rPr lang="ru-RU" dirty="0">
                <a:solidFill>
                  <a:srgbClr val="336600"/>
                </a:solidFill>
              </a:rPr>
              <a:t>в рамках конкурса сетевых проектов «Обучаясь – творим» </a:t>
            </a:r>
          </a:p>
          <a:p>
            <a:pPr algn="ctr"/>
            <a:r>
              <a:rPr lang="ru-RU" dirty="0">
                <a:solidFill>
                  <a:srgbClr val="336600"/>
                </a:solidFill>
              </a:rPr>
              <a:t>среди общеобразовательных школ при загранучреждениях МИД России</a:t>
            </a:r>
          </a:p>
          <a:p>
            <a:pPr algn="ctr"/>
            <a:endParaRPr lang="ru-RU" dirty="0">
              <a:solidFill>
                <a:srgbClr val="C00000"/>
              </a:solidFill>
            </a:endParaRPr>
          </a:p>
          <a:p>
            <a:pPr algn="ctr"/>
            <a:endParaRPr lang="ru-RU" dirty="0">
              <a:solidFill>
                <a:srgbClr val="C00000"/>
              </a:solidFill>
            </a:endParaRPr>
          </a:p>
          <a:p>
            <a:pPr algn="ctr"/>
            <a:endParaRPr lang="ru-RU" dirty="0">
              <a:solidFill>
                <a:srgbClr val="C00000"/>
              </a:solidFill>
            </a:endParaRPr>
          </a:p>
          <a:p>
            <a:pPr algn="ctr"/>
            <a:r>
              <a:rPr lang="ru-RU" sz="4000" dirty="0">
                <a:solidFill>
                  <a:srgbClr val="C00000"/>
                </a:solidFill>
              </a:rPr>
              <a:t>Тайны растений земли обетованной</a:t>
            </a:r>
          </a:p>
          <a:p>
            <a:pPr algn="ctr"/>
            <a:endParaRPr lang="ru-RU" sz="2800" dirty="0">
              <a:solidFill>
                <a:srgbClr val="C00000"/>
              </a:solidFill>
            </a:endParaRPr>
          </a:p>
          <a:p>
            <a:pPr algn="ctr"/>
            <a:r>
              <a:rPr lang="ru-RU" dirty="0">
                <a:solidFill>
                  <a:srgbClr val="0000FF"/>
                </a:solidFill>
              </a:rPr>
              <a:t>Номинация «Изображаем жизнь» </a:t>
            </a:r>
          </a:p>
          <a:p>
            <a:pPr algn="ctr"/>
            <a:r>
              <a:rPr lang="ru-RU" dirty="0">
                <a:solidFill>
                  <a:srgbClr val="0000FF"/>
                </a:solidFill>
              </a:rPr>
              <a:t>(1-4 классы)</a:t>
            </a:r>
          </a:p>
          <a:p>
            <a:pPr algn="ctr"/>
            <a:endParaRPr lang="ru-RU" dirty="0">
              <a:solidFill>
                <a:srgbClr val="0000FF"/>
              </a:solidFill>
            </a:endParaRPr>
          </a:p>
          <a:p>
            <a:pPr algn="ctr"/>
            <a:endParaRPr lang="ru-RU" dirty="0">
              <a:solidFill>
                <a:srgbClr val="0000FF"/>
              </a:solidFill>
            </a:endParaRPr>
          </a:p>
          <a:p>
            <a:pPr algn="ctr"/>
            <a:r>
              <a:rPr lang="ru-RU" dirty="0">
                <a:solidFill>
                  <a:srgbClr val="336600"/>
                </a:solidFill>
              </a:rPr>
              <a:t>Авторы: </a:t>
            </a:r>
            <a:r>
              <a:rPr lang="ru-RU" dirty="0" err="1">
                <a:solidFill>
                  <a:srgbClr val="336600"/>
                </a:solidFill>
              </a:rPr>
              <a:t>Намятов</a:t>
            </a:r>
            <a:r>
              <a:rPr lang="ru-RU" dirty="0">
                <a:solidFill>
                  <a:srgbClr val="336600"/>
                </a:solidFill>
              </a:rPr>
              <a:t> Иван, </a:t>
            </a:r>
            <a:r>
              <a:rPr lang="ru-RU" dirty="0" err="1">
                <a:solidFill>
                  <a:srgbClr val="336600"/>
                </a:solidFill>
              </a:rPr>
              <a:t>Реус</a:t>
            </a:r>
            <a:r>
              <a:rPr lang="ru-RU" dirty="0">
                <a:solidFill>
                  <a:srgbClr val="336600"/>
                </a:solidFill>
              </a:rPr>
              <a:t> Анастасия, Ершова Ульяна, </a:t>
            </a:r>
          </a:p>
          <a:p>
            <a:pPr algn="ctr"/>
            <a:r>
              <a:rPr lang="ru-RU" dirty="0" err="1">
                <a:solidFill>
                  <a:srgbClr val="336600"/>
                </a:solidFill>
              </a:rPr>
              <a:t>Зеленовская</a:t>
            </a:r>
            <a:r>
              <a:rPr lang="ru-RU" dirty="0">
                <a:solidFill>
                  <a:srgbClr val="336600"/>
                </a:solidFill>
              </a:rPr>
              <a:t> Ульяна, Моргунова Ульяна, Рощина Екатерина, Жуков Макар.</a:t>
            </a:r>
          </a:p>
          <a:p>
            <a:pPr algn="ctr"/>
            <a:endParaRPr lang="ru-RU" dirty="0">
              <a:solidFill>
                <a:srgbClr val="0000FF"/>
              </a:solidFill>
            </a:endParaRPr>
          </a:p>
          <a:p>
            <a:pPr algn="ctr"/>
            <a:r>
              <a:rPr lang="ru-RU" dirty="0">
                <a:solidFill>
                  <a:srgbClr val="0000FF"/>
                </a:solidFill>
              </a:rPr>
              <a:t>Руководитель: </a:t>
            </a:r>
            <a:r>
              <a:rPr lang="ru-RU" dirty="0" err="1">
                <a:solidFill>
                  <a:srgbClr val="0000FF"/>
                </a:solidFill>
              </a:rPr>
              <a:t>Соцкова</a:t>
            </a:r>
            <a:r>
              <a:rPr lang="ru-RU" dirty="0">
                <a:solidFill>
                  <a:srgbClr val="0000FF"/>
                </a:solidFill>
              </a:rPr>
              <a:t> Светлана Александровна</a:t>
            </a:r>
          </a:p>
          <a:p>
            <a:pPr algn="ctr"/>
            <a:endParaRPr lang="ru-RU" dirty="0">
              <a:solidFill>
                <a:srgbClr val="0000FF"/>
              </a:solidFill>
            </a:endParaRPr>
          </a:p>
          <a:p>
            <a:pPr algn="ctr"/>
            <a:r>
              <a:rPr lang="ru-RU" dirty="0">
                <a:solidFill>
                  <a:srgbClr val="0000FF"/>
                </a:solidFill>
              </a:rPr>
              <a:t>Общеобразовательная школа при Посольстве России в Израиле</a:t>
            </a:r>
          </a:p>
        </p:txBody>
      </p:sp>
    </p:spTree>
    <p:extLst>
      <p:ext uri="{BB962C8B-B14F-4D97-AF65-F5344CB8AC3E}">
        <p14:creationId xmlns:p14="http://schemas.microsoft.com/office/powerpoint/2010/main" val="661166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" y="-167639"/>
            <a:ext cx="12192000" cy="70047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Picture 2" descr="C:\Users\Director\Desktop\Руся_new.gi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336728" y="4209642"/>
            <a:ext cx="1371134" cy="2481559"/>
          </a:xfrm>
          <a:prstGeom prst="rect">
            <a:avLst/>
          </a:prstGeom>
          <a:noFill/>
        </p:spPr>
      </p:pic>
      <p:pic>
        <p:nvPicPr>
          <p:cNvPr id="1027" name="Picture 3" descr="C:\Users\Director\Desktop\Русь.gif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075619" y="3143601"/>
            <a:ext cx="1134000" cy="2520000"/>
          </a:xfrm>
          <a:prstGeom prst="rect">
            <a:avLst/>
          </a:prstGeom>
          <a:noFill/>
        </p:spPr>
      </p:pic>
      <p:sp>
        <p:nvSpPr>
          <p:cNvPr id="10" name="Выноска-облако 9"/>
          <p:cNvSpPr/>
          <p:nvPr/>
        </p:nvSpPr>
        <p:spPr>
          <a:xfrm>
            <a:off x="5007956" y="1899811"/>
            <a:ext cx="3986784" cy="1920271"/>
          </a:xfrm>
          <a:prstGeom prst="cloudCallout">
            <a:avLst>
              <a:gd name="adj1" fmla="val -16050"/>
              <a:gd name="adj2" fmla="val 8967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В Тель-Авив мы прилетели,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Давно здесь побывать хотели. 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Вас приветствуем, гид </a:t>
            </a:r>
            <a:r>
              <a:rPr lang="ru-RU" sz="1300" dirty="0" err="1">
                <a:solidFill>
                  <a:schemeClr val="tx1"/>
                </a:solidFill>
                <a:latin typeface="Comic Sans MS" pitchFamily="66" charset="0"/>
              </a:rPr>
              <a:t>Йос</a:t>
            </a: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.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Ваня, задавай вопрос.</a:t>
            </a:r>
          </a:p>
        </p:txBody>
      </p:sp>
      <p:sp>
        <p:nvSpPr>
          <p:cNvPr id="12" name="Выноска-облако 11"/>
          <p:cNvSpPr/>
          <p:nvPr/>
        </p:nvSpPr>
        <p:spPr>
          <a:xfrm>
            <a:off x="1594606" y="843281"/>
            <a:ext cx="3997108" cy="2133521"/>
          </a:xfrm>
          <a:prstGeom prst="cloudCallout">
            <a:avLst>
              <a:gd name="adj1" fmla="val 14277"/>
              <a:gd name="adj2" fmla="val 8017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300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Добрый день, знакомству рад.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Направляемся мы в сад.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О растениях различных,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Но довольно необычных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Разузнать хотим мы там.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Не поможете ли нам?</a:t>
            </a:r>
          </a:p>
        </p:txBody>
      </p:sp>
      <p:sp>
        <p:nvSpPr>
          <p:cNvPr id="7" name="Выноска-облако 6"/>
          <p:cNvSpPr/>
          <p:nvPr/>
        </p:nvSpPr>
        <p:spPr>
          <a:xfrm>
            <a:off x="6843302" y="1080515"/>
            <a:ext cx="3824698" cy="1167524"/>
          </a:xfrm>
          <a:prstGeom prst="cloudCallout">
            <a:avLst>
              <a:gd name="adj1" fmla="val 13576"/>
              <a:gd name="adj2" fmla="val 15371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Здравствуйте, мои вы зайки, </a:t>
            </a:r>
            <a:r>
              <a:rPr lang="ru-RU" sz="1300" dirty="0" err="1">
                <a:solidFill>
                  <a:schemeClr val="tx1"/>
                </a:solidFill>
                <a:latin typeface="Comic Sans MS" pitchFamily="66" charset="0"/>
              </a:rPr>
              <a:t>Руся</a:t>
            </a: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, Ваня </a:t>
            </a:r>
            <a:r>
              <a:rPr lang="ru-RU" sz="1300" dirty="0" err="1">
                <a:solidFill>
                  <a:schemeClr val="tx1"/>
                </a:solidFill>
                <a:latin typeface="Comic Sans MS" pitchFamily="66" charset="0"/>
              </a:rPr>
              <a:t>Балалайкин</a:t>
            </a: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. </a:t>
            </a:r>
            <a:endParaRPr lang="en-US" sz="1300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Что ж, вперёд, за мной скорей, В тайны посвящу друзей. 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676779" y="2729116"/>
            <a:ext cx="1885235" cy="3820520"/>
          </a:xfrm>
          <a:prstGeom prst="rect">
            <a:avLst/>
          </a:prstGeom>
          <a:noFill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2764" y="5663601"/>
            <a:ext cx="1385236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166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2" grpId="1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" y="-167639"/>
            <a:ext cx="12192000" cy="70047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-40639"/>
            <a:ext cx="9144000" cy="6898640"/>
          </a:xfrm>
          <a:prstGeom prst="rect">
            <a:avLst/>
          </a:prstGeom>
        </p:spPr>
      </p:pic>
      <p:pic>
        <p:nvPicPr>
          <p:cNvPr id="200" name="Picture 2" descr="C:\Users\Director\Desktop\Руся_new.gi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450011" y="4044410"/>
            <a:ext cx="1516127" cy="2743976"/>
          </a:xfrm>
          <a:prstGeom prst="rect">
            <a:avLst/>
          </a:prstGeom>
          <a:noFill/>
        </p:spPr>
      </p:pic>
      <p:pic>
        <p:nvPicPr>
          <p:cNvPr id="201" name="Picture 3" descr="C:\Users\Director\Desktop\Русь.gif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8997950" y="3926732"/>
            <a:ext cx="1291359" cy="2890843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1923097" y="2790270"/>
            <a:ext cx="2225253" cy="406773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088466" y="1760061"/>
            <a:ext cx="2361544" cy="923330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/>
          <a:p>
            <a:pPr algn="ctr"/>
            <a:r>
              <a:rPr lang="he-IL" sz="5400" b="1" dirty="0">
                <a:ln w="28575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</a:rPr>
              <a:t>גַן בּוֹטָנִי</a:t>
            </a:r>
            <a:endParaRPr lang="ru-RU" sz="5400" b="1" dirty="0">
              <a:ln w="28575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4699518" y="920831"/>
            <a:ext cx="3139440" cy="1762561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>
                <a:gd name="adj" fmla="val 11038010"/>
              </a:avLst>
            </a:prstTxWarp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</a:rPr>
              <a:t>Ботанический сад</a:t>
            </a:r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9663" y="5588000"/>
            <a:ext cx="1385236" cy="1270000"/>
          </a:xfrm>
          <a:prstGeom prst="rect">
            <a:avLst/>
          </a:prstGeom>
        </p:spPr>
      </p:pic>
      <p:sp>
        <p:nvSpPr>
          <p:cNvPr id="203" name="Выноска-облако 202"/>
          <p:cNvSpPr/>
          <p:nvPr/>
        </p:nvSpPr>
        <p:spPr>
          <a:xfrm>
            <a:off x="1524001" y="1578259"/>
            <a:ext cx="3298785" cy="1105133"/>
          </a:xfrm>
          <a:prstGeom prst="cloudCallout">
            <a:avLst>
              <a:gd name="adj1" fmla="val 4161"/>
              <a:gd name="adj2" fmla="val 10593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В растениях я просто гуру, 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Знаю каждую культуру.  </a:t>
            </a:r>
          </a:p>
        </p:txBody>
      </p:sp>
    </p:spTree>
    <p:extLst>
      <p:ext uri="{BB962C8B-B14F-4D97-AF65-F5344CB8AC3E}">
        <p14:creationId xmlns:p14="http://schemas.microsoft.com/office/powerpoint/2010/main" val="1884588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" y="-167639"/>
            <a:ext cx="12192000" cy="70047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2561" y="-60960"/>
            <a:ext cx="9316719" cy="7112000"/>
          </a:xfrm>
          <a:prstGeom prst="rect">
            <a:avLst/>
          </a:prstGeom>
        </p:spPr>
      </p:pic>
      <p:pic>
        <p:nvPicPr>
          <p:cNvPr id="200" name="Picture 2" descr="C:\Users\Director\Desktop\Руся_new.gi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472219" y="4084604"/>
            <a:ext cx="1493919" cy="2703783"/>
          </a:xfrm>
          <a:prstGeom prst="rect">
            <a:avLst/>
          </a:prstGeom>
          <a:noFill/>
        </p:spPr>
      </p:pic>
      <p:pic>
        <p:nvPicPr>
          <p:cNvPr id="201" name="Picture 3" descr="C:\Users\Director\Desktop\Русь.gif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8966137" y="3997490"/>
            <a:ext cx="1276990" cy="2858676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293436" y="2790270"/>
            <a:ext cx="2219627" cy="4067730"/>
          </a:xfrm>
          <a:prstGeom prst="rect">
            <a:avLst/>
          </a:prstGeom>
          <a:noFill/>
        </p:spPr>
      </p:pic>
      <p:pic>
        <p:nvPicPr>
          <p:cNvPr id="63" name="Рисунок 6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9663" y="5588000"/>
            <a:ext cx="1385236" cy="1270000"/>
          </a:xfrm>
          <a:prstGeom prst="rect">
            <a:avLst/>
          </a:prstGeom>
        </p:spPr>
      </p:pic>
      <p:sp>
        <p:nvSpPr>
          <p:cNvPr id="203" name="Выноска-облако 202"/>
          <p:cNvSpPr/>
          <p:nvPr/>
        </p:nvSpPr>
        <p:spPr>
          <a:xfrm>
            <a:off x="1524000" y="1207495"/>
            <a:ext cx="3483980" cy="1105133"/>
          </a:xfrm>
          <a:prstGeom prst="cloudCallout">
            <a:avLst>
              <a:gd name="adj1" fmla="val 14844"/>
              <a:gd name="adj2" fmla="val 11356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Буду ваш я проводник, 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К этой должности привык. </a:t>
            </a:r>
          </a:p>
        </p:txBody>
      </p:sp>
      <p:sp>
        <p:nvSpPr>
          <p:cNvPr id="12" name="Выноска-облако 11"/>
          <p:cNvSpPr/>
          <p:nvPr/>
        </p:nvSpPr>
        <p:spPr>
          <a:xfrm>
            <a:off x="7286413" y="332585"/>
            <a:ext cx="3462866" cy="1749818"/>
          </a:xfrm>
          <a:prstGeom prst="cloudCallout">
            <a:avLst>
              <a:gd name="adj1" fmla="val -37924"/>
              <a:gd name="adj2" fmla="val 9835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Обошли мы чудный сад.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Кипарис, инжир, гранат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Повстречали на пути.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Лучше места не найти!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Сердечно Вас благодарим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И прогулку завершим.</a:t>
            </a:r>
          </a:p>
        </p:txBody>
      </p:sp>
    </p:spTree>
    <p:extLst>
      <p:ext uri="{BB962C8B-B14F-4D97-AF65-F5344CB8AC3E}">
        <p14:creationId xmlns:p14="http://schemas.microsoft.com/office/powerpoint/2010/main" val="96974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0.19804 -0.21852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96" y="-1092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2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-0.12774 -0.2942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93" y="-1472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53" presetClass="exit" presetSubtype="3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2100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100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21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0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4.16667E-7 -3.7037E-6 L -0.1901 -0.30949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05" y="-1548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53" presetClass="exit" presetSubtype="3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9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4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1" y="-167639"/>
            <a:ext cx="12192000" cy="700479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1" y="-167639"/>
            <a:ext cx="12192000" cy="700479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9" name="Рисунок 7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0770" y="-8821"/>
            <a:ext cx="9207996" cy="6866821"/>
          </a:xfrm>
          <a:prstGeom prst="rect">
            <a:avLst/>
          </a:prstGeom>
        </p:spPr>
      </p:pic>
      <p:sp>
        <p:nvSpPr>
          <p:cNvPr id="72" name="Овал 71"/>
          <p:cNvSpPr/>
          <p:nvPr/>
        </p:nvSpPr>
        <p:spPr>
          <a:xfrm>
            <a:off x="3228073" y="5501521"/>
            <a:ext cx="6096111" cy="256944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3" name="Группа 22"/>
          <p:cNvGrpSpPr/>
          <p:nvPr/>
        </p:nvGrpSpPr>
        <p:grpSpPr>
          <a:xfrm>
            <a:off x="1171003" y="-88231"/>
            <a:ext cx="9847531" cy="7025640"/>
            <a:chOff x="-259080" y="-167640"/>
            <a:chExt cx="9646920" cy="7025640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259080" y="518160"/>
              <a:ext cx="9646920" cy="6339840"/>
            </a:xfrm>
            <a:prstGeom prst="rect">
              <a:avLst/>
            </a:prstGeom>
          </p:spPr>
        </p:pic>
        <p:sp>
          <p:nvSpPr>
            <p:cNvPr id="20" name="Прямоугольник 19"/>
            <p:cNvSpPr/>
            <p:nvPr/>
          </p:nvSpPr>
          <p:spPr>
            <a:xfrm>
              <a:off x="-259080" y="-167640"/>
              <a:ext cx="9646920" cy="35109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1920" y="1216660"/>
              <a:ext cx="8514080" cy="4555033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 rot="20049440">
              <a:off x="6830127" y="2846318"/>
              <a:ext cx="182819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Архив тайн</a:t>
              </a:r>
            </a:p>
          </p:txBody>
        </p:sp>
      </p:grpSp>
      <p:pic>
        <p:nvPicPr>
          <p:cNvPr id="84" name="Picture 2" descr="C:\Users\Director\Desktop\Руся_new.gif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600949" y="4317588"/>
            <a:ext cx="1365188" cy="2470798"/>
          </a:xfrm>
          <a:prstGeom prst="rect">
            <a:avLst/>
          </a:prstGeom>
          <a:noFill/>
        </p:spPr>
      </p:pic>
      <p:pic>
        <p:nvPicPr>
          <p:cNvPr id="85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9090763" y="4278996"/>
            <a:ext cx="948374" cy="2538578"/>
          </a:xfrm>
          <a:prstGeom prst="rect">
            <a:avLst/>
          </a:prstGeom>
          <a:noFill/>
        </p:spPr>
      </p:pic>
      <p:pic>
        <p:nvPicPr>
          <p:cNvPr id="86" name="Picture 2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2152694" y="2761753"/>
            <a:ext cx="2225253" cy="4067730"/>
          </a:xfrm>
          <a:prstGeom prst="rect">
            <a:avLst/>
          </a:prstGeom>
          <a:noFill/>
        </p:spPr>
      </p:pic>
      <p:grpSp>
        <p:nvGrpSpPr>
          <p:cNvPr id="25" name="Группа 24"/>
          <p:cNvGrpSpPr/>
          <p:nvPr/>
        </p:nvGrpSpPr>
        <p:grpSpPr>
          <a:xfrm>
            <a:off x="3726121" y="-14863679"/>
            <a:ext cx="4230924" cy="13768551"/>
            <a:chOff x="2186881" y="-14463356"/>
            <a:chExt cx="4230924" cy="13768551"/>
          </a:xfrm>
        </p:grpSpPr>
        <p:cxnSp>
          <p:nvCxnSpPr>
            <p:cNvPr id="92" name="Прямая соединительная линия 91"/>
            <p:cNvCxnSpPr/>
            <p:nvPr/>
          </p:nvCxnSpPr>
          <p:spPr>
            <a:xfrm flipH="1">
              <a:off x="4255645" y="-14463356"/>
              <a:ext cx="46698" cy="8388000"/>
            </a:xfrm>
            <a:prstGeom prst="line">
              <a:avLst/>
            </a:prstGeom>
            <a:ln w="76200">
              <a:solidFill>
                <a:srgbClr val="CC66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Прямая соединительная линия 92"/>
            <p:cNvCxnSpPr/>
            <p:nvPr/>
          </p:nvCxnSpPr>
          <p:spPr>
            <a:xfrm>
              <a:off x="4429298" y="-5600174"/>
              <a:ext cx="1759001" cy="2231840"/>
            </a:xfrm>
            <a:prstGeom prst="line">
              <a:avLst/>
            </a:prstGeom>
            <a:ln w="76200">
              <a:solidFill>
                <a:srgbClr val="CC66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4" name="Picture 4" descr="Picture background"/>
            <p:cNvPicPr>
              <a:picLocks noChangeAspect="1" noChangeArrowheads="1"/>
            </p:cNvPicPr>
            <p:nvPr/>
          </p:nvPicPr>
          <p:blipFill rotWithShape="1">
            <a:blip r:embed="rId10" cstate="email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0" b="98649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875954" y="-6198413"/>
              <a:ext cx="666402" cy="9246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5" name="Прямая соединительная линия 94"/>
            <p:cNvCxnSpPr/>
            <p:nvPr/>
          </p:nvCxnSpPr>
          <p:spPr>
            <a:xfrm flipH="1">
              <a:off x="2619369" y="-5651197"/>
              <a:ext cx="1840985" cy="2144432"/>
            </a:xfrm>
            <a:prstGeom prst="line">
              <a:avLst/>
            </a:prstGeom>
            <a:ln w="76200">
              <a:solidFill>
                <a:srgbClr val="CC66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6" name="Picture 4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2186881" y="-4235852"/>
              <a:ext cx="4230924" cy="35410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7" name="Picture 3" descr="C:\Users\Director\Desktop\Русь.gif">
              <a:hlinkClick r:id="rId13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42227"/>
            <a:stretch/>
          </p:blipFill>
          <p:spPr bwMode="auto">
            <a:xfrm flipH="1">
              <a:off x="4008107" y="-4652811"/>
              <a:ext cx="1134000" cy="1466618"/>
            </a:xfrm>
            <a:prstGeom prst="ellipse">
              <a:avLst/>
            </a:prstGeom>
            <a:noFill/>
          </p:spPr>
        </p:pic>
        <p:pic>
          <p:nvPicPr>
            <p:cNvPr id="98" name="Picture 2" descr="C:\Users\Director\Desktop\Руся_new.gif">
              <a:hlinkClick r:id="rId13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53144"/>
            <a:stretch/>
          </p:blipFill>
          <p:spPr bwMode="auto">
            <a:xfrm>
              <a:off x="4542356" y="-4417993"/>
              <a:ext cx="1365188" cy="1171412"/>
            </a:xfrm>
            <a:prstGeom prst="ellipse">
              <a:avLst/>
            </a:prstGeom>
            <a:noFill/>
          </p:spPr>
        </p:pic>
        <p:pic>
          <p:nvPicPr>
            <p:cNvPr id="99" name="Picture 2"/>
            <p:cNvPicPr>
              <a:picLocks noChangeAspect="1" noChangeArrowheads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2939813" y="-5079842"/>
              <a:ext cx="1590282" cy="2057217"/>
            </a:xfrm>
            <a:prstGeom prst="ellipse">
              <a:avLst/>
            </a:prstGeom>
            <a:noFill/>
          </p:spPr>
        </p:pic>
      </p:grpSp>
      <p:sp>
        <p:nvSpPr>
          <p:cNvPr id="102" name="Выноска-облако 101"/>
          <p:cNvSpPr/>
          <p:nvPr/>
        </p:nvSpPr>
        <p:spPr>
          <a:xfrm>
            <a:off x="2440094" y="1"/>
            <a:ext cx="3462866" cy="1982805"/>
          </a:xfrm>
          <a:prstGeom prst="cloudCallout">
            <a:avLst>
              <a:gd name="adj1" fmla="val -13424"/>
              <a:gd name="adj2" fmla="val 10902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Нет, постойте же, друзья,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Уходить еще нельзя!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Здесь в саду пещера есть,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Тайн хранит она - не счесть.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Старец Мойша там живет,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В гости всех к себе зовет.</a:t>
            </a:r>
          </a:p>
        </p:txBody>
      </p:sp>
      <p:pic>
        <p:nvPicPr>
          <p:cNvPr id="103" name="Рисунок 102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6539" y="5559483"/>
            <a:ext cx="1385236" cy="1270000"/>
          </a:xfrm>
          <a:prstGeom prst="rect">
            <a:avLst/>
          </a:prstGeom>
        </p:spPr>
      </p:pic>
      <p:sp>
        <p:nvSpPr>
          <p:cNvPr id="104" name="Выноска-облако 103"/>
          <p:cNvSpPr/>
          <p:nvPr/>
        </p:nvSpPr>
        <p:spPr>
          <a:xfrm>
            <a:off x="5870847" y="2542336"/>
            <a:ext cx="3462866" cy="1079258"/>
          </a:xfrm>
          <a:prstGeom prst="cloudCallout">
            <a:avLst>
              <a:gd name="adj1" fmla="val 11221"/>
              <a:gd name="adj2" fmla="val 13464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Предложению я рада,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Старца повидать – награда!</a:t>
            </a:r>
          </a:p>
        </p:txBody>
      </p:sp>
    </p:spTree>
    <p:extLst>
      <p:ext uri="{BB962C8B-B14F-4D97-AF65-F5344CB8AC3E}">
        <p14:creationId xmlns:p14="http://schemas.microsoft.com/office/powerpoint/2010/main" val="336521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7037E-6 L 0.36354 -0.2099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77" y="-1050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xit" presetSubtype="3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1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1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1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88889E-6 -2.22222E-6 L -0.12466 -0.25578 " pathEditMode="relative" rAng="0" ptsTypes="AA">
                                      <p:cBhvr>
                                        <p:cTn id="23" dur="19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33" y="-12801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53" presetClass="exit" presetSubtype="3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77778E-7 2.22222E-6 L -0.27934 -0.27801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76" y="-13912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xit" presetSubtype="3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8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8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07407E-6 L 0.01562 2.12292 " pathEditMode="relative" rAng="0" ptsTypes="AA">
                                      <p:cBhvr>
                                        <p:cTn id="44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10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0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02" grpId="0" animBg="1"/>
      <p:bldP spid="104" grpId="0" animBg="1"/>
      <p:bldP spid="104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оугольник 50">
            <a:hlinkClick r:id="rId2" action="ppaction://hlinksldjump"/>
          </p:cNvPr>
          <p:cNvSpPr/>
          <p:nvPr/>
        </p:nvSpPr>
        <p:spPr>
          <a:xfrm>
            <a:off x="1" y="-1"/>
            <a:ext cx="12192000" cy="683715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8206" y="2504627"/>
            <a:ext cx="2915029" cy="3378457"/>
          </a:xfrm>
          <a:prstGeom prst="rect">
            <a:avLst/>
          </a:prstGeom>
        </p:spPr>
      </p:pic>
      <p:grpSp>
        <p:nvGrpSpPr>
          <p:cNvPr id="106" name="Группа 105"/>
          <p:cNvGrpSpPr/>
          <p:nvPr/>
        </p:nvGrpSpPr>
        <p:grpSpPr>
          <a:xfrm>
            <a:off x="4795619" y="-7977815"/>
            <a:ext cx="2504561" cy="9057239"/>
            <a:chOff x="2186881" y="-14463356"/>
            <a:chExt cx="4230924" cy="13768551"/>
          </a:xfrm>
        </p:grpSpPr>
        <p:cxnSp>
          <p:nvCxnSpPr>
            <p:cNvPr id="107" name="Прямая соединительная линия 106"/>
            <p:cNvCxnSpPr/>
            <p:nvPr/>
          </p:nvCxnSpPr>
          <p:spPr>
            <a:xfrm flipH="1">
              <a:off x="4255645" y="-14463356"/>
              <a:ext cx="46698" cy="8388000"/>
            </a:xfrm>
            <a:prstGeom prst="line">
              <a:avLst/>
            </a:prstGeom>
            <a:ln w="76200">
              <a:solidFill>
                <a:srgbClr val="CC66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Прямая соединительная линия 107"/>
            <p:cNvCxnSpPr/>
            <p:nvPr/>
          </p:nvCxnSpPr>
          <p:spPr>
            <a:xfrm>
              <a:off x="4429298" y="-5600174"/>
              <a:ext cx="1759001" cy="2231840"/>
            </a:xfrm>
            <a:prstGeom prst="line">
              <a:avLst/>
            </a:prstGeom>
            <a:ln w="76200">
              <a:solidFill>
                <a:srgbClr val="CC66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9" name="Picture 4" descr="Picture background"/>
            <p:cNvPicPr>
              <a:picLocks noChangeAspect="1" noChangeArrowheads="1"/>
            </p:cNvPicPr>
            <p:nvPr/>
          </p:nvPicPr>
          <p:blipFill rotWithShape="1"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8649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875954" y="-6198413"/>
              <a:ext cx="666402" cy="9246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10" name="Прямая соединительная линия 109"/>
            <p:cNvCxnSpPr/>
            <p:nvPr/>
          </p:nvCxnSpPr>
          <p:spPr>
            <a:xfrm flipH="1">
              <a:off x="2619369" y="-5651197"/>
              <a:ext cx="1840985" cy="2144432"/>
            </a:xfrm>
            <a:prstGeom prst="line">
              <a:avLst/>
            </a:prstGeom>
            <a:ln w="76200">
              <a:solidFill>
                <a:srgbClr val="CC66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1" name="Picture 4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2186881" y="-4235852"/>
              <a:ext cx="4230924" cy="35410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" name="Picture 3" descr="C:\Users\Director\Desktop\Русь.gif">
              <a:hlinkClick r:id="rId8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42227"/>
            <a:stretch/>
          </p:blipFill>
          <p:spPr bwMode="auto">
            <a:xfrm flipH="1">
              <a:off x="4008107" y="-4652811"/>
              <a:ext cx="1134000" cy="1466618"/>
            </a:xfrm>
            <a:prstGeom prst="ellipse">
              <a:avLst/>
            </a:prstGeom>
            <a:noFill/>
          </p:spPr>
        </p:pic>
        <p:pic>
          <p:nvPicPr>
            <p:cNvPr id="113" name="Picture 2" descr="C:\Users\Director\Desktop\Руся_new.gif">
              <a:hlinkClick r:id="rId8" action="ppaction://hlinksldjump"/>
            </p:cNvPr>
            <p:cNvPicPr>
              <a:picLocks noChangeAspect="1" noChangeArrowheads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53144"/>
            <a:stretch/>
          </p:blipFill>
          <p:spPr bwMode="auto">
            <a:xfrm>
              <a:off x="4542356" y="-4417993"/>
              <a:ext cx="1365188" cy="1171412"/>
            </a:xfrm>
            <a:prstGeom prst="ellipse">
              <a:avLst/>
            </a:prstGeom>
            <a:noFill/>
          </p:spPr>
        </p:pic>
        <p:pic>
          <p:nvPicPr>
            <p:cNvPr id="114" name="Picture 2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2866569" y="-4939768"/>
              <a:ext cx="1612966" cy="1877673"/>
            </a:xfrm>
            <a:prstGeom prst="ellipse">
              <a:avLst/>
            </a:prstGeom>
            <a:noFill/>
          </p:spPr>
        </p:pic>
      </p:grpSp>
      <p:grpSp>
        <p:nvGrpSpPr>
          <p:cNvPr id="37" name="Группа 36"/>
          <p:cNvGrpSpPr/>
          <p:nvPr/>
        </p:nvGrpSpPr>
        <p:grpSpPr>
          <a:xfrm>
            <a:off x="4781797" y="-3143061"/>
            <a:ext cx="2504561" cy="9057239"/>
            <a:chOff x="9351347" y="-8378210"/>
            <a:chExt cx="2504561" cy="9057239"/>
          </a:xfrm>
        </p:grpSpPr>
        <p:cxnSp>
          <p:nvCxnSpPr>
            <p:cNvPr id="119" name="Прямая соединительная линия 118"/>
            <p:cNvCxnSpPr/>
            <p:nvPr/>
          </p:nvCxnSpPr>
          <p:spPr>
            <a:xfrm flipH="1">
              <a:off x="10575984" y="-8378210"/>
              <a:ext cx="27644" cy="5517801"/>
            </a:xfrm>
            <a:prstGeom prst="line">
              <a:avLst/>
            </a:prstGeom>
            <a:ln w="76200">
              <a:solidFill>
                <a:srgbClr val="CC66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Прямая соединительная линия 119"/>
            <p:cNvCxnSpPr/>
            <p:nvPr/>
          </p:nvCxnSpPr>
          <p:spPr>
            <a:xfrm>
              <a:off x="10678780" y="-2547825"/>
              <a:ext cx="1041268" cy="1468151"/>
            </a:xfrm>
            <a:prstGeom prst="line">
              <a:avLst/>
            </a:prstGeom>
            <a:ln w="76200">
              <a:solidFill>
                <a:srgbClr val="CC66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1" name="Picture 4" descr="Picture background"/>
            <p:cNvPicPr>
              <a:picLocks noChangeAspect="1" noChangeArrowheads="1"/>
            </p:cNvPicPr>
            <p:nvPr/>
          </p:nvPicPr>
          <p:blipFill rotWithShape="1"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8649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0351220" y="-2941359"/>
              <a:ext cx="394487" cy="6082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22" name="Прямая соединительная линия 121"/>
            <p:cNvCxnSpPr/>
            <p:nvPr/>
          </p:nvCxnSpPr>
          <p:spPr>
            <a:xfrm flipH="1">
              <a:off x="9607365" y="-2581389"/>
              <a:ext cx="1089800" cy="1410652"/>
            </a:xfrm>
            <a:prstGeom prst="line">
              <a:avLst/>
            </a:prstGeom>
            <a:ln w="76200">
              <a:solidFill>
                <a:srgbClr val="CC66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3" name="Picture 4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9351347" y="-1650345"/>
              <a:ext cx="2504561" cy="23293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5" name="Рисунок 34"/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5618" y="2707829"/>
            <a:ext cx="2689200" cy="3117600"/>
          </a:xfrm>
          <a:prstGeom prst="rect">
            <a:avLst/>
          </a:prstGeom>
        </p:spPr>
      </p:pic>
      <p:pic>
        <p:nvPicPr>
          <p:cNvPr id="36" name="Рисунок 3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4111" y="-29653"/>
            <a:ext cx="9209710" cy="6884443"/>
          </a:xfrm>
          <a:prstGeom prst="rect">
            <a:avLst/>
          </a:prstGeom>
        </p:spPr>
      </p:pic>
      <p:pic>
        <p:nvPicPr>
          <p:cNvPr id="3" name="Рисунок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14" cstate="email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Marker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0568" y="1961687"/>
            <a:ext cx="3675781" cy="4060009"/>
          </a:xfrm>
          <a:prstGeom prst="rect">
            <a:avLst/>
          </a:prstGeom>
        </p:spPr>
      </p:pic>
      <p:grpSp>
        <p:nvGrpSpPr>
          <p:cNvPr id="38" name="Группа 37"/>
          <p:cNvGrpSpPr/>
          <p:nvPr/>
        </p:nvGrpSpPr>
        <p:grpSpPr>
          <a:xfrm>
            <a:off x="1170769" y="2894941"/>
            <a:ext cx="2966432" cy="2966432"/>
            <a:chOff x="-353231" y="2894941"/>
            <a:chExt cx="2966432" cy="2966432"/>
          </a:xfrm>
        </p:grpSpPr>
        <p:pic>
          <p:nvPicPr>
            <p:cNvPr id="61" name="Рисунок 60">
              <a:hlinkClick r:id="rId2" action="ppaction://hlinksldjump"/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artisticMarker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53231" y="2894941"/>
              <a:ext cx="2966432" cy="2966432"/>
            </a:xfrm>
            <a:prstGeom prst="rect">
              <a:avLst/>
            </a:prstGeom>
          </p:spPr>
        </p:pic>
        <p:pic>
          <p:nvPicPr>
            <p:cNvPr id="63" name="Picture 2" descr="https://www.kindpng.com/picc/m/102-1026613_books-reading-read-writer-antiques-library-transparent-background.png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6654" b="94824" l="3721" r="93721"/>
                      </a14:imgEffect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140" y="3362750"/>
              <a:ext cx="820836" cy="5163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18" cstate="email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6250" b="97917" l="2222" r="9259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3937" y="4342777"/>
              <a:ext cx="562231" cy="398717"/>
            </a:xfrm>
            <a:prstGeom prst="rect">
              <a:avLst/>
            </a:prstGeom>
          </p:spPr>
        </p:pic>
        <p:pic>
          <p:nvPicPr>
            <p:cNvPr id="67" name="Picture 2" descr="https://www.kindpng.com/picc/m/102-1026613_books-reading-read-writer-antiques-library-transparent-background.png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6654" b="94824" l="3721" r="93721"/>
                      </a14:imgEffect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945732" y="5209164"/>
              <a:ext cx="540583" cy="340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" name="Рисунок 67"/>
            <p:cNvPicPr>
              <a:picLocks noChangeAspect="1"/>
            </p:cNvPicPr>
            <p:nvPr/>
          </p:nvPicPr>
          <p:blipFill rotWithShape="1">
            <a:blip r:embed="rId22" cstate="email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ackgroundRemoval t="6329" b="97468" l="2703" r="92793"/>
                      </a14:imgEffect>
                      <a14:imgEffect>
                        <a14:artisticPencilGrayscale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1490443" y="4770870"/>
              <a:ext cx="462294" cy="327845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4" cstate="email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artisticPencilGrayscale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336712" y="5218720"/>
              <a:ext cx="400522" cy="284497"/>
            </a:xfrm>
            <a:prstGeom prst="rect">
              <a:avLst/>
            </a:prstGeom>
          </p:spPr>
        </p:pic>
        <p:pic>
          <p:nvPicPr>
            <p:cNvPr id="72" name="Рисунок 71"/>
            <p:cNvPicPr>
              <a:picLocks noChangeAspect="1"/>
            </p:cNvPicPr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247812">
              <a:off x="499142" y="3942792"/>
              <a:ext cx="363021" cy="375047"/>
            </a:xfrm>
            <a:prstGeom prst="rect">
              <a:avLst/>
            </a:prstGeom>
          </p:spPr>
        </p:pic>
        <p:pic>
          <p:nvPicPr>
            <p:cNvPr id="73" name="Рисунок 72"/>
            <p:cNvPicPr>
              <a:picLocks noChangeAspect="1"/>
            </p:cNvPicPr>
            <p:nvPr/>
          </p:nvPicPr>
          <p:blipFill>
            <a:blip r:embed="rId27" cstate="email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artisticPaintStrok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568978" flipH="1">
              <a:off x="1541548" y="4460245"/>
              <a:ext cx="419742" cy="298149"/>
            </a:xfrm>
            <a:prstGeom prst="rect">
              <a:avLst/>
            </a:prstGeom>
          </p:spPr>
        </p:pic>
        <p:pic>
          <p:nvPicPr>
            <p:cNvPr id="74" name="Рисунок 73"/>
            <p:cNvPicPr>
              <a:picLocks noChangeAspect="1"/>
            </p:cNvPicPr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446322">
              <a:off x="843727" y="3913055"/>
              <a:ext cx="363021" cy="375047"/>
            </a:xfrm>
            <a:prstGeom prst="rect">
              <a:avLst/>
            </a:prstGeom>
          </p:spPr>
        </p:pic>
      </p:grpSp>
      <p:pic>
        <p:nvPicPr>
          <p:cNvPr id="115" name="Picture 2" descr="C:\Users\Director\Desktop\Руся_new.gi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802974" y="3388410"/>
            <a:ext cx="1365188" cy="2470798"/>
          </a:xfrm>
          <a:prstGeom prst="rect">
            <a:avLst/>
          </a:prstGeom>
          <a:noFill/>
        </p:spPr>
      </p:pic>
      <p:pic>
        <p:nvPicPr>
          <p:cNvPr id="116" name="Picture 3" descr="C:\Users\Director\Desktop\Русь.gi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466817" y="3412568"/>
            <a:ext cx="1134000" cy="2538578"/>
          </a:xfrm>
          <a:prstGeom prst="rect">
            <a:avLst/>
          </a:prstGeom>
          <a:noFill/>
        </p:spPr>
      </p:pic>
      <p:pic>
        <p:nvPicPr>
          <p:cNvPr id="117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811637" y="1846448"/>
            <a:ext cx="2219627" cy="4067730"/>
          </a:xfrm>
          <a:prstGeom prst="rect">
            <a:avLst/>
          </a:prstGeom>
          <a:noFill/>
        </p:spPr>
      </p:pic>
      <p:sp>
        <p:nvSpPr>
          <p:cNvPr id="134" name="Прямоугольник 133">
            <a:hlinkClick r:id="rId2" action="ppaction://hlinksldjump"/>
          </p:cNvPr>
          <p:cNvSpPr/>
          <p:nvPr/>
        </p:nvSpPr>
        <p:spPr>
          <a:xfrm>
            <a:off x="8168337" y="4520604"/>
            <a:ext cx="2376000" cy="576000"/>
          </a:xfrm>
          <a:prstGeom prst="rect">
            <a:avLst/>
          </a:prstGeom>
          <a:blipFill>
            <a:blip r:embed="rId30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1900" b="1" dirty="0">
                <a:solidFill>
                  <a:schemeClr val="tx1"/>
                </a:solidFill>
              </a:rPr>
              <a:t>חרוב מצוי</a:t>
            </a:r>
            <a:endParaRPr lang="ru-RU" sz="1900" b="1" dirty="0">
              <a:solidFill>
                <a:schemeClr val="tx1"/>
              </a:solidFill>
            </a:endParaRPr>
          </a:p>
        </p:txBody>
      </p:sp>
      <p:sp>
        <p:nvSpPr>
          <p:cNvPr id="214" name="Прямоугольник 213">
            <a:hlinkClick r:id="rId2" action="ppaction://hlinksldjump"/>
          </p:cNvPr>
          <p:cNvSpPr/>
          <p:nvPr/>
        </p:nvSpPr>
        <p:spPr>
          <a:xfrm>
            <a:off x="8170193" y="5151894"/>
            <a:ext cx="2376000" cy="576000"/>
          </a:xfrm>
          <a:prstGeom prst="rect">
            <a:avLst/>
          </a:prstGeom>
          <a:blipFill>
            <a:blip r:embed="rId30"/>
            <a:tile tx="0" ty="0" sx="100000" sy="100000" flip="none" algn="tl"/>
          </a:blip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1900" b="1" dirty="0">
                <a:solidFill>
                  <a:schemeClr val="tx1"/>
                </a:solidFill>
              </a:rPr>
              <a:t>אלון מצוי</a:t>
            </a:r>
            <a:endParaRPr lang="ru-RU" sz="1900" b="1" dirty="0">
              <a:solidFill>
                <a:schemeClr val="tx1"/>
              </a:solidFill>
            </a:endParaRPr>
          </a:p>
        </p:txBody>
      </p:sp>
      <p:sp>
        <p:nvSpPr>
          <p:cNvPr id="219" name="Выноска-облако 218"/>
          <p:cNvSpPr/>
          <p:nvPr/>
        </p:nvSpPr>
        <p:spPr>
          <a:xfrm>
            <a:off x="1557936" y="75828"/>
            <a:ext cx="4053433" cy="1721975"/>
          </a:xfrm>
          <a:prstGeom prst="cloudCallout">
            <a:avLst>
              <a:gd name="adj1" fmla="val 19133"/>
              <a:gd name="adj2" fmla="val 22049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300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Добрый день, почтенный старец!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Я – Ваня, школьник-иностранец.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В Израиль с Русей прилетели,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Очень разузнать хотели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О диковинных цветах и чудесных деревах.</a:t>
            </a:r>
          </a:p>
          <a:p>
            <a:pPr algn="ctr"/>
            <a:endParaRPr lang="ru-RU" sz="13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20" name="Выноска-облако 219">
            <a:hlinkClick r:id="rId2" action="ppaction://hlinksldjump"/>
          </p:cNvPr>
          <p:cNvSpPr/>
          <p:nvPr/>
        </p:nvSpPr>
        <p:spPr>
          <a:xfrm>
            <a:off x="6261105" y="-30831"/>
            <a:ext cx="3587781" cy="2558112"/>
          </a:xfrm>
          <a:prstGeom prst="cloudCallout">
            <a:avLst>
              <a:gd name="adj1" fmla="val -57602"/>
              <a:gd name="adj2" fmla="val 14028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Шалом, шалом, друзья мои,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Рад, что мимо не прошли.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Про цветочки экзотичные,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Про деревья необычные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Готов я тайнами делиться,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Авось, вам это пригодится.</a:t>
            </a:r>
          </a:p>
          <a:p>
            <a:pPr algn="ctr"/>
            <a:endParaRPr lang="ru-RU" sz="1300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r>
              <a:rPr lang="ru-RU" sz="1300" dirty="0">
                <a:solidFill>
                  <a:srgbClr val="C00000"/>
                </a:solidFill>
                <a:latin typeface="Comic Sans MS" pitchFamily="66" charset="0"/>
              </a:rPr>
              <a:t>На дверь архива нажимай,</a:t>
            </a:r>
          </a:p>
          <a:p>
            <a:pPr algn="ctr"/>
            <a:r>
              <a:rPr lang="ru-RU" sz="1300" dirty="0">
                <a:solidFill>
                  <a:srgbClr val="C00000"/>
                </a:solidFill>
                <a:latin typeface="Comic Sans MS" pitchFamily="66" charset="0"/>
              </a:rPr>
              <a:t>Слушай и запоминай!</a:t>
            </a:r>
            <a:endParaRPr lang="ru-RU" sz="1300" dirty="0" err="1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46" name="Выноска-облако 45"/>
          <p:cNvSpPr/>
          <p:nvPr/>
        </p:nvSpPr>
        <p:spPr>
          <a:xfrm>
            <a:off x="2954251" y="1760006"/>
            <a:ext cx="3611328" cy="1721975"/>
          </a:xfrm>
          <a:prstGeom prst="cloudCallout">
            <a:avLst>
              <a:gd name="adj1" fmla="val -34992"/>
              <a:gd name="adj2" fmla="val 10707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300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Гид наш </a:t>
            </a:r>
            <a:r>
              <a:rPr lang="ru-RU" sz="1300" dirty="0" err="1">
                <a:solidFill>
                  <a:schemeClr val="tx1"/>
                </a:solidFill>
                <a:latin typeface="Comic Sans MS" pitchFamily="66" charset="0"/>
              </a:rPr>
              <a:t>Йос</a:t>
            </a: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 вдруг объявил,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Не все тайны нам раскрыл.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Может Вы, господин Мойша,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Нам поведаете больше?</a:t>
            </a:r>
          </a:p>
          <a:p>
            <a:pPr algn="ctr"/>
            <a:endParaRPr lang="ru-RU" sz="13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2" name="Рисунок 1">
            <a:hlinkClick r:id="rId31" action="ppaction://hlinksldjump"/>
          </p:cNvPr>
          <p:cNvPicPr>
            <a:picLocks/>
          </p:cNvPicPr>
          <p:nvPr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1906" y="2635356"/>
            <a:ext cx="2376000" cy="576000"/>
          </a:xfrm>
          <a:prstGeom prst="rect">
            <a:avLst/>
          </a:prstGeom>
        </p:spPr>
      </p:pic>
      <p:pic>
        <p:nvPicPr>
          <p:cNvPr id="4" name="Рисунок 3">
            <a:hlinkClick r:id="rId33" action="ppaction://hlinksldjump"/>
          </p:cNvPr>
          <p:cNvPicPr>
            <a:picLocks/>
          </p:cNvPicPr>
          <p:nvPr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5399" y="3252649"/>
            <a:ext cx="2376000" cy="576000"/>
          </a:xfrm>
          <a:prstGeom prst="rect">
            <a:avLst/>
          </a:prstGeom>
        </p:spPr>
      </p:pic>
      <p:sp>
        <p:nvSpPr>
          <p:cNvPr id="215" name="Прямоугольник 214">
            <a:hlinkClick r:id="rId2" action="ppaction://hlinksldjump"/>
          </p:cNvPr>
          <p:cNvSpPr/>
          <p:nvPr/>
        </p:nvSpPr>
        <p:spPr>
          <a:xfrm>
            <a:off x="8182443" y="2605088"/>
            <a:ext cx="2376000" cy="576598"/>
          </a:xfrm>
          <a:prstGeom prst="rect">
            <a:avLst/>
          </a:prstGeom>
          <a:blipFill>
            <a:blip r:embed="rId30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ru-RU" sz="1900" b="1" dirty="0">
                <a:solidFill>
                  <a:schemeClr val="tx1"/>
                </a:solidFill>
              </a:rPr>
              <a:t>Парящее апельсиновое дерево</a:t>
            </a:r>
          </a:p>
        </p:txBody>
      </p:sp>
      <p:sp>
        <p:nvSpPr>
          <p:cNvPr id="216" name="Прямоугольник 215">
            <a:hlinkClick r:id="rId2" action="ppaction://hlinksldjump"/>
          </p:cNvPr>
          <p:cNvSpPr/>
          <p:nvPr/>
        </p:nvSpPr>
        <p:spPr>
          <a:xfrm>
            <a:off x="8179727" y="3259459"/>
            <a:ext cx="2376000" cy="576000"/>
          </a:xfrm>
          <a:prstGeom prst="rect">
            <a:avLst/>
          </a:prstGeom>
          <a:blipFill>
            <a:blip r:embed="rId30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>
                <a:solidFill>
                  <a:schemeClr val="tx1"/>
                </a:solidFill>
              </a:rPr>
              <a:t>Иерихонская роза</a:t>
            </a:r>
          </a:p>
        </p:txBody>
      </p:sp>
      <p:pic>
        <p:nvPicPr>
          <p:cNvPr id="7" name="Рисунок 6">
            <a:hlinkClick r:id="rId35" action="ppaction://hlinksldjump"/>
          </p:cNvPr>
          <p:cNvPicPr>
            <a:picLocks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3358" y="3894939"/>
            <a:ext cx="2376000" cy="576000"/>
          </a:xfrm>
          <a:prstGeom prst="rect">
            <a:avLst/>
          </a:prstGeom>
        </p:spPr>
      </p:pic>
      <p:sp>
        <p:nvSpPr>
          <p:cNvPr id="217" name="Прямоугольник 216">
            <a:hlinkClick r:id="rId2" action="ppaction://hlinksldjump"/>
          </p:cNvPr>
          <p:cNvSpPr/>
          <p:nvPr/>
        </p:nvSpPr>
        <p:spPr>
          <a:xfrm>
            <a:off x="8184543" y="3887458"/>
            <a:ext cx="2376000" cy="576000"/>
          </a:xfrm>
          <a:prstGeom prst="rect">
            <a:avLst/>
          </a:prstGeom>
          <a:blipFill>
            <a:blip r:embed="rId30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>
                <a:solidFill>
                  <a:schemeClr val="tx1"/>
                </a:solidFill>
              </a:rPr>
              <a:t>Иудейская финиковая пальма</a:t>
            </a:r>
          </a:p>
        </p:txBody>
      </p:sp>
      <p:pic>
        <p:nvPicPr>
          <p:cNvPr id="39" name="Рисунок 38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8523" y="4004574"/>
            <a:ext cx="2976910" cy="2880484"/>
          </a:xfrm>
          <a:prstGeom prst="rect">
            <a:avLst/>
          </a:prstGeom>
        </p:spPr>
      </p:pic>
      <p:sp>
        <p:nvSpPr>
          <p:cNvPr id="50" name="Выноска-облако 49">
            <a:hlinkClick r:id="rId2" action="ppaction://hlinksldjump"/>
          </p:cNvPr>
          <p:cNvSpPr/>
          <p:nvPr/>
        </p:nvSpPr>
        <p:spPr>
          <a:xfrm>
            <a:off x="5691495" y="865740"/>
            <a:ext cx="3462939" cy="1240767"/>
          </a:xfrm>
          <a:prstGeom prst="cloudCallout">
            <a:avLst>
              <a:gd name="adj1" fmla="val -43802"/>
              <a:gd name="adj2" fmla="val 27232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300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r>
              <a:rPr lang="ru-RU" sz="1300" dirty="0">
                <a:solidFill>
                  <a:srgbClr val="C00000"/>
                </a:solidFill>
                <a:latin typeface="Comic Sans MS" pitchFamily="66" charset="0"/>
              </a:rPr>
              <a:t>На дверь архива нажимай,</a:t>
            </a:r>
          </a:p>
          <a:p>
            <a:pPr algn="ctr"/>
            <a:r>
              <a:rPr lang="ru-RU" sz="1300" dirty="0">
                <a:solidFill>
                  <a:srgbClr val="C00000"/>
                </a:solidFill>
                <a:latin typeface="Comic Sans MS" pitchFamily="66" charset="0"/>
              </a:rPr>
              <a:t>Слушай и запоминай!</a:t>
            </a:r>
            <a:endParaRPr lang="ru-RU" sz="1300" dirty="0" err="1">
              <a:solidFill>
                <a:srgbClr val="C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938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up)">
                                      <p:cBhvr>
                                        <p:cTn id="7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22222E-6 L -0.00312 0.70463 " pathEditMode="relative" rAng="0" ptsTypes="AA">
                                      <p:cBhvr>
                                        <p:cTn id="10" dur="32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35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00"/>
                            </p:stCondLst>
                            <p:childTnLst>
                              <p:par>
                                <p:cTn id="1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2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11111E-6 L -0.24635 0.1266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26" y="6319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7.40741E-7 L -0.2875 0.08935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75" y="4468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07407E-6 L -0.28906 0.13519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62" y="6759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200"/>
                            </p:stCondLst>
                            <p:childTnLst>
                              <p:par>
                                <p:cTn id="3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2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7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7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70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700"/>
                            </p:stCondLst>
                            <p:childTnLst>
                              <p:par>
                                <p:cTn id="57" presetID="1" presetClass="exit" presetSubtype="0" fill="hold" grpId="2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5" presetClass="emph" presetSubtype="0" repeatCount="5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19" grpId="0" animBg="1"/>
      <p:bldP spid="219" grpId="1" animBg="1"/>
      <p:bldP spid="220" grpId="0" animBg="1"/>
      <p:bldP spid="46" grpId="0" animBg="1"/>
      <p:bldP spid="46" grpId="1" animBg="1"/>
      <p:bldP spid="215" grpId="1" animBg="1"/>
      <p:bldP spid="215" grpId="2" animBg="1"/>
      <p:bldP spid="216" grpId="0" animBg="1"/>
      <p:bldP spid="216" grpId="1" animBg="1"/>
      <p:bldP spid="2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hlinkClick r:id="rId2" action="ppaction://hlinksldjump"/>
          </p:cNvPr>
          <p:cNvSpPr/>
          <p:nvPr/>
        </p:nvSpPr>
        <p:spPr>
          <a:xfrm>
            <a:off x="1" y="-1"/>
            <a:ext cx="12192000" cy="683715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2" action="ppaction://hlinksldjump"/>
          </p:cNvPr>
          <p:cNvSpPr/>
          <p:nvPr/>
        </p:nvSpPr>
        <p:spPr>
          <a:xfrm>
            <a:off x="1498362" y="-34043"/>
            <a:ext cx="9144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 prstMaterial="metal">
            <a:bevelT w="869950" h="520700" prst="softRound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>
            <a:hlinkClick r:id="rId2" action="ppaction://hlinksldjump"/>
          </p:cNvPr>
          <p:cNvSpPr/>
          <p:nvPr/>
        </p:nvSpPr>
        <p:spPr>
          <a:xfrm>
            <a:off x="6693805" y="423584"/>
            <a:ext cx="3262314" cy="255242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>
              <a:lnSpc>
                <a:spcPct val="130000"/>
              </a:lnSpc>
            </a:pP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В Израиле есть древо-чудо.</a:t>
            </a:r>
          </a:p>
          <a:p>
            <a:pPr algn="ctr">
              <a:lnSpc>
                <a:spcPct val="130000"/>
              </a:lnSpc>
            </a:pP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Парит, как в небе журавли,</a:t>
            </a:r>
          </a:p>
          <a:p>
            <a:pPr algn="ctr">
              <a:lnSpc>
                <a:spcPct val="130000"/>
              </a:lnSpc>
            </a:pP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Раскинув ветви против ветра,</a:t>
            </a:r>
          </a:p>
          <a:p>
            <a:pPr algn="ctr">
              <a:lnSpc>
                <a:spcPct val="130000"/>
              </a:lnSpc>
            </a:pP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И не касается земли.</a:t>
            </a:r>
          </a:p>
          <a:p>
            <a:pPr algn="ctr">
              <a:lnSpc>
                <a:spcPct val="130000"/>
              </a:lnSpc>
            </a:pPr>
            <a:endParaRPr lang="ru-RU" sz="800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>
              <a:lnSpc>
                <a:spcPct val="130000"/>
              </a:lnSpc>
            </a:pP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Парит то дерево красиво,</a:t>
            </a:r>
          </a:p>
          <a:p>
            <a:pPr algn="ctr">
              <a:lnSpc>
                <a:spcPct val="130000"/>
              </a:lnSpc>
            </a:pP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Зеленое на голубом.</a:t>
            </a:r>
          </a:p>
          <a:p>
            <a:pPr algn="ctr">
              <a:lnSpc>
                <a:spcPct val="130000"/>
              </a:lnSpc>
            </a:pP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Оранжевые апельсины,</a:t>
            </a:r>
          </a:p>
          <a:p>
            <a:pPr algn="ctr">
              <a:lnSpc>
                <a:spcPct val="130000"/>
              </a:lnSpc>
            </a:pP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Как солнышки, растут на нем.</a:t>
            </a:r>
          </a:p>
          <a:p>
            <a:pPr algn="ctr">
              <a:lnSpc>
                <a:spcPct val="150000"/>
              </a:lnSpc>
            </a:pPr>
            <a:endParaRPr lang="ru-RU" sz="13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22" name="Picture 2" descr="C:\Users\Director\Desktop\Руся_new.gi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995832" y="4097542"/>
            <a:ext cx="1365188" cy="2470798"/>
          </a:xfrm>
          <a:prstGeom prst="rect">
            <a:avLst/>
          </a:prstGeom>
          <a:noFill/>
        </p:spPr>
      </p:pic>
      <p:sp>
        <p:nvSpPr>
          <p:cNvPr id="28" name="Прямоугольник 27"/>
          <p:cNvSpPr/>
          <p:nvPr/>
        </p:nvSpPr>
        <p:spPr>
          <a:xfrm>
            <a:off x="5083369" y="6191716"/>
            <a:ext cx="2260683" cy="4001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Архивная выписка</a:t>
            </a:r>
          </a:p>
        </p:txBody>
      </p:sp>
      <p:sp>
        <p:nvSpPr>
          <p:cNvPr id="30" name="Выноска-облако 29">
            <a:hlinkClick r:id="rId2" action="ppaction://hlinksldjump"/>
          </p:cNvPr>
          <p:cNvSpPr/>
          <p:nvPr/>
        </p:nvSpPr>
        <p:spPr>
          <a:xfrm flipH="1">
            <a:off x="6438475" y="3748028"/>
            <a:ext cx="1745528" cy="1300479"/>
          </a:xfrm>
          <a:prstGeom prst="cloudCallout">
            <a:avLst>
              <a:gd name="adj1" fmla="val -51986"/>
              <a:gd name="adj2" fmla="val 4719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300" dirty="0" err="1">
                <a:solidFill>
                  <a:schemeClr val="tx1"/>
                </a:solidFill>
                <a:latin typeface="Comic Sans MS" pitchFamily="66" charset="0"/>
              </a:rPr>
              <a:t>Руся</a:t>
            </a: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, как же интересно!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Дерево в яйце - чудесно!</a:t>
            </a:r>
          </a:p>
        </p:txBody>
      </p:sp>
      <p:sp>
        <p:nvSpPr>
          <p:cNvPr id="29" name="Выноска-облако 28">
            <a:hlinkClick r:id="rId2" action="ppaction://hlinksldjump"/>
          </p:cNvPr>
          <p:cNvSpPr/>
          <p:nvPr/>
        </p:nvSpPr>
        <p:spPr>
          <a:xfrm>
            <a:off x="7242049" y="2933953"/>
            <a:ext cx="2875883" cy="971344"/>
          </a:xfrm>
          <a:prstGeom prst="cloudCallout">
            <a:avLst>
              <a:gd name="adj1" fmla="val 22496"/>
              <a:gd name="adj2" fmla="val 8618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Тише, Ваня, не болтай. 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Лучше все запоминай, на выписку нажимай!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5419486" y="6250285"/>
            <a:ext cx="1588448" cy="4001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Продолжить</a:t>
            </a:r>
          </a:p>
        </p:txBody>
      </p:sp>
      <p:pic>
        <p:nvPicPr>
          <p:cNvPr id="33" name="Рисунок 32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7339" y="514782"/>
            <a:ext cx="4082039" cy="2820928"/>
          </a:xfrm>
          <a:prstGeom prst="rect">
            <a:avLst/>
          </a:prstGeom>
        </p:spPr>
      </p:pic>
      <p:pic>
        <p:nvPicPr>
          <p:cNvPr id="35" name="Picture 3" descr="C:\Users\Director\Desktop\Русь.gi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7981414" y="4085982"/>
            <a:ext cx="1134000" cy="2520000"/>
          </a:xfrm>
          <a:prstGeom prst="rect">
            <a:avLst/>
          </a:prstGeom>
          <a:noFill/>
        </p:spPr>
      </p:pic>
      <p:pic>
        <p:nvPicPr>
          <p:cNvPr id="1030" name="Picture 6" descr="https://sun9-77.userapi.com/impg/ptF7dUViF_g_tm8wwQmBnETdVb9Y50GgxYZDrQ/q_xT6vWMs-I.jpg?size=1200x1600&amp;quality=95&amp;sign=62632876429f6c2ce1ce22611ff0aa1f&amp;type=album">
            <a:hlinkClick r:id="rId2" action="ppaction://hlinksldjump"/>
          </p:cNvPr>
          <p:cNvPicPr>
            <a:picLocks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56859" y="3392416"/>
            <a:ext cx="2535133" cy="26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95915" y="3403076"/>
            <a:ext cx="1499556" cy="2664000"/>
          </a:xfrm>
          <a:prstGeom prst="rect">
            <a:avLst/>
          </a:prstGeom>
        </p:spPr>
      </p:pic>
      <p:grpSp>
        <p:nvGrpSpPr>
          <p:cNvPr id="27" name="Группа 26"/>
          <p:cNvGrpSpPr/>
          <p:nvPr/>
        </p:nvGrpSpPr>
        <p:grpSpPr>
          <a:xfrm>
            <a:off x="1605070" y="126378"/>
            <a:ext cx="8855168" cy="6572250"/>
            <a:chOff x="3332485" y="-3208881"/>
            <a:chExt cx="8855168" cy="6572250"/>
          </a:xfrm>
        </p:grpSpPr>
        <p:sp>
          <p:nvSpPr>
            <p:cNvPr id="24" name="Прямоугольник 23">
              <a:hlinkClick r:id="rId2" action="ppaction://hlinksldjump"/>
            </p:cNvPr>
            <p:cNvSpPr/>
            <p:nvPr/>
          </p:nvSpPr>
          <p:spPr>
            <a:xfrm>
              <a:off x="3332485" y="-3208881"/>
              <a:ext cx="8855168" cy="6572250"/>
            </a:xfrm>
            <a:prstGeom prst="rect">
              <a:avLst/>
            </a:prstGeom>
            <a:blipFill>
              <a:blip r:embed="rId9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180000" bIns="0" rtlCol="0" anchor="t" anchorCtr="0"/>
            <a:lstStyle/>
            <a:p>
              <a:pPr indent="361950" algn="ctr">
                <a:lnSpc>
                  <a:spcPct val="150000"/>
                </a:lnSpc>
              </a:pPr>
              <a:endParaRPr lang="ru-RU" sz="5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indent="361950" algn="ctr">
                <a:lnSpc>
                  <a:spcPct val="150000"/>
                </a:lnSpc>
              </a:pPr>
              <a:r>
                <a:rPr lang="ru-RU" sz="16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Парящее апельсиновое дерево в старом городе </a:t>
              </a:r>
              <a:r>
                <a:rPr lang="ru-RU" sz="1600" b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Яффо</a:t>
              </a:r>
              <a:endParaRPr lang="ru-RU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marL="179388" indent="182563" algn="just">
                <a:lnSpc>
                  <a:spcPct val="130000"/>
                </a:lnSpc>
                <a:tabLst>
                  <a:tab pos="8428038" algn="l"/>
                </a:tabLst>
              </a:pPr>
              <a:r>
                <a:rPr lang="ru-RU" sz="13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В городах Израиля растет много цитрусовых деревьев. На одной из улочек старого города Яффо можно увидеть весьма необычную композицию – парящее апельсиновое дерево. Её создал в 1993 году израильский скульптор Ран </a:t>
              </a:r>
              <a:r>
                <a:rPr lang="ru-RU" sz="13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Морин</a:t>
              </a:r>
              <a:r>
                <a:rPr lang="ru-RU" sz="13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, она отлично вписалась в атмосферу </a:t>
              </a:r>
              <a:r>
                <a:rPr lang="ru-RU" sz="13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Яффо</a:t>
              </a:r>
              <a:r>
                <a:rPr lang="ru-RU" sz="13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и считается символом этого города.</a:t>
              </a:r>
            </a:p>
            <a:p>
              <a:pPr marL="179388" indent="182563" algn="just">
                <a:lnSpc>
                  <a:spcPct val="130000"/>
                </a:lnSpc>
                <a:tabLst>
                  <a:tab pos="8428038" algn="l"/>
                </a:tabLst>
              </a:pPr>
              <a:r>
                <a:rPr lang="ru-RU" sz="13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Композиция представляет собой апельсиновое дерево, посаженное в глиняный горшок в виде яйца, который прикреплен тросами к стенам соседних домов. Таким образом, кажется, что дерево парит в воздухе. Дерево, кстати сказать, настоящее, оно цветет и плодоносит. </a:t>
              </a:r>
            </a:p>
            <a:p>
              <a:pPr marL="179388" indent="182563" algn="just">
                <a:lnSpc>
                  <a:spcPct val="130000"/>
                </a:lnSpc>
                <a:tabLst>
                  <a:tab pos="8607425" algn="l"/>
                </a:tabLst>
              </a:pPr>
              <a:r>
                <a:rPr lang="ru-RU" sz="13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После образования Израиля в 1948 г. основной статьей дохода молодого государства был экспорт цитрусовых. В те времена </a:t>
              </a:r>
              <a:r>
                <a:rPr lang="ru-RU" sz="13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Яффо</a:t>
              </a:r>
              <a:r>
                <a:rPr lang="ru-RU" sz="13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утопал в зелени и ароматах апельсиновых рощ, даря миру красивые, сочные плоды. Особой популярностью пользовались израильские апельсины сорта </a:t>
              </a:r>
              <a:r>
                <a:rPr lang="ru-RU" sz="13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Шамаути</a:t>
              </a:r>
              <a:r>
                <a:rPr lang="ru-RU" sz="13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. Вкусные, сочные, почти без косточек плоды этого сорта долго не портились, что позволяло перевозить их на большие расстояния. Сегодня </a:t>
              </a:r>
              <a:r>
                <a:rPr lang="ru-RU" sz="13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Яффо</a:t>
              </a:r>
              <a:r>
                <a:rPr lang="ru-RU" sz="13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окружают не апельсиновые рощи, а небоскребы Тель-Авива. Но память о них осталась, а апельсин по-прежнему считается символом города.</a:t>
              </a:r>
            </a:p>
            <a:p>
              <a:pPr indent="361950" algn="just">
                <a:lnSpc>
                  <a:spcPct val="150000"/>
                </a:lnSpc>
              </a:pPr>
              <a:r>
                <a:rPr lang="ru-RU" sz="13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Легенда о парящем апельсиновом дереве</a:t>
              </a:r>
            </a:p>
            <a:p>
              <a:pPr marL="179388" indent="179388" algn="just">
                <a:lnSpc>
                  <a:spcPct val="130000"/>
                </a:lnSpc>
              </a:pPr>
              <a:r>
                <a:rPr lang="ru-RU" sz="13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По одной из легенд, парящее апельсиновое дерево символизирует еврейский народ, оторванный от своей исторической Родины и рассеянный по всему миру, но не покорившийся, продолжающий жить, сохраняя свою культуру и неповторимость, приносить плоды.</a:t>
              </a:r>
            </a:p>
            <a:p>
              <a:pPr marL="179388" indent="179388" algn="just">
                <a:lnSpc>
                  <a:spcPct val="130000"/>
                </a:lnSpc>
              </a:pPr>
              <a:r>
                <a:rPr lang="ru-RU" sz="13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Существует еще одна не менее интересная легенда про парящее апельсиновое дерево, согласно которой один местный житель посадил апельсиновое дерево на земле, принадлежащей муниципалитету. Но пришли местные чиновники и приказали дерево срубить, так как по закону запрещено сажать деревья на муниципальной земле. Тогда этот местный житель взял и подвесил дерево таким образом, чтобы оно не касалось земли. И чиновники оказались бессильны, ведь закона он не нарушал. Получается, что выход можно найти из любой ситуации.</a:t>
              </a:r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9686591" y="2805509"/>
              <a:ext cx="2351926" cy="390525"/>
              <a:chOff x="9080801" y="2824559"/>
              <a:chExt cx="2351926" cy="390525"/>
            </a:xfrm>
          </p:grpSpPr>
          <p:sp>
            <p:nvSpPr>
              <p:cNvPr id="25" name="TextBox 24">
                <a:hlinkClick r:id="rId2" action="ppaction://hlinksldjump"/>
              </p:cNvPr>
              <p:cNvSpPr txBox="1"/>
              <p:nvPr/>
            </p:nvSpPr>
            <p:spPr>
              <a:xfrm>
                <a:off x="9080801" y="2882999"/>
                <a:ext cx="23519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100" dirty="0"/>
                  <a:t>Архивариус _______ старец Мойша </a:t>
                </a:r>
              </a:p>
            </p:txBody>
          </p:sp>
          <p:pic>
            <p:nvPicPr>
              <p:cNvPr id="8196" name="Picture 4" descr="C:\Users\Lenovo\Desktop\подпись росс.gif">
                <a:hlinkClick r:id="rId2" action="ppaction://hlinksldjump"/>
              </p:cNvPr>
              <p:cNvPicPr>
                <a:picLocks noChangeAspect="1" noChangeArrowheads="1"/>
              </p:cNvPicPr>
              <p:nvPr/>
            </p:nvPicPr>
            <p:blipFill>
              <a:blip r:embed="rId10" cstate="email"/>
              <a:srcRect/>
              <a:stretch>
                <a:fillRect/>
              </a:stretch>
            </p:blipFill>
            <p:spPr bwMode="auto">
              <a:xfrm>
                <a:off x="9830703" y="2824559"/>
                <a:ext cx="476250" cy="390525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16" name="Прямоугольник 15"/>
          <p:cNvSpPr/>
          <p:nvPr/>
        </p:nvSpPr>
        <p:spPr>
          <a:xfrm>
            <a:off x="5340552" y="6262156"/>
            <a:ext cx="1813318" cy="4001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Закрыть папку</a:t>
            </a:r>
          </a:p>
        </p:txBody>
      </p:sp>
      <p:sp>
        <p:nvSpPr>
          <p:cNvPr id="9" name="Прямоугольник 8">
            <a:hlinkClick r:id="rId2" action="ppaction://hlinksldjump"/>
          </p:cNvPr>
          <p:cNvSpPr/>
          <p:nvPr/>
        </p:nvSpPr>
        <p:spPr>
          <a:xfrm>
            <a:off x="1479126" y="-31004"/>
            <a:ext cx="9144000" cy="6868160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w="18415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200" dirty="0">
              <a:solidFill>
                <a:srgbClr val="C00000"/>
              </a:solidFill>
              <a:latin typeface="Ink Free" panose="03080402000500000000" pitchFamily="66" charset="0"/>
            </a:endParaRPr>
          </a:p>
          <a:p>
            <a:pPr algn="ctr"/>
            <a:endParaRPr lang="ru-RU" sz="4000" dirty="0">
              <a:solidFill>
                <a:srgbClr val="C00000"/>
              </a:solidFill>
              <a:latin typeface="Ink Free" panose="03080402000500000000" pitchFamily="66" charset="0"/>
            </a:endParaRPr>
          </a:p>
          <a:p>
            <a:pPr algn="ctr"/>
            <a:r>
              <a:rPr lang="ru-RU" sz="44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Парящее </a:t>
            </a:r>
          </a:p>
          <a:p>
            <a:pPr algn="ctr"/>
            <a:r>
              <a:rPr lang="ru-RU" sz="44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апельсиновое дерево</a:t>
            </a:r>
          </a:p>
        </p:txBody>
      </p:sp>
      <p:sp>
        <p:nvSpPr>
          <p:cNvPr id="14" name="Прямоугольник 13">
            <a:hlinkClick r:id="rId12" action="ppaction://hlinksldjump"/>
          </p:cNvPr>
          <p:cNvSpPr/>
          <p:nvPr/>
        </p:nvSpPr>
        <p:spPr>
          <a:xfrm>
            <a:off x="5401940" y="6046760"/>
            <a:ext cx="1662443" cy="5232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В пещеру</a:t>
            </a:r>
          </a:p>
        </p:txBody>
      </p:sp>
    </p:spTree>
    <p:extLst>
      <p:ext uri="{BB962C8B-B14F-4D97-AF65-F5344CB8AC3E}">
        <p14:creationId xmlns:p14="http://schemas.microsoft.com/office/powerpoint/2010/main" val="3287987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0" grpId="0" animBg="1"/>
      <p:bldP spid="28" grpId="0" animBg="1"/>
      <p:bldP spid="30" grpId="0" animBg="1"/>
      <p:bldP spid="30" grpId="1" animBg="1"/>
      <p:bldP spid="29" grpId="0" animBg="1"/>
      <p:bldP spid="29" grpId="1" animBg="1"/>
      <p:bldP spid="31" grpId="0" animBg="1"/>
      <p:bldP spid="31" grpId="1" animBg="1"/>
      <p:bldP spid="31" grpId="2" animBg="1"/>
      <p:bldP spid="31" grpId="3" animBg="1"/>
      <p:bldP spid="16" grpId="0" animBg="1"/>
      <p:bldP spid="16" grpId="1" animBg="1"/>
      <p:bldP spid="9" grpId="0" animBg="1"/>
      <p:bldP spid="9" grpId="1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hlinkClick r:id="rId2" action="ppaction://hlinksldjump"/>
          </p:cNvPr>
          <p:cNvSpPr/>
          <p:nvPr/>
        </p:nvSpPr>
        <p:spPr>
          <a:xfrm>
            <a:off x="1" y="-44203"/>
            <a:ext cx="12192000" cy="688135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2" action="ppaction://hlinksldjump"/>
          </p:cNvPr>
          <p:cNvSpPr/>
          <p:nvPr/>
        </p:nvSpPr>
        <p:spPr>
          <a:xfrm>
            <a:off x="1524000" y="-34043"/>
            <a:ext cx="9144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 prstMaterial="metal">
            <a:bevelT w="869950" h="520700" prst="softRound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Рисунок 3" descr="http://ribalych.ru/wp-content/uploads/2014/01/10319.jpg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17170" y="377544"/>
            <a:ext cx="2377440" cy="2243737"/>
          </a:xfrm>
          <a:prstGeom prst="rect">
            <a:avLst/>
          </a:prstGeom>
          <a:noFill/>
          <a:ln w="57150">
            <a:solidFill>
              <a:srgbClr val="FFC000"/>
            </a:solidFill>
            <a:miter lim="800000"/>
            <a:headEnd/>
            <a:tailEnd/>
          </a:ln>
        </p:spPr>
      </p:pic>
      <p:pic>
        <p:nvPicPr>
          <p:cNvPr id="3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962400" y="1368402"/>
            <a:ext cx="2496290" cy="2350631"/>
          </a:xfrm>
          <a:prstGeom prst="rect">
            <a:avLst/>
          </a:prstGeom>
          <a:solidFill>
            <a:srgbClr val="92D050"/>
          </a:solidFill>
          <a:ln w="57150">
            <a:solidFill>
              <a:srgbClr val="92D050"/>
            </a:solidFill>
            <a:miter lim="800000"/>
            <a:headEnd/>
            <a:tailEnd/>
          </a:ln>
        </p:spPr>
      </p:pic>
      <p:pic>
        <p:nvPicPr>
          <p:cNvPr id="22" name="Picture 2" descr="C:\Users\Director\Desktop\Руся_new.gi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995832" y="4097542"/>
            <a:ext cx="1365188" cy="2470798"/>
          </a:xfrm>
          <a:prstGeom prst="rect">
            <a:avLst/>
          </a:prstGeom>
          <a:noFill/>
        </p:spPr>
      </p:pic>
      <p:pic>
        <p:nvPicPr>
          <p:cNvPr id="23" name="Picture 3" descr="C:\Users\Director\Desktop\Русь.gi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2129514" y="4160375"/>
            <a:ext cx="943900" cy="2520000"/>
          </a:xfrm>
          <a:prstGeom prst="rect">
            <a:avLst/>
          </a:prstGeom>
          <a:noFill/>
        </p:spPr>
      </p:pic>
      <p:sp>
        <p:nvSpPr>
          <p:cNvPr id="28" name="Прямоугольник 27"/>
          <p:cNvSpPr/>
          <p:nvPr/>
        </p:nvSpPr>
        <p:spPr>
          <a:xfrm>
            <a:off x="4995875" y="6256076"/>
            <a:ext cx="2260683" cy="4001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Архивная выписка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5429633" y="6321311"/>
            <a:ext cx="1588448" cy="4001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Продолжить</a:t>
            </a:r>
          </a:p>
        </p:txBody>
      </p:sp>
      <p:sp>
        <p:nvSpPr>
          <p:cNvPr id="20" name="Скругленный прямоугольник 19">
            <a:hlinkClick r:id="rId2" action="ppaction://hlinksldjump"/>
          </p:cNvPr>
          <p:cNvSpPr/>
          <p:nvPr/>
        </p:nvSpPr>
        <p:spPr>
          <a:xfrm>
            <a:off x="6568083" y="537284"/>
            <a:ext cx="3705399" cy="309410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indent="180975" algn="ctr">
              <a:lnSpc>
                <a:spcPts val="2000"/>
              </a:lnSpc>
            </a:pPr>
            <a:r>
              <a:rPr lang="ru-RU" sz="1300" b="1" dirty="0">
                <a:solidFill>
                  <a:schemeClr val="tx1"/>
                </a:solidFill>
                <a:latin typeface="Comic Sans MS" pitchFamily="66" charset="0"/>
              </a:rPr>
              <a:t>Роза Иерихонская</a:t>
            </a:r>
          </a:p>
          <a:p>
            <a:pPr indent="180975" algn="just">
              <a:lnSpc>
                <a:spcPts val="2000"/>
              </a:lnSpc>
            </a:pP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Цветок сухой, без листьев и корней,</a:t>
            </a:r>
          </a:p>
          <a:p>
            <a:pPr indent="180975" algn="just">
              <a:lnSpc>
                <a:spcPts val="2000"/>
              </a:lnSpc>
            </a:pP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В пустыне огненной катается уныло.</a:t>
            </a:r>
          </a:p>
          <a:p>
            <a:pPr indent="180975" algn="just">
              <a:lnSpc>
                <a:spcPts val="2000"/>
              </a:lnSpc>
            </a:pP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И красоту заметить в розе сей</a:t>
            </a:r>
          </a:p>
          <a:p>
            <a:pPr indent="180975" algn="just">
              <a:lnSpc>
                <a:spcPts val="2000"/>
              </a:lnSpc>
            </a:pP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Не каждому, поверьте мне, под силу.</a:t>
            </a:r>
          </a:p>
          <a:p>
            <a:pPr indent="180975" algn="just">
              <a:lnSpc>
                <a:spcPts val="2000"/>
              </a:lnSpc>
            </a:pPr>
            <a:endParaRPr lang="ru-RU" sz="900" dirty="0">
              <a:solidFill>
                <a:schemeClr val="tx1"/>
              </a:solidFill>
              <a:latin typeface="Comic Sans MS" pitchFamily="66" charset="0"/>
            </a:endParaRPr>
          </a:p>
          <a:p>
            <a:pPr indent="180975" algn="just">
              <a:lnSpc>
                <a:spcPts val="2000"/>
              </a:lnSpc>
            </a:pP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А тайна в том, что вовсе неприглядна,</a:t>
            </a:r>
          </a:p>
          <a:p>
            <a:pPr indent="180975" algn="just">
              <a:lnSpc>
                <a:spcPts val="2000"/>
              </a:lnSpc>
            </a:pP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Как только доберется до воды,</a:t>
            </a:r>
          </a:p>
          <a:p>
            <a:pPr indent="180975" algn="just">
              <a:lnSpc>
                <a:spcPts val="2000"/>
              </a:lnSpc>
            </a:pP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Та роза вмиг распустит лист нарядный</a:t>
            </a:r>
          </a:p>
          <a:p>
            <a:pPr indent="180975" algn="just">
              <a:lnSpc>
                <a:spcPts val="2000"/>
              </a:lnSpc>
            </a:pP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И станет эталоном красоты!</a:t>
            </a:r>
          </a:p>
          <a:p>
            <a:pPr indent="180975" algn="just">
              <a:lnSpc>
                <a:spcPts val="2000"/>
              </a:lnSpc>
            </a:pPr>
            <a:endParaRPr lang="ru-RU" sz="13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0" name="Выноска-облако 29">
            <a:hlinkClick r:id="rId2" action="ppaction://hlinksldjump"/>
          </p:cNvPr>
          <p:cNvSpPr/>
          <p:nvPr/>
        </p:nvSpPr>
        <p:spPr>
          <a:xfrm flipH="1">
            <a:off x="2591470" y="3484235"/>
            <a:ext cx="3474050" cy="1218128"/>
          </a:xfrm>
          <a:prstGeom prst="cloudCallout">
            <a:avLst>
              <a:gd name="adj1" fmla="val 34551"/>
              <a:gd name="adj2" fmla="val 7690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ru-RU" sz="1300" dirty="0" err="1">
                <a:solidFill>
                  <a:schemeClr val="tx1"/>
                </a:solidFill>
                <a:latin typeface="Comic Sans MS" pitchFamily="66" charset="0"/>
              </a:rPr>
              <a:t>Руся</a:t>
            </a: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, что за чудеса? 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Я почти что всё узнал…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Может, хватит. Что-то мне…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Как-то тут не по себе.</a:t>
            </a:r>
          </a:p>
        </p:txBody>
      </p:sp>
      <p:sp>
        <p:nvSpPr>
          <p:cNvPr id="29" name="Выноска-облако 28">
            <a:hlinkClick r:id="rId2" action="ppaction://hlinksldjump"/>
          </p:cNvPr>
          <p:cNvSpPr/>
          <p:nvPr/>
        </p:nvSpPr>
        <p:spPr>
          <a:xfrm>
            <a:off x="4905675" y="4388028"/>
            <a:ext cx="4386804" cy="1353774"/>
          </a:xfrm>
          <a:prstGeom prst="cloudCallout">
            <a:avLst>
              <a:gd name="adj1" fmla="val 58523"/>
              <a:gd name="adj2" fmla="val -2772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Прекрати, Иван, бояться. 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Нам нужна необычная информация. 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Слушай лучше старца Мойшу, 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Он расскажет нам побольше.</a:t>
            </a:r>
          </a:p>
        </p:txBody>
      </p:sp>
      <p:grpSp>
        <p:nvGrpSpPr>
          <p:cNvPr id="2" name="Группа 26"/>
          <p:cNvGrpSpPr/>
          <p:nvPr/>
        </p:nvGrpSpPr>
        <p:grpSpPr>
          <a:xfrm>
            <a:off x="1588865" y="175297"/>
            <a:ext cx="8935892" cy="6572250"/>
            <a:chOff x="1506626" y="-3219519"/>
            <a:chExt cx="8935892" cy="6572250"/>
          </a:xfrm>
        </p:grpSpPr>
        <p:sp>
          <p:nvSpPr>
            <p:cNvPr id="24" name="Прямоугольник 23">
              <a:hlinkClick r:id="rId2" action="ppaction://hlinksldjump"/>
            </p:cNvPr>
            <p:cNvSpPr/>
            <p:nvPr/>
          </p:nvSpPr>
          <p:spPr>
            <a:xfrm>
              <a:off x="1506626" y="-3219519"/>
              <a:ext cx="8855168" cy="6572250"/>
            </a:xfrm>
            <a:prstGeom prst="rect">
              <a:avLst/>
            </a:prstGeom>
            <a:blipFill>
              <a:blip r:embed="rId8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180000" bIns="0" rtlCol="0" anchor="t" anchorCtr="0"/>
            <a:lstStyle/>
            <a:p>
              <a:pPr indent="361950" algn="ctr">
                <a:lnSpc>
                  <a:spcPct val="150000"/>
                </a:lnSpc>
              </a:pPr>
              <a:endParaRPr lang="ru-RU" sz="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indent="361950" algn="ctr">
                <a:lnSpc>
                  <a:spcPct val="150000"/>
                </a:lnSpc>
              </a:pPr>
              <a:r>
                <a:rPr lang="ru-RU" sz="16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Иерихонская роза</a:t>
              </a:r>
            </a:p>
            <a:p>
              <a:pPr indent="361950" algn="just">
                <a:lnSpc>
                  <a:spcPct val="130000"/>
                </a:lnSpc>
              </a:pPr>
              <a:r>
                <a:rPr lang="ru-RU" sz="13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В пустынях Израиля, которые расположены между Иерусалимом и Мертвым морем, в самом низком месте планеты (более 400 метров ниже уровня мирового океана), растет загадочный цветок. Под обжигающим солнцем, во власти раскаленного песка его листья неминуемо погибают, зажимая в кулак ветвями, словно старческими пальцами, сердце растения. И, превратившись в камень, высохший шар начинает свой бесконечный бег в поисках живой воды. С первыми каплями спасительной влаги происходит чудо: ладонь цветка раскрывается и внутри прорастают удивительной красоты белые крошечные цветы. Но наступает время, волшебные листья вновь прячут бессмертную поросль, и путешествие продолжается... Это удивительное растение действительно существует, имя его — роза Иерихонская. Это однолетнее низкорослое травянистое растение. </a:t>
              </a:r>
              <a:r>
                <a:rPr lang="ru-RU" dirty="0"/>
                <a:t>«</a:t>
              </a:r>
            </a:p>
            <a:p>
              <a:pPr indent="361950" algn="just">
                <a:lnSpc>
                  <a:spcPct val="130000"/>
                </a:lnSpc>
              </a:pPr>
              <a:r>
                <a:rPr lang="ru-RU" sz="13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Впервые ее обнаружили крестоносцы еще в средние века, причем они увидели удивительную способность этого растения к возрождению к жизни в то время, когда все говорят, что цветок уже погиб. После возвращения они окрестили найденное растение «Цветок Воскресения» и освятили его. Из-за необычного свойства Иерихонской розы появилась традиция передавать засушенный шар от поколения к поколению как символ благословенного дома, который не прерывает свой род.</a:t>
              </a:r>
            </a:p>
            <a:p>
              <a:pPr indent="361950" algn="just">
                <a:lnSpc>
                  <a:spcPct val="150000"/>
                </a:lnSpc>
              </a:pPr>
              <a:r>
                <a:rPr lang="ru-RU" sz="13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Легенда</a:t>
              </a:r>
            </a:p>
            <a:p>
              <a:pPr indent="361950" algn="just">
                <a:lnSpc>
                  <a:spcPct val="130000"/>
                </a:lnSpc>
              </a:pPr>
              <a:r>
                <a:rPr lang="ru-RU" sz="13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Существует легенда, что, когда Иисус уходил молиться в пустыню, роза Иерихона, гонимая ветрами, задерживалась в его ногах, и на рассвете открывалась от ночной росы, предлагала Учителю капли воды со своих веточек. Иисус брал их и подносил к губам, чтобы утолить горячую жажду. Потрясенный этим, он благословил растение.</a:t>
              </a:r>
            </a:p>
            <a:p>
              <a:pPr indent="361950" algn="just">
                <a:lnSpc>
                  <a:spcPct val="130000"/>
                </a:lnSpc>
              </a:pPr>
              <a:r>
                <a:rPr lang="ru-RU" sz="13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Согласно другой легенде Иерихонская роза упоминается в связи с матерью Иисуса, Марией, которая на пути в Египет, увидев это удивительное растение, благословила его к вечной жизни. </a:t>
              </a:r>
            </a:p>
          </p:txBody>
        </p:sp>
        <p:grpSp>
          <p:nvGrpSpPr>
            <p:cNvPr id="4" name="Группа 25"/>
            <p:cNvGrpSpPr/>
            <p:nvPr/>
          </p:nvGrpSpPr>
          <p:grpSpPr>
            <a:xfrm>
              <a:off x="8090592" y="2838346"/>
              <a:ext cx="2351926" cy="390525"/>
              <a:chOff x="7484802" y="2857396"/>
              <a:chExt cx="2351926" cy="390525"/>
            </a:xfrm>
          </p:grpSpPr>
          <p:sp>
            <p:nvSpPr>
              <p:cNvPr id="25" name="TextBox 24">
                <a:hlinkClick r:id="rId2" action="ppaction://hlinksldjump"/>
              </p:cNvPr>
              <p:cNvSpPr txBox="1"/>
              <p:nvPr/>
            </p:nvSpPr>
            <p:spPr>
              <a:xfrm>
                <a:off x="7484802" y="2915836"/>
                <a:ext cx="23519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100" dirty="0"/>
                  <a:t>Архивариус _______ старец Мойша </a:t>
                </a:r>
              </a:p>
            </p:txBody>
          </p:sp>
          <p:pic>
            <p:nvPicPr>
              <p:cNvPr id="8196" name="Picture 4" descr="C:\Users\Lenovo\Desktop\подпись росс.gif">
                <a:hlinkClick r:id="rId2" action="ppaction://hlinksldjump"/>
              </p:cNvPr>
              <p:cNvPicPr>
                <a:picLocks noChangeAspect="1" noChangeArrowheads="1"/>
              </p:cNvPicPr>
              <p:nvPr/>
            </p:nvPicPr>
            <p:blipFill>
              <a:blip r:embed="rId9" cstate="email"/>
              <a:srcRect/>
              <a:stretch>
                <a:fillRect/>
              </a:stretch>
            </p:blipFill>
            <p:spPr bwMode="auto">
              <a:xfrm>
                <a:off x="8303284" y="2857396"/>
                <a:ext cx="476250" cy="390525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16" name="Прямоугольник 15"/>
          <p:cNvSpPr/>
          <p:nvPr/>
        </p:nvSpPr>
        <p:spPr>
          <a:xfrm>
            <a:off x="5226019" y="6302380"/>
            <a:ext cx="1813318" cy="4001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Закрыть папку</a:t>
            </a:r>
          </a:p>
        </p:txBody>
      </p:sp>
      <p:sp>
        <p:nvSpPr>
          <p:cNvPr id="34" name="Прямоугольник 33">
            <a:hlinkClick r:id="rId2" action="ppaction://hlinksldjump"/>
          </p:cNvPr>
          <p:cNvSpPr/>
          <p:nvPr/>
        </p:nvSpPr>
        <p:spPr>
          <a:xfrm>
            <a:off x="1524000" y="-47242"/>
            <a:ext cx="9144000" cy="6868160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w="18415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200" dirty="0">
              <a:solidFill>
                <a:srgbClr val="C00000"/>
              </a:solidFill>
              <a:latin typeface="Ink Free" panose="03080402000500000000" pitchFamily="66" charset="0"/>
            </a:endParaRPr>
          </a:p>
          <a:p>
            <a:pPr algn="ctr"/>
            <a:endParaRPr lang="ru-RU" sz="3600" dirty="0">
              <a:solidFill>
                <a:srgbClr val="C00000"/>
              </a:solidFill>
              <a:latin typeface="Ink Free" panose="03080402000500000000" pitchFamily="66" charset="0"/>
            </a:endParaRPr>
          </a:p>
          <a:p>
            <a:pPr algn="ctr"/>
            <a:r>
              <a:rPr lang="ru-RU" sz="44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Иерихонская </a:t>
            </a:r>
          </a:p>
          <a:p>
            <a:pPr algn="ctr"/>
            <a:endParaRPr lang="ru-RU" sz="1600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r>
              <a:rPr lang="ru-RU" sz="44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роза</a:t>
            </a:r>
          </a:p>
        </p:txBody>
      </p:sp>
      <p:sp>
        <p:nvSpPr>
          <p:cNvPr id="14" name="Прямоугольник 13">
            <a:hlinkClick r:id="rId11" action="ppaction://hlinksldjump"/>
          </p:cNvPr>
          <p:cNvSpPr/>
          <p:nvPr/>
        </p:nvSpPr>
        <p:spPr>
          <a:xfrm>
            <a:off x="5342655" y="6157155"/>
            <a:ext cx="1662443" cy="5232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В пещеру</a:t>
            </a:r>
          </a:p>
        </p:txBody>
      </p:sp>
    </p:spTree>
    <p:extLst>
      <p:ext uri="{BB962C8B-B14F-4D97-AF65-F5344CB8AC3E}">
        <p14:creationId xmlns:p14="http://schemas.microsoft.com/office/powerpoint/2010/main" val="3089615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8" grpId="0" animBg="1"/>
      <p:bldP spid="31" grpId="0" animBg="1"/>
      <p:bldP spid="31" grpId="1" animBg="1"/>
      <p:bldP spid="20" grpId="0" animBg="1"/>
      <p:bldP spid="30" grpId="0" animBg="1"/>
      <p:bldP spid="30" grpId="1" animBg="1"/>
      <p:bldP spid="29" grpId="0" animBg="1"/>
      <p:bldP spid="29" grpId="1" animBg="1"/>
      <p:bldP spid="16" grpId="0" animBg="1"/>
      <p:bldP spid="16" grpId="1" animBg="1"/>
      <p:bldP spid="34" grpId="0" animBg="1"/>
      <p:bldP spid="34" grpId="1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hlinkClick r:id="rId2" action="ppaction://hlinksldjump"/>
          </p:cNvPr>
          <p:cNvSpPr/>
          <p:nvPr/>
        </p:nvSpPr>
        <p:spPr>
          <a:xfrm>
            <a:off x="1" y="-1"/>
            <a:ext cx="12192000" cy="683715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2" action="ppaction://hlinksldjump"/>
          </p:cNvPr>
          <p:cNvSpPr/>
          <p:nvPr/>
        </p:nvSpPr>
        <p:spPr>
          <a:xfrm>
            <a:off x="1524000" y="8025"/>
            <a:ext cx="9144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 prstMaterial="metal">
            <a:bevelT w="869950" h="520700" prst="softRound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8" name="Picture 10" descr="https://ic.pics.livejournal.com/aprosh/84623057/448446/448446_original.jpg">
            <a:hlinkClick r:id="rId2" action="ppaction://hlinksldjump"/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68110" y="1717321"/>
            <a:ext cx="1587811" cy="11142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35090" y="665655"/>
            <a:ext cx="2623600" cy="23448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692" b="89011" l="247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40589" y="776597"/>
            <a:ext cx="1619013" cy="7292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2" name="Picture 2" descr="C:\Users\Director\Desktop\Руся_new.gi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995832" y="4139610"/>
            <a:ext cx="1365188" cy="2470798"/>
          </a:xfrm>
          <a:prstGeom prst="rect">
            <a:avLst/>
          </a:prstGeom>
          <a:noFill/>
        </p:spPr>
      </p:pic>
      <p:pic>
        <p:nvPicPr>
          <p:cNvPr id="23" name="Picture 3" descr="C:\Users\Director\Desktop\Русь.gif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2222500" y="3969232"/>
            <a:ext cx="943900" cy="2520000"/>
          </a:xfrm>
          <a:prstGeom prst="rect">
            <a:avLst/>
          </a:prstGeom>
          <a:noFill/>
        </p:spPr>
      </p:pic>
      <p:sp>
        <p:nvSpPr>
          <p:cNvPr id="28" name="Прямоугольник 27"/>
          <p:cNvSpPr/>
          <p:nvPr/>
        </p:nvSpPr>
        <p:spPr>
          <a:xfrm>
            <a:off x="5181317" y="6214118"/>
            <a:ext cx="2260683" cy="4001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Архивная выписка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5517432" y="6246598"/>
            <a:ext cx="1588448" cy="4001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Продолжить</a:t>
            </a:r>
          </a:p>
        </p:txBody>
      </p:sp>
      <p:sp>
        <p:nvSpPr>
          <p:cNvPr id="20" name="Скругленный прямоугольник 19">
            <a:hlinkClick r:id="rId2" action="ppaction://hlinksldjump"/>
          </p:cNvPr>
          <p:cNvSpPr/>
          <p:nvPr/>
        </p:nvSpPr>
        <p:spPr>
          <a:xfrm>
            <a:off x="6569317" y="579352"/>
            <a:ext cx="3704165" cy="309410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indent="180975" algn="ctr">
              <a:lnSpc>
                <a:spcPts val="2000"/>
              </a:lnSpc>
            </a:pPr>
            <a:r>
              <a:rPr lang="ru-RU" sz="1300" b="1" dirty="0">
                <a:solidFill>
                  <a:schemeClr val="tx1"/>
                </a:solidFill>
                <a:latin typeface="Comic Sans MS" pitchFamily="66" charset="0"/>
              </a:rPr>
              <a:t>Иудейская финиковая пальма</a:t>
            </a:r>
          </a:p>
          <a:p>
            <a:pPr indent="180975" algn="just">
              <a:lnSpc>
                <a:spcPts val="2000"/>
              </a:lnSpc>
            </a:pP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В знойной пустыне </a:t>
            </a:r>
            <a:r>
              <a:rPr lang="ru-RU" sz="1300" dirty="0" err="1">
                <a:solidFill>
                  <a:schemeClr val="tx1"/>
                </a:solidFill>
                <a:latin typeface="Comic Sans MS" pitchFamily="66" charset="0"/>
              </a:rPr>
              <a:t>Арава</a:t>
            </a:r>
            <a:endParaRPr lang="ru-RU" sz="1300" dirty="0">
              <a:solidFill>
                <a:schemeClr val="tx1"/>
              </a:solidFill>
              <a:latin typeface="Comic Sans MS" pitchFamily="66" charset="0"/>
            </a:endParaRPr>
          </a:p>
          <a:p>
            <a:pPr indent="180975" algn="just">
              <a:lnSpc>
                <a:spcPts val="2000"/>
              </a:lnSpc>
            </a:pP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Спустя две тысячи лет</a:t>
            </a:r>
          </a:p>
          <a:p>
            <a:pPr indent="180975" algn="just">
              <a:lnSpc>
                <a:spcPts val="2000"/>
              </a:lnSpc>
            </a:pP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Иудейская чудо-пальма</a:t>
            </a:r>
          </a:p>
          <a:p>
            <a:pPr indent="180975" algn="just">
              <a:lnSpc>
                <a:spcPts val="2000"/>
              </a:lnSpc>
            </a:pP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Снова явилась на свет.</a:t>
            </a:r>
          </a:p>
          <a:p>
            <a:pPr indent="180975" algn="just">
              <a:lnSpc>
                <a:spcPts val="2000"/>
              </a:lnSpc>
            </a:pPr>
            <a:endParaRPr lang="ru-RU" sz="1300" dirty="0">
              <a:solidFill>
                <a:schemeClr val="tx1"/>
              </a:solidFill>
              <a:latin typeface="Comic Sans MS" pitchFamily="66" charset="0"/>
            </a:endParaRPr>
          </a:p>
          <a:p>
            <a:pPr indent="180975" algn="just">
              <a:lnSpc>
                <a:spcPts val="2000"/>
              </a:lnSpc>
            </a:pP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В честь библейского долгожителя</a:t>
            </a:r>
          </a:p>
          <a:p>
            <a:pPr indent="180975" algn="just">
              <a:lnSpc>
                <a:spcPts val="2000"/>
              </a:lnSpc>
            </a:pP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Мафусаилом нарекли пустыни жителя.</a:t>
            </a:r>
          </a:p>
          <a:p>
            <a:pPr indent="180975" algn="just">
              <a:lnSpc>
                <a:spcPts val="2000"/>
              </a:lnSpc>
            </a:pP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Лучами солнца он согрет,</a:t>
            </a:r>
          </a:p>
          <a:p>
            <a:pPr indent="180975" algn="just">
              <a:lnSpc>
                <a:spcPts val="2000"/>
              </a:lnSpc>
            </a:pP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Хранит в себе веков секрет.</a:t>
            </a:r>
          </a:p>
          <a:p>
            <a:pPr indent="180975" algn="just">
              <a:lnSpc>
                <a:spcPts val="2000"/>
              </a:lnSpc>
            </a:pPr>
            <a:endParaRPr lang="ru-RU" sz="13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0" name="Выноска-облако 29">
            <a:hlinkClick r:id="rId2" action="ppaction://hlinksldjump"/>
          </p:cNvPr>
          <p:cNvSpPr/>
          <p:nvPr/>
        </p:nvSpPr>
        <p:spPr>
          <a:xfrm flipH="1">
            <a:off x="2716004" y="3113047"/>
            <a:ext cx="3742686" cy="1218128"/>
          </a:xfrm>
          <a:prstGeom prst="cloudCallout">
            <a:avLst>
              <a:gd name="adj1" fmla="val 34551"/>
              <a:gd name="adj2" fmla="val 7690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ru-RU" sz="1300" dirty="0" err="1">
                <a:solidFill>
                  <a:schemeClr val="tx1"/>
                </a:solidFill>
                <a:latin typeface="Comic Sans MS" pitchFamily="66" charset="0"/>
              </a:rPr>
              <a:t>Руся</a:t>
            </a: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! Это аномально! 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Зерну - две тысячи, и выросла пальма!</a:t>
            </a:r>
          </a:p>
        </p:txBody>
      </p:sp>
      <p:sp>
        <p:nvSpPr>
          <p:cNvPr id="29" name="Выноска-облако 28">
            <a:hlinkClick r:id="rId2" action="ppaction://hlinksldjump"/>
          </p:cNvPr>
          <p:cNvSpPr/>
          <p:nvPr/>
        </p:nvSpPr>
        <p:spPr>
          <a:xfrm>
            <a:off x="4845935" y="3951873"/>
            <a:ext cx="4386804" cy="1353774"/>
          </a:xfrm>
          <a:prstGeom prst="cloudCallout">
            <a:avLst>
              <a:gd name="adj1" fmla="val 56439"/>
              <a:gd name="adj2" fmla="val 267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Аномалии здесь нет!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В трудах ученых дан ответ.</a:t>
            </a:r>
          </a:p>
        </p:txBody>
      </p:sp>
      <p:grpSp>
        <p:nvGrpSpPr>
          <p:cNvPr id="2" name="Группа 26"/>
          <p:cNvGrpSpPr/>
          <p:nvPr/>
        </p:nvGrpSpPr>
        <p:grpSpPr>
          <a:xfrm>
            <a:off x="1681479" y="190089"/>
            <a:ext cx="8855168" cy="6572250"/>
            <a:chOff x="1526625" y="-3286005"/>
            <a:chExt cx="8855168" cy="6572250"/>
          </a:xfrm>
        </p:grpSpPr>
        <p:sp>
          <p:nvSpPr>
            <p:cNvPr id="24" name="Прямоугольник 23">
              <a:hlinkClick r:id="rId2" action="ppaction://hlinksldjump"/>
            </p:cNvPr>
            <p:cNvSpPr/>
            <p:nvPr/>
          </p:nvSpPr>
          <p:spPr>
            <a:xfrm>
              <a:off x="1526625" y="-3286005"/>
              <a:ext cx="8855168" cy="6572250"/>
            </a:xfrm>
            <a:prstGeom prst="rect">
              <a:avLst/>
            </a:prstGeom>
            <a:blipFill>
              <a:blip r:embed="rId10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180000" bIns="0" rtlCol="0" anchor="t" anchorCtr="0"/>
            <a:lstStyle/>
            <a:p>
              <a:pPr indent="361950" algn="ctr">
                <a:lnSpc>
                  <a:spcPct val="150000"/>
                </a:lnSpc>
              </a:pPr>
              <a:endParaRPr lang="ru-RU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indent="361950" algn="ctr">
                <a:lnSpc>
                  <a:spcPct val="150000"/>
                </a:lnSpc>
              </a:pPr>
              <a:r>
                <a:rPr lang="ru-RU" sz="16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Иудейская финиковая пальма</a:t>
              </a:r>
            </a:p>
            <a:p>
              <a:pPr indent="361950" algn="just">
                <a:lnSpc>
                  <a:spcPct val="130000"/>
                </a:lnSpc>
              </a:pPr>
              <a:r>
                <a:rPr lang="ru-RU" sz="13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Тысячелетия назад финиковые рощи в Иудее были распространены повсеместно. Плоды финиковой пальмы считались основным продуктом питания в Иудейской пустыне, а само дерево служило укрытием и давало тень. </a:t>
              </a:r>
            </a:p>
            <a:p>
              <a:pPr indent="361950" algn="just">
                <a:lnSpc>
                  <a:spcPct val="130000"/>
                </a:lnSpc>
              </a:pPr>
              <a:r>
                <a:rPr lang="ru-RU" sz="13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Считалось, что невероятно вкусные плоды этой культуры обладают целебными свойствами, их использовали для лечения многих болезней и инфекций, для продления жизни. </a:t>
              </a:r>
            </a:p>
            <a:p>
              <a:pPr indent="361950" algn="just">
                <a:lnSpc>
                  <a:spcPct val="130000"/>
                </a:lnSpc>
              </a:pPr>
              <a:r>
                <a:rPr lang="ru-RU" sz="13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Финиковая пальма стала признанным символом Иудейского царства. В Библии царь Давид называет свою дочь </a:t>
              </a:r>
              <a:r>
                <a:rPr lang="ru-RU" sz="13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Фамарь</a:t>
              </a:r>
              <a:r>
                <a:rPr lang="ru-RU" sz="13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, что переводится с иврита как «финиковая пальма».  Финиковые пальмы изображены как на древних, так и на современных израильских монетах. </a:t>
              </a:r>
            </a:p>
            <a:p>
              <a:pPr indent="361950" algn="just">
                <a:lnSpc>
                  <a:spcPct val="130000"/>
                </a:lnSpc>
              </a:pPr>
              <a:r>
                <a:rPr lang="ru-RU" sz="13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 приходом римлян в Иудейское царство за несколько столетий были уничтожены почти все пальмовые деревья. </a:t>
              </a:r>
            </a:p>
            <a:p>
              <a:pPr indent="361950" algn="just">
                <a:lnSpc>
                  <a:spcPct val="130000"/>
                </a:lnSpc>
              </a:pPr>
              <a:r>
                <a:rPr lang="ru-RU" sz="13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В 1963 году во время раскопок во дворце Ирода Великого в израильской крепости </a:t>
              </a:r>
              <a:r>
                <a:rPr lang="ru-RU" sz="13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Масада</a:t>
              </a:r>
              <a:r>
                <a:rPr lang="ru-RU" sz="13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был обнаружен тайник с шестью семенами иудейской финиковой пальмы, сохранившимися в старинном кувшине.</a:t>
              </a:r>
            </a:p>
            <a:p>
              <a:pPr indent="361950" algn="just">
                <a:lnSpc>
                  <a:spcPct val="130000"/>
                </a:lnSpc>
              </a:pPr>
              <a:r>
                <a:rPr lang="ru-RU" sz="13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Спустя 40 лет, в 2005 году, доктор Элейн Соловей из Центра поддержки сельского хозяйства Института экологических исследований пустыни </a:t>
              </a:r>
              <a:r>
                <a:rPr lang="ru-RU" sz="13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Аравы</a:t>
              </a:r>
              <a:r>
                <a:rPr lang="ru-RU" sz="13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решила попробовать высадить три семени. Семена обработали обогащённым гормонами раствором и удобрениями, а затем высадили на территории института в </a:t>
              </a:r>
              <a:r>
                <a:rPr lang="ru-RU" sz="13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Кетуре</a:t>
              </a:r>
              <a:r>
                <a:rPr lang="ru-RU" sz="13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</a:p>
            <a:p>
              <a:pPr indent="361950" algn="just">
                <a:lnSpc>
                  <a:spcPct val="130000"/>
                </a:lnSpc>
              </a:pPr>
              <a:r>
                <a:rPr lang="ru-RU" sz="13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Одно из семян вскоре проросло, а пятнадцать лет спустя побег достиг 3,5 метра в высоту. </a:t>
              </a:r>
            </a:p>
            <a:p>
              <a:pPr indent="361950" algn="just">
                <a:lnSpc>
                  <a:spcPct val="130000"/>
                </a:lnSpc>
              </a:pPr>
              <a:r>
                <a:rPr lang="ru-RU" sz="13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Выращенная из семени возрастом 2000 лет пальма оказалась мужской, растение было названо Мафусаилом в честь старейшего человека, описанного в Библии. Так как Мафусаил — мужская пальма, на нём самом никогда не вырастут финики, но ученые опыляют его пыльцой современные женские пальмы.</a:t>
              </a:r>
            </a:p>
            <a:p>
              <a:pPr indent="361950" algn="just">
                <a:lnSpc>
                  <a:spcPct val="130000"/>
                </a:lnSpc>
              </a:pPr>
              <a:r>
                <a:rPr lang="ru-RU" sz="13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Это древнейшее из семян в мире, которое удалось прорастить.</a:t>
              </a:r>
            </a:p>
          </p:txBody>
        </p:sp>
        <p:grpSp>
          <p:nvGrpSpPr>
            <p:cNvPr id="4" name="Группа 25"/>
            <p:cNvGrpSpPr/>
            <p:nvPr/>
          </p:nvGrpSpPr>
          <p:grpSpPr>
            <a:xfrm>
              <a:off x="7939760" y="2762930"/>
              <a:ext cx="2351926" cy="390525"/>
              <a:chOff x="7333970" y="2781980"/>
              <a:chExt cx="2351926" cy="390525"/>
            </a:xfrm>
          </p:grpSpPr>
          <p:sp>
            <p:nvSpPr>
              <p:cNvPr id="25" name="TextBox 24">
                <a:hlinkClick r:id="rId2" action="ppaction://hlinksldjump"/>
              </p:cNvPr>
              <p:cNvSpPr txBox="1"/>
              <p:nvPr/>
            </p:nvSpPr>
            <p:spPr>
              <a:xfrm>
                <a:off x="7333970" y="2840420"/>
                <a:ext cx="235192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100" dirty="0"/>
                  <a:t>Архивариус _______ старец Мойша </a:t>
                </a:r>
              </a:p>
            </p:txBody>
          </p:sp>
          <p:pic>
            <p:nvPicPr>
              <p:cNvPr id="8196" name="Picture 4" descr="C:\Users\Lenovo\Desktop\подпись росс.gif">
                <a:hlinkClick r:id="rId2" action="ppaction://hlinksldjump"/>
              </p:cNvPr>
              <p:cNvPicPr>
                <a:picLocks noChangeAspect="1" noChangeArrowheads="1"/>
              </p:cNvPicPr>
              <p:nvPr/>
            </p:nvPicPr>
            <p:blipFill>
              <a:blip r:embed="rId11" cstate="email"/>
              <a:srcRect/>
              <a:stretch>
                <a:fillRect/>
              </a:stretch>
            </p:blipFill>
            <p:spPr bwMode="auto">
              <a:xfrm>
                <a:off x="8152452" y="2781980"/>
                <a:ext cx="476250" cy="390525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16" name="Прямоугольник 15"/>
          <p:cNvSpPr/>
          <p:nvPr/>
        </p:nvSpPr>
        <p:spPr>
          <a:xfrm>
            <a:off x="5424799" y="6252762"/>
            <a:ext cx="1813318" cy="4001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Закрыть папку</a:t>
            </a:r>
          </a:p>
        </p:txBody>
      </p:sp>
      <p:sp>
        <p:nvSpPr>
          <p:cNvPr id="34" name="Прямоугольник 33">
            <a:hlinkClick r:id="rId2" action="ppaction://hlinksldjump"/>
          </p:cNvPr>
          <p:cNvSpPr/>
          <p:nvPr/>
        </p:nvSpPr>
        <p:spPr>
          <a:xfrm>
            <a:off x="1510937" y="-10160"/>
            <a:ext cx="9144000" cy="6868160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w="18415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200" dirty="0">
              <a:solidFill>
                <a:srgbClr val="C00000"/>
              </a:solidFill>
              <a:latin typeface="Ink Free" panose="03080402000500000000" pitchFamily="66" charset="0"/>
            </a:endParaRPr>
          </a:p>
          <a:p>
            <a:pPr algn="ctr"/>
            <a:endParaRPr lang="ru-RU" sz="3200" dirty="0">
              <a:solidFill>
                <a:srgbClr val="C00000"/>
              </a:solidFill>
              <a:latin typeface="Ink Free" panose="03080402000500000000" pitchFamily="66" charset="0"/>
            </a:endParaRPr>
          </a:p>
          <a:p>
            <a:pPr algn="ctr"/>
            <a:r>
              <a:rPr lang="ru-RU" sz="44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Иудейская</a:t>
            </a:r>
          </a:p>
          <a:p>
            <a:pPr algn="ctr"/>
            <a:r>
              <a:rPr lang="ru-RU" sz="20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algn="ctr"/>
            <a:r>
              <a:rPr lang="ru-RU" sz="44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финиковая пальма</a:t>
            </a:r>
          </a:p>
        </p:txBody>
      </p:sp>
      <p:sp>
        <p:nvSpPr>
          <p:cNvPr id="14" name="Прямоугольник 13">
            <a:hlinkClick r:id="rId13" action="ppaction://hlinksldjump"/>
          </p:cNvPr>
          <p:cNvSpPr/>
          <p:nvPr/>
        </p:nvSpPr>
        <p:spPr>
          <a:xfrm>
            <a:off x="5751690" y="6175712"/>
            <a:ext cx="1192314" cy="5232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Выход</a:t>
            </a:r>
          </a:p>
        </p:txBody>
      </p:sp>
    </p:spTree>
    <p:extLst>
      <p:ext uri="{BB962C8B-B14F-4D97-AF65-F5344CB8AC3E}">
        <p14:creationId xmlns:p14="http://schemas.microsoft.com/office/powerpoint/2010/main" val="198623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8" grpId="0" animBg="1"/>
      <p:bldP spid="31" grpId="0" animBg="1"/>
      <p:bldP spid="31" grpId="1" animBg="1"/>
      <p:bldP spid="20" grpId="0" animBg="1"/>
      <p:bldP spid="30" grpId="0" animBg="1"/>
      <p:bldP spid="30" grpId="1" animBg="1"/>
      <p:bldP spid="29" grpId="0" animBg="1"/>
      <p:bldP spid="29" grpId="1" animBg="1"/>
      <p:bldP spid="16" grpId="0" animBg="1"/>
      <p:bldP spid="16" grpId="1" animBg="1"/>
      <p:bldP spid="34" grpId="0" animBg="1"/>
      <p:bldP spid="34" grpId="1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>
            <a:hlinkClick r:id="rId2" action="ppaction://hlinksldjump"/>
          </p:cNvPr>
          <p:cNvSpPr/>
          <p:nvPr/>
        </p:nvSpPr>
        <p:spPr>
          <a:xfrm>
            <a:off x="1" y="-1"/>
            <a:ext cx="12192000" cy="683715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8206" y="2504627"/>
            <a:ext cx="2915029" cy="3378457"/>
          </a:xfrm>
          <a:prstGeom prst="rect">
            <a:avLst/>
          </a:prstGeom>
        </p:spPr>
      </p:pic>
      <p:pic>
        <p:nvPicPr>
          <p:cNvPr id="35" name="Рисунок 34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5618" y="2707829"/>
            <a:ext cx="2689200" cy="311760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4111" y="-29653"/>
            <a:ext cx="9209710" cy="6884443"/>
          </a:xfrm>
          <a:prstGeom prst="rect">
            <a:avLst/>
          </a:prstGeom>
        </p:spPr>
      </p:pic>
      <p:grpSp>
        <p:nvGrpSpPr>
          <p:cNvPr id="38" name="Группа 37"/>
          <p:cNvGrpSpPr/>
          <p:nvPr/>
        </p:nvGrpSpPr>
        <p:grpSpPr>
          <a:xfrm>
            <a:off x="1170769" y="2894941"/>
            <a:ext cx="2966432" cy="2966432"/>
            <a:chOff x="-353231" y="2894941"/>
            <a:chExt cx="2966432" cy="2966432"/>
          </a:xfrm>
        </p:grpSpPr>
        <p:pic>
          <p:nvPicPr>
            <p:cNvPr id="61" name="Рисунок 60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artisticMarker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53231" y="2894941"/>
              <a:ext cx="2966432" cy="2966432"/>
            </a:xfrm>
            <a:prstGeom prst="rect">
              <a:avLst/>
            </a:prstGeom>
          </p:spPr>
        </p:pic>
        <p:pic>
          <p:nvPicPr>
            <p:cNvPr id="63" name="Picture 2" descr="https://www.kindpng.com/picc/m/102-1026613_books-reading-read-writer-antiques-library-transparent-background.png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6654" b="94824" l="3721" r="93721"/>
                      </a14:imgEffect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140" y="3362750"/>
              <a:ext cx="820836" cy="5163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12" cstate="email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6250" b="97917" l="2222" r="9259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3937" y="4342777"/>
              <a:ext cx="562231" cy="398717"/>
            </a:xfrm>
            <a:prstGeom prst="rect">
              <a:avLst/>
            </a:prstGeom>
          </p:spPr>
        </p:pic>
        <p:pic>
          <p:nvPicPr>
            <p:cNvPr id="67" name="Picture 2" descr="https://www.kindpng.com/picc/m/102-1026613_books-reading-read-writer-antiques-library-transparent-background.png"/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6654" b="94824" l="3721" r="93721"/>
                      </a14:imgEffect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945732" y="5209164"/>
              <a:ext cx="540583" cy="340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" name="Рисунок 67"/>
            <p:cNvPicPr>
              <a:picLocks noChangeAspect="1"/>
            </p:cNvPicPr>
            <p:nvPr/>
          </p:nvPicPr>
          <p:blipFill rotWithShape="1">
            <a:blip r:embed="rId16" cstate="email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6329" b="97468" l="2703" r="92793"/>
                      </a14:imgEffect>
                      <a14:imgEffect>
                        <a14:artisticPencilGrayscale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1490443" y="4770870"/>
              <a:ext cx="462294" cy="327845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18" cstate="email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artisticPencilGrayscale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336712" y="5218720"/>
              <a:ext cx="400522" cy="284497"/>
            </a:xfrm>
            <a:prstGeom prst="rect">
              <a:avLst/>
            </a:prstGeom>
          </p:spPr>
        </p:pic>
        <p:pic>
          <p:nvPicPr>
            <p:cNvPr id="72" name="Рисунок 71"/>
            <p:cNvPicPr>
              <a:picLocks noChangeAspect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247812">
              <a:off x="499142" y="3942792"/>
              <a:ext cx="363021" cy="375047"/>
            </a:xfrm>
            <a:prstGeom prst="rect">
              <a:avLst/>
            </a:prstGeom>
          </p:spPr>
        </p:pic>
        <p:pic>
          <p:nvPicPr>
            <p:cNvPr id="73" name="Рисунок 72"/>
            <p:cNvPicPr>
              <a:picLocks noChangeAspect="1"/>
            </p:cNvPicPr>
            <p:nvPr/>
          </p:nvPicPr>
          <p:blipFill>
            <a:blip r:embed="rId21" cstate="email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artisticPaintStrok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568978" flipH="1">
              <a:off x="1541548" y="4460245"/>
              <a:ext cx="419742" cy="298149"/>
            </a:xfrm>
            <a:prstGeom prst="rect">
              <a:avLst/>
            </a:prstGeom>
          </p:spPr>
        </p:pic>
        <p:pic>
          <p:nvPicPr>
            <p:cNvPr id="74" name="Рисунок 73"/>
            <p:cNvPicPr>
              <a:picLocks noChangeAspect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446322">
              <a:off x="843727" y="3913055"/>
              <a:ext cx="363021" cy="375047"/>
            </a:xfrm>
            <a:prstGeom prst="rect">
              <a:avLst/>
            </a:prstGeom>
          </p:spPr>
        </p:pic>
      </p:grpSp>
      <p:pic>
        <p:nvPicPr>
          <p:cNvPr id="115" name="Picture 2" descr="C:\Users\Director\Desktop\Руся_new.gif"/>
          <p:cNvPicPr>
            <a:picLocks noChangeAspect="1" noChangeArrowheads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487523" y="3818254"/>
            <a:ext cx="1645502" cy="2978127"/>
          </a:xfrm>
          <a:prstGeom prst="rect">
            <a:avLst/>
          </a:prstGeom>
          <a:noFill/>
        </p:spPr>
      </p:pic>
      <p:pic>
        <p:nvPicPr>
          <p:cNvPr id="116" name="Picture 3" descr="C:\Users\Director\Desktop\Русь.gif"/>
          <p:cNvPicPr>
            <a:picLocks noChangeAspect="1" noChangeArrowheads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928667" y="4022318"/>
            <a:ext cx="1265285" cy="2832473"/>
          </a:xfrm>
          <a:prstGeom prst="rect">
            <a:avLst/>
          </a:prstGeom>
          <a:noFill/>
        </p:spPr>
      </p:pic>
      <p:pic>
        <p:nvPicPr>
          <p:cNvPr id="218" name="Рисунок 217">
            <a:hlinkClick r:id="rId25" action="ppaction://hlinksldjump"/>
          </p:cNvPr>
          <p:cNvPicPr>
            <a:picLocks noChangeAspect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5558" y="5756507"/>
            <a:ext cx="1160303" cy="1063779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366" y="2817211"/>
            <a:ext cx="4047503" cy="3784677"/>
          </a:xfrm>
          <a:prstGeom prst="rect">
            <a:avLst/>
          </a:prstGeom>
        </p:spPr>
      </p:pic>
      <p:sp>
        <p:nvSpPr>
          <p:cNvPr id="220" name="Выноска-облако 219"/>
          <p:cNvSpPr/>
          <p:nvPr/>
        </p:nvSpPr>
        <p:spPr>
          <a:xfrm>
            <a:off x="5820428" y="-21364"/>
            <a:ext cx="4489611" cy="3189368"/>
          </a:xfrm>
          <a:prstGeom prst="cloudCallout">
            <a:avLst>
              <a:gd name="adj1" fmla="val -19970"/>
              <a:gd name="adj2" fmla="val 7959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Ребята, в Тель-Авиве здесь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Школа при Посольстве России есть.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Ученики там непростые,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У всех руки золотые.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Необычные растения Израиля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Нарисовали и для вас они отправили.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Позвольте рисунки вам подарить,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Чтоб в памяти дольше их сохранить.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1599244" y="38728"/>
            <a:ext cx="5309300" cy="3728514"/>
            <a:chOff x="75244" y="3622622"/>
            <a:chExt cx="5309300" cy="3588557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244" y="3622622"/>
              <a:ext cx="5309300" cy="358855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4" name="TextBox 3"/>
            <p:cNvSpPr txBox="1"/>
            <p:nvPr/>
          </p:nvSpPr>
          <p:spPr>
            <a:xfrm>
              <a:off x="75244" y="3635685"/>
              <a:ext cx="15103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>
                  <a:latin typeface="Comic Sans MS" panose="030F0702030302020204" pitchFamily="66" charset="0"/>
                </a:rPr>
                <a:t>Иерихонская роза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710738" y="6870022"/>
              <a:ext cx="15632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>
                  <a:latin typeface="Comic Sans MS" panose="030F0702030302020204" pitchFamily="66" charset="0"/>
                </a:rPr>
                <a:t>Рощина Е., 4 класс</a:t>
              </a: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3857850" y="32584"/>
            <a:ext cx="3201517" cy="4280590"/>
            <a:chOff x="2333849" y="112923"/>
            <a:chExt cx="3201517" cy="4119909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43198" y="112923"/>
              <a:ext cx="3036302" cy="411990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8" name="TextBox 7"/>
            <p:cNvSpPr txBox="1"/>
            <p:nvPr/>
          </p:nvSpPr>
          <p:spPr>
            <a:xfrm>
              <a:off x="2343198" y="167933"/>
              <a:ext cx="25042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>
                  <a:latin typeface="Comic Sans MS" panose="030F0702030302020204" pitchFamily="66" charset="0"/>
                </a:rPr>
                <a:t>Парящее апельсиновое дерево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333849" y="3756490"/>
              <a:ext cx="32015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>
                  <a:latin typeface="Comic Sans MS" panose="030F0702030302020204" pitchFamily="66" charset="0"/>
                </a:rPr>
                <a:t>                                         </a:t>
              </a:r>
              <a:r>
                <a:rPr lang="ru-RU" sz="1100" dirty="0" err="1">
                  <a:latin typeface="Comic Sans MS" panose="030F0702030302020204" pitchFamily="66" charset="0"/>
                </a:rPr>
                <a:t>Зеленовская</a:t>
              </a:r>
              <a:r>
                <a:rPr lang="ru-RU" sz="1100" dirty="0">
                  <a:latin typeface="Comic Sans MS" panose="030F0702030302020204" pitchFamily="66" charset="0"/>
                </a:rPr>
                <a:t> У.,</a:t>
              </a:r>
            </a:p>
            <a:p>
              <a:r>
                <a:rPr lang="ru-RU" sz="1200" dirty="0">
                  <a:latin typeface="Comic Sans MS" panose="030F0702030302020204" pitchFamily="66" charset="0"/>
                </a:rPr>
                <a:t>                                         4 класс </a:t>
              </a: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2035586" y="38728"/>
            <a:ext cx="5288149" cy="3731206"/>
            <a:chOff x="91350" y="121987"/>
            <a:chExt cx="5288149" cy="3591147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350" y="121987"/>
              <a:ext cx="5288149" cy="359114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2" name="TextBox 11"/>
            <p:cNvSpPr txBox="1"/>
            <p:nvPr/>
          </p:nvSpPr>
          <p:spPr>
            <a:xfrm>
              <a:off x="3818952" y="3433325"/>
              <a:ext cx="15520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>
                  <a:latin typeface="Comic Sans MS" panose="030F0702030302020204" pitchFamily="66" charset="0"/>
                </a:rPr>
                <a:t>Ершова У., 2 класс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727655" y="196760"/>
              <a:ext cx="15568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>
                  <a:latin typeface="Comic Sans MS" panose="030F0702030302020204" pitchFamily="66" charset="0"/>
                </a:rPr>
                <a:t>Финиковая пальма</a:t>
              </a: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3812350" y="-19836"/>
            <a:ext cx="3131600" cy="4385426"/>
            <a:chOff x="2288350" y="62472"/>
            <a:chExt cx="3131600" cy="4220810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31" cstate="email">
              <a:extLst>
                <a:ext uri="{BEBA8EAE-BF5A-486C-A8C5-ECC9F3942E4B}">
                  <a14:imgProps xmlns:a14="http://schemas.microsoft.com/office/drawing/2010/main">
                    <a14:imgLayer r:embed="rId32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05785" y="62472"/>
              <a:ext cx="3099104" cy="422081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5" name="TextBox 14"/>
            <p:cNvSpPr txBox="1"/>
            <p:nvPr/>
          </p:nvSpPr>
          <p:spPr>
            <a:xfrm>
              <a:off x="2288350" y="78411"/>
              <a:ext cx="15103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>
                  <a:latin typeface="Comic Sans MS" panose="030F0702030302020204" pitchFamily="66" charset="0"/>
                </a:rPr>
                <a:t>Иерихонская роза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073106" y="4001496"/>
              <a:ext cx="13468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 err="1">
                  <a:latin typeface="Comic Sans MS" panose="030F0702030302020204" pitchFamily="66" charset="0"/>
                </a:rPr>
                <a:t>Реус</a:t>
              </a:r>
              <a:r>
                <a:rPr lang="ru-RU" sz="1200" dirty="0">
                  <a:latin typeface="Comic Sans MS" panose="030F0702030302020204" pitchFamily="66" charset="0"/>
                </a:rPr>
                <a:t> А., 2 класс</a:t>
              </a:r>
            </a:p>
          </p:txBody>
        </p:sp>
      </p:grpSp>
      <p:sp>
        <p:nvSpPr>
          <p:cNvPr id="44" name="Выноска-облако 43"/>
          <p:cNvSpPr/>
          <p:nvPr/>
        </p:nvSpPr>
        <p:spPr>
          <a:xfrm>
            <a:off x="7017974" y="1119910"/>
            <a:ext cx="3695433" cy="1945649"/>
          </a:xfrm>
          <a:prstGeom prst="cloudCallout">
            <a:avLst>
              <a:gd name="adj1" fmla="val -14088"/>
              <a:gd name="adj2" fmla="val 9269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Еще визиточки возьмите,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Друзьям своим их раздадите.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Пусть приходят в гости в сад,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Я всегда им буду рад. 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00327" y="449977"/>
            <a:ext cx="3119279" cy="22017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9333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1.875E-6 -4.81481E-6 L -0.04896 0.5231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8" y="2615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xit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6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1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1.85185E-6 L -0.15534 0.4858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73" y="2428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7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3.7037E-6 L -0.02903 0.5229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8" y="26134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1.85185E-6 L -0.15326 0.4669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69" y="23333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53" presetClass="exit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16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1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100"/>
                            </p:stCondLst>
                            <p:childTnLst>
                              <p:par>
                                <p:cTn id="5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16041 0.53356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21" y="26667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3" presetClass="exit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17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7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17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" grpId="0" animBg="1"/>
      <p:bldP spid="44" grpId="0" animBg="1"/>
      <p:bldP spid="44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1" y="-167639"/>
            <a:ext cx="12192000" cy="70047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4" name="Группа 23"/>
          <p:cNvGrpSpPr/>
          <p:nvPr/>
        </p:nvGrpSpPr>
        <p:grpSpPr>
          <a:xfrm>
            <a:off x="1162124" y="-167640"/>
            <a:ext cx="9857568" cy="7025640"/>
            <a:chOff x="-259080" y="-167640"/>
            <a:chExt cx="9656753" cy="7025640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-259080" y="-167640"/>
              <a:ext cx="9656753" cy="35109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259080" y="518160"/>
              <a:ext cx="9656753" cy="6339840"/>
            </a:xfrm>
            <a:prstGeom prst="rect">
              <a:avLst/>
            </a:prstGeom>
          </p:spPr>
        </p:pic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1920" y="1216660"/>
              <a:ext cx="8514080" cy="4555033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 rot="20049440">
              <a:off x="6830126" y="2846318"/>
              <a:ext cx="182819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Архив тайн</a:t>
              </a: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302641" y="2051595"/>
            <a:ext cx="2180356" cy="4418598"/>
          </a:xfrm>
          <a:prstGeom prst="rect">
            <a:avLst/>
          </a:prstGeom>
          <a:noFill/>
        </p:spPr>
      </p:pic>
      <p:pic>
        <p:nvPicPr>
          <p:cNvPr id="6" name="Picture 2" descr="C:\Users\Director\Desktop\Руся_new.gif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732107" y="3862732"/>
            <a:ext cx="1365188" cy="2470798"/>
          </a:xfrm>
          <a:prstGeom prst="rect">
            <a:avLst/>
          </a:prstGeom>
          <a:noFill/>
        </p:spPr>
      </p:pic>
      <p:pic>
        <p:nvPicPr>
          <p:cNvPr id="8" name="Picture 3" descr="C:\Users\Director\Desktop\Русь.gif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611023" y="3822666"/>
            <a:ext cx="1150201" cy="2556000"/>
          </a:xfrm>
          <a:prstGeom prst="rect">
            <a:avLst/>
          </a:prstGeom>
          <a:noFill/>
        </p:spPr>
      </p:pic>
      <p:sp>
        <p:nvSpPr>
          <p:cNvPr id="20" name="Выноска-облако 19"/>
          <p:cNvSpPr/>
          <p:nvPr/>
        </p:nvSpPr>
        <p:spPr>
          <a:xfrm>
            <a:off x="3442264" y="3141764"/>
            <a:ext cx="2811509" cy="1099951"/>
          </a:xfrm>
          <a:prstGeom prst="cloudCallout">
            <a:avLst>
              <a:gd name="adj1" fmla="val 32311"/>
              <a:gd name="adj2" fmla="val 9263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Большое спасибо, Мойша и </a:t>
            </a:r>
            <a:r>
              <a:rPr lang="ru-RU" sz="1300" dirty="0" err="1">
                <a:solidFill>
                  <a:schemeClr val="tx1"/>
                </a:solidFill>
                <a:latin typeface="Comic Sans MS" pitchFamily="66" charset="0"/>
              </a:rPr>
              <a:t>Йос</a:t>
            </a: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. 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Прилететь? 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Да не вопрос.</a:t>
            </a:r>
          </a:p>
        </p:txBody>
      </p:sp>
      <p:sp>
        <p:nvSpPr>
          <p:cNvPr id="21" name="Выноска-облако 20"/>
          <p:cNvSpPr/>
          <p:nvPr/>
        </p:nvSpPr>
        <p:spPr>
          <a:xfrm>
            <a:off x="6269654" y="836533"/>
            <a:ext cx="4039260" cy="1171574"/>
          </a:xfrm>
          <a:prstGeom prst="cloudCallout">
            <a:avLst>
              <a:gd name="adj1" fmla="val 24876"/>
              <a:gd name="adj2" fmla="val 14522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Все растения изучены,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Тайны из архива получены,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До свиданья, </a:t>
            </a:r>
            <a:r>
              <a:rPr lang="ru-RU" sz="1300" dirty="0" err="1">
                <a:solidFill>
                  <a:schemeClr val="tx1"/>
                </a:solidFill>
                <a:latin typeface="Comic Sans MS" pitchFamily="66" charset="0"/>
              </a:rPr>
              <a:t>Руся</a:t>
            </a:r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, Ваня! 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В гости ждём, Израиль с вами.</a:t>
            </a:r>
          </a:p>
        </p:txBody>
      </p:sp>
      <p:sp>
        <p:nvSpPr>
          <p:cNvPr id="22" name="Выноска-облако 21"/>
          <p:cNvSpPr/>
          <p:nvPr/>
        </p:nvSpPr>
        <p:spPr>
          <a:xfrm>
            <a:off x="5025890" y="2008107"/>
            <a:ext cx="3906206" cy="1158150"/>
          </a:xfrm>
          <a:prstGeom prst="cloudCallout">
            <a:avLst>
              <a:gd name="adj1" fmla="val 3245"/>
              <a:gd name="adj2" fmla="val 14297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Очень будем мы скучать,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Вас со старцем вспоминать,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А необычные растения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Comic Sans MS" pitchFamily="66" charset="0"/>
              </a:rPr>
              <a:t>Продолжим дальше изучать.</a:t>
            </a: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8720" y="3172100"/>
            <a:ext cx="1955635" cy="3629794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4196" y="5588000"/>
            <a:ext cx="1385236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166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" y="-167639"/>
            <a:ext cx="12192000" cy="70047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8280" y="0"/>
            <a:ext cx="918972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914730" y="1595469"/>
            <a:ext cx="2361544" cy="923330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/>
          <a:p>
            <a:pPr algn="ctr"/>
            <a:r>
              <a:rPr lang="he-IL" sz="5400" b="1" dirty="0">
                <a:ln w="28575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</a:rPr>
              <a:t>גַן בּוֹטָנִי</a:t>
            </a:r>
            <a:endParaRPr lang="ru-RU" sz="5400" b="1" dirty="0">
              <a:ln w="28575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34926" y="920831"/>
            <a:ext cx="3139440" cy="1762561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>
                <a:gd name="adj" fmla="val 11038010"/>
              </a:avLst>
            </a:prstTxWarp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</a:rPr>
              <a:t>Ботанический сад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666875" y="114303"/>
            <a:ext cx="8858250" cy="6619875"/>
          </a:xfrm>
          <a:prstGeom prst="rect">
            <a:avLst/>
          </a:prstGeom>
          <a:solidFill>
            <a:schemeClr val="bg1">
              <a:alpha val="82353"/>
            </a:schemeClr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Список источников и литературы</a:t>
            </a:r>
          </a:p>
          <a:p>
            <a:pPr algn="ctr"/>
            <a:endParaRPr lang="ru-RU" dirty="0">
              <a:solidFill>
                <a:srgbClr val="C00000"/>
              </a:solidFill>
            </a:endParaRPr>
          </a:p>
          <a:p>
            <a:r>
              <a:rPr lang="ru-RU" sz="1400" dirty="0">
                <a:solidFill>
                  <a:srgbClr val="C00000"/>
                </a:solidFill>
              </a:rPr>
              <a:t>1. Экскурсия в ботанический сад Тель-Авива. [Электронный ресурс] // </a:t>
            </a:r>
            <a:r>
              <a:rPr lang="en-US" sz="1400" dirty="0">
                <a:solidFill>
                  <a:srgbClr val="C00000"/>
                </a:solidFill>
              </a:rPr>
              <a:t>URL</a:t>
            </a:r>
            <a:r>
              <a:rPr lang="ru-RU" sz="1400" dirty="0">
                <a:solidFill>
                  <a:srgbClr val="C00000"/>
                </a:solidFill>
              </a:rPr>
              <a:t>: </a:t>
            </a:r>
          </a:p>
          <a:p>
            <a:pPr marL="357188"/>
            <a:r>
              <a:rPr lang="en-US" sz="1400" dirty="0">
                <a:solidFill>
                  <a:srgbClr val="C00000"/>
                </a:solidFill>
                <a:hlinkClick r:id="rId4"/>
              </a:rPr>
              <a:t>https://smnh.tau.ac.il/mw_event/?lang=he</a:t>
            </a:r>
            <a:endParaRPr lang="ru-RU" sz="1400" dirty="0">
              <a:solidFill>
                <a:srgbClr val="C00000"/>
              </a:solidFill>
            </a:endParaRPr>
          </a:p>
          <a:p>
            <a:endParaRPr lang="ru-RU" sz="1400" dirty="0">
              <a:solidFill>
                <a:srgbClr val="C00000"/>
              </a:solidFill>
            </a:endParaRPr>
          </a:p>
          <a:p>
            <a:r>
              <a:rPr lang="ru-RU" sz="1400" dirty="0">
                <a:solidFill>
                  <a:srgbClr val="C00000"/>
                </a:solidFill>
              </a:rPr>
              <a:t>2. РИА Новости: [Электронный ресурс] // URL: </a:t>
            </a:r>
          </a:p>
          <a:p>
            <a:pPr indent="357188"/>
            <a:r>
              <a:rPr lang="en-US" sz="1400" dirty="0">
                <a:solidFill>
                  <a:srgbClr val="C00000"/>
                </a:solidFill>
                <a:hlinkClick r:id="rId5"/>
              </a:rPr>
              <a:t>https://ria.ru/20200206/1564364393.html</a:t>
            </a:r>
            <a:endParaRPr lang="ru-RU" sz="1400" dirty="0">
              <a:solidFill>
                <a:srgbClr val="C00000"/>
              </a:solidFill>
            </a:endParaRPr>
          </a:p>
          <a:p>
            <a:endParaRPr lang="ru-RU" sz="1400" dirty="0">
              <a:solidFill>
                <a:srgbClr val="C00000"/>
              </a:solidFill>
            </a:endParaRPr>
          </a:p>
          <a:p>
            <a:r>
              <a:rPr lang="ru-RU" sz="1400" dirty="0">
                <a:solidFill>
                  <a:srgbClr val="C00000"/>
                </a:solidFill>
              </a:rPr>
              <a:t>3. Википедия. Иудейская финиковая пальма. [Электронный ресурс] URL: </a:t>
            </a:r>
          </a:p>
          <a:p>
            <a:pPr indent="357188"/>
            <a:r>
              <a:rPr lang="ru-RU" sz="1400" dirty="0">
                <a:solidFill>
                  <a:srgbClr val="C00000"/>
                </a:solidFill>
                <a:hlinkClick r:id="rId6"/>
              </a:rPr>
              <a:t>https://en.wikipedia.org/wiki/Judean_date_palm</a:t>
            </a:r>
            <a:endParaRPr lang="en-US" sz="1400" dirty="0">
              <a:solidFill>
                <a:srgbClr val="C00000"/>
              </a:solidFill>
            </a:endParaRPr>
          </a:p>
          <a:p>
            <a:pPr indent="357188"/>
            <a:endParaRPr lang="en-US" sz="1400" dirty="0">
              <a:solidFill>
                <a:srgbClr val="C00000"/>
              </a:solidFill>
            </a:endParaRPr>
          </a:p>
          <a:p>
            <a:r>
              <a:rPr lang="en-US" sz="1400" dirty="0">
                <a:solidFill>
                  <a:srgbClr val="C00000"/>
                </a:solidFill>
              </a:rPr>
              <a:t>4</a:t>
            </a:r>
            <a:r>
              <a:rPr lang="ru-RU" sz="1400" dirty="0">
                <a:solidFill>
                  <a:srgbClr val="C00000"/>
                </a:solidFill>
              </a:rPr>
              <a:t>. Википедия. Иерихонская роза. [Электронный ресурс] URL: </a:t>
            </a:r>
          </a:p>
          <a:p>
            <a:pPr marL="357188"/>
            <a:r>
              <a:rPr lang="en-US" sz="1400" dirty="0">
                <a:solidFill>
                  <a:srgbClr val="C00000"/>
                </a:solidFill>
                <a:hlinkClick r:id="rId7"/>
              </a:rPr>
              <a:t>https://ru.wikipedia.org/wiki/</a:t>
            </a:r>
            <a:r>
              <a:rPr lang="ru-RU" sz="1400" dirty="0" err="1">
                <a:solidFill>
                  <a:srgbClr val="C00000"/>
                </a:solidFill>
                <a:hlinkClick r:id="rId7"/>
              </a:rPr>
              <a:t>Иерихонская_роза</a:t>
            </a:r>
            <a:endParaRPr lang="ru-RU" sz="1400" dirty="0">
              <a:solidFill>
                <a:srgbClr val="C00000"/>
              </a:solidFill>
            </a:endParaRPr>
          </a:p>
          <a:p>
            <a:pPr marL="357188"/>
            <a:endParaRPr lang="ru-RU" sz="1400" dirty="0">
              <a:solidFill>
                <a:srgbClr val="C00000"/>
              </a:solidFill>
            </a:endParaRPr>
          </a:p>
          <a:p>
            <a:r>
              <a:rPr lang="ru-RU" sz="1400" dirty="0">
                <a:solidFill>
                  <a:srgbClr val="C00000"/>
                </a:solidFill>
              </a:rPr>
              <a:t>5. Роза Иерихона: чудо воскрешения | Вера-</a:t>
            </a:r>
            <a:r>
              <a:rPr lang="ru-RU" sz="1400" dirty="0" err="1">
                <a:solidFill>
                  <a:srgbClr val="C00000"/>
                </a:solidFill>
              </a:rPr>
              <a:t>Эском</a:t>
            </a:r>
            <a:r>
              <a:rPr lang="ru-RU" sz="1400" dirty="0">
                <a:solidFill>
                  <a:srgbClr val="C00000"/>
                </a:solidFill>
              </a:rPr>
              <a:t>. [Электронный ресурс] URL: </a:t>
            </a:r>
          </a:p>
          <a:p>
            <a:pPr marL="357188"/>
            <a:r>
              <a:rPr lang="en-US" sz="1400" dirty="0">
                <a:solidFill>
                  <a:srgbClr val="C00000"/>
                </a:solidFill>
                <a:hlinkClick r:id="rId8"/>
              </a:rPr>
              <a:t>https://vera-eskom.ru/2021/06/roza-ierikhona-chudo-voskresheniya/</a:t>
            </a:r>
            <a:endParaRPr lang="ru-RU" sz="1400" dirty="0">
              <a:solidFill>
                <a:srgbClr val="C00000"/>
              </a:solidFill>
            </a:endParaRPr>
          </a:p>
          <a:p>
            <a:pPr marL="357188"/>
            <a:endParaRPr lang="ru-RU" sz="1400" dirty="0">
              <a:solidFill>
                <a:srgbClr val="C00000"/>
              </a:solidFill>
            </a:endParaRPr>
          </a:p>
          <a:p>
            <a:r>
              <a:rPr lang="ru-RU" sz="1400" dirty="0">
                <a:solidFill>
                  <a:srgbClr val="C00000"/>
                </a:solidFill>
              </a:rPr>
              <a:t>6. Израиль. Тайна парящего апельсина... [Электронный ресурс] URL: </a:t>
            </a:r>
          </a:p>
          <a:p>
            <a:pPr marL="357188"/>
            <a:r>
              <a:rPr lang="en-US" sz="1400" dirty="0">
                <a:solidFill>
                  <a:srgbClr val="C00000"/>
                </a:solidFill>
                <a:hlinkClick r:id="rId9"/>
              </a:rPr>
              <a:t>https://www.liveinternet.ru/users/4933277/post477567485/</a:t>
            </a:r>
            <a:endParaRPr lang="ru-RU" sz="1400" dirty="0">
              <a:solidFill>
                <a:srgbClr val="C00000"/>
              </a:solidFill>
            </a:endParaRPr>
          </a:p>
          <a:p>
            <a:pPr marL="357188"/>
            <a:endParaRPr lang="ru-RU" sz="1400" dirty="0">
              <a:solidFill>
                <a:srgbClr val="C00000"/>
              </a:solidFill>
            </a:endParaRPr>
          </a:p>
          <a:p>
            <a:r>
              <a:rPr lang="ru-RU" sz="1400" dirty="0">
                <a:solidFill>
                  <a:srgbClr val="C00000"/>
                </a:solidFill>
              </a:rPr>
              <a:t>7. </a:t>
            </a:r>
            <a:r>
              <a:rPr lang="ru-RU" sz="1400" dirty="0" err="1">
                <a:solidFill>
                  <a:srgbClr val="C00000"/>
                </a:solidFill>
              </a:rPr>
              <a:t>Яффо</a:t>
            </a:r>
            <a:r>
              <a:rPr lang="ru-RU" sz="1400" dirty="0">
                <a:solidFill>
                  <a:srgbClr val="C00000"/>
                </a:solidFill>
              </a:rPr>
              <a:t> (Израиль) достопримечательности | Израильский дневник [Электронный ресурс] URL: </a:t>
            </a:r>
          </a:p>
          <a:p>
            <a:pPr marL="357188"/>
            <a:r>
              <a:rPr lang="en-US" sz="1400" dirty="0">
                <a:solidFill>
                  <a:srgbClr val="C00000"/>
                </a:solidFill>
                <a:hlinkClick r:id="rId10"/>
              </a:rPr>
              <a:t>https://israeliblog.ru/country/old-jaffa.html</a:t>
            </a:r>
            <a:endParaRPr lang="ru-RU" sz="1400" dirty="0">
              <a:solidFill>
                <a:srgbClr val="C00000"/>
              </a:solidFill>
            </a:endParaRPr>
          </a:p>
          <a:p>
            <a:pPr marL="357188"/>
            <a:endParaRPr lang="ru-RU" sz="1400" dirty="0">
              <a:solidFill>
                <a:srgbClr val="C00000"/>
              </a:solidFill>
            </a:endParaRPr>
          </a:p>
          <a:p>
            <a:endParaRPr lang="ru-RU" sz="1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1668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4360</TotalTime>
  <Words>1847</Words>
  <Application>Microsoft Office PowerPoint</Application>
  <PresentationFormat>Широкоэкранный</PresentationFormat>
  <Paragraphs>237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Times New Roman</vt:lpstr>
      <vt:lpstr>Calibri Light</vt:lpstr>
      <vt:lpstr>Courier New</vt:lpstr>
      <vt:lpstr>Comic Sans MS</vt:lpstr>
      <vt:lpstr>Arial</vt:lpstr>
      <vt:lpstr>Calibri</vt:lpstr>
      <vt:lpstr>Ink Free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Соцков Андрей</dc:creator>
  <cp:lastModifiedBy>Преподаватель</cp:lastModifiedBy>
  <cp:revision>359</cp:revision>
  <dcterms:created xsi:type="dcterms:W3CDTF">2022-02-20T20:14:16Z</dcterms:created>
  <dcterms:modified xsi:type="dcterms:W3CDTF">2024-11-15T05:35:40Z</dcterms:modified>
</cp:coreProperties>
</file>