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14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18288000" cy="10287000"/>
  <p:notesSz cx="6858000" cy="9144000"/>
  <p:embeddedFontLst>
    <p:embeddedFont>
      <p:font typeface="Besom" panose="020B0604020202020204" charset="0"/>
      <p:regular r:id="rId15"/>
    </p:embeddedFont>
    <p:embeddedFont>
      <p:font typeface="Montserrat" panose="020B0604020202020204" charset="-52"/>
      <p:regular r:id="rId16"/>
    </p:embeddedFont>
    <p:embeddedFont>
      <p:font typeface="Montserrat Bold" panose="020B0604020202020204" charset="-52"/>
      <p:regular r:id="rId17"/>
    </p:embeddedFont>
    <p:embeddedFont>
      <p:font typeface="Comic Sans MS" panose="030F0702030302020204" pitchFamily="66" charset="0"/>
      <p:regular r:id="rId18"/>
      <p:bold r:id="rId19"/>
      <p:italic r:id="rId20"/>
      <p:boldItalic r:id="rId21"/>
    </p:embeddedFont>
    <p:embeddedFont>
      <p:font typeface="Calibri" panose="020F0502020204030204" pitchFamily="34" charset="0"/>
      <p:regular r:id="rId22"/>
      <p:bold r:id="rId23"/>
      <p:italic r:id="rId24"/>
      <p:boldItalic r:id="rId25"/>
    </p:embeddedFont>
    <p:embeddedFont>
      <p:font typeface="Arimo Bold" panose="020B0604020202020204" charset="0"/>
      <p:regular r:id="rId26"/>
    </p:embeddedFont>
    <p:embeddedFont>
      <p:font typeface="Poppins Light Bold" panose="020B0604020202020204" charset="0"/>
      <p:regular r:id="rId27"/>
    </p:embeddedFont>
    <p:embeddedFont>
      <p:font typeface="Arimo" panose="020B0604020202020204" charset="0"/>
      <p:regular r:id="rId28"/>
    </p:embeddedFont>
    <p:embeddedFont>
      <p:font typeface="Breaking Rules" panose="020B0604020202020204" charset="0"/>
      <p:regular r:id="rId29"/>
    </p:embeddedFont>
    <p:embeddedFont>
      <p:font typeface="Berton" panose="020B0604020202020204" charset="-52"/>
      <p:regular r:id="rId30"/>
    </p:embeddedFont>
    <p:embeddedFont>
      <p:font typeface="Blushes Bold" panose="020B0604020202020204" charset="-52"/>
      <p:regular r:id="rId31"/>
    </p:embeddedFont>
    <p:embeddedFont>
      <p:font typeface="Poppins Light" panose="020B0604020202020204" charset="0"/>
      <p:regular r:id="rId32"/>
    </p:embeddedFont>
    <p:embeddedFont>
      <p:font typeface="Blushes" panose="020B0604020202020204" charset="-52"/>
      <p:regular r:id="rId33"/>
    </p:embeddedFont>
    <p:embeddedFont>
      <p:font typeface="TT Lovelies Script" panose="020B0604020202020204" charset="-52"/>
      <p:regular r:id="rId34"/>
    </p:embeddedFont>
    <p:embeddedFont>
      <p:font typeface="Arsenica Antiqua Bold" panose="020B0604020202020204" charset="0"/>
      <p:regular r:id="rId3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48441"/>
    <a:srgbClr val="7387C3"/>
    <a:srgbClr val="9BA9CA"/>
    <a:srgbClr val="3B0E00"/>
    <a:srgbClr val="57392A"/>
    <a:srgbClr val="553827"/>
    <a:srgbClr val="7085BA"/>
    <a:srgbClr val="861F4E"/>
    <a:srgbClr val="B78312"/>
    <a:srgbClr val="530D2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>
        <p:scale>
          <a:sx n="50" d="100"/>
          <a:sy n="50" d="100"/>
        </p:scale>
        <p:origin x="294" y="6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4.fntdata"/><Relationship Id="rId26" Type="http://schemas.openxmlformats.org/officeDocument/2006/relationships/font" Target="fonts/font12.fntdata"/><Relationship Id="rId39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font" Target="fonts/font7.fntdata"/><Relationship Id="rId34" Type="http://schemas.openxmlformats.org/officeDocument/2006/relationships/font" Target="fonts/font20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3.fntdata"/><Relationship Id="rId25" Type="http://schemas.openxmlformats.org/officeDocument/2006/relationships/font" Target="fonts/font11.fntdata"/><Relationship Id="rId33" Type="http://schemas.openxmlformats.org/officeDocument/2006/relationships/font" Target="fonts/font19.fntdata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font" Target="fonts/font2.fntdata"/><Relationship Id="rId20" Type="http://schemas.openxmlformats.org/officeDocument/2006/relationships/font" Target="fonts/font6.fntdata"/><Relationship Id="rId29" Type="http://schemas.openxmlformats.org/officeDocument/2006/relationships/font" Target="fonts/font15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10.fntdata"/><Relationship Id="rId32" Type="http://schemas.openxmlformats.org/officeDocument/2006/relationships/font" Target="fonts/font18.fntdata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font" Target="fonts/font1.fntdata"/><Relationship Id="rId23" Type="http://schemas.openxmlformats.org/officeDocument/2006/relationships/font" Target="fonts/font9.fntdata"/><Relationship Id="rId28" Type="http://schemas.openxmlformats.org/officeDocument/2006/relationships/font" Target="fonts/font14.fntdata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font" Target="fonts/font5.fntdata"/><Relationship Id="rId31" Type="http://schemas.openxmlformats.org/officeDocument/2006/relationships/font" Target="fonts/font17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Relationship Id="rId22" Type="http://schemas.openxmlformats.org/officeDocument/2006/relationships/font" Target="fonts/font8.fntdata"/><Relationship Id="rId27" Type="http://schemas.openxmlformats.org/officeDocument/2006/relationships/font" Target="fonts/font13.fntdata"/><Relationship Id="rId30" Type="http://schemas.openxmlformats.org/officeDocument/2006/relationships/font" Target="fonts/font16.fntdata"/><Relationship Id="rId35" Type="http://schemas.openxmlformats.org/officeDocument/2006/relationships/font" Target="fonts/font21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9CB0516-123A-4389-8C42-5A5B4B8089A7}" type="datetimeFigureOut">
              <a:rPr lang="ru-RU" smtClean="0"/>
              <a:t>18.11.2024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A6B9C9F-ACE0-4924-A4D9-4F929598586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8846241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A6B9C9F-ACE0-4924-A4D9-4F9295985860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9887955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A6B9C9F-ACE0-4924-A4D9-4F9295985860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8768729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A6B9C9F-ACE0-4924-A4D9-4F9295985860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4175623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11/18/2024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11/18/2024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11/18/2024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11/18/2024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11/18/2024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11/18/2024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11/18/2024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image" Target="../media/image1.png"/><Relationship Id="rId7" Type="http://schemas.openxmlformats.org/officeDocument/2006/relationships/image" Target="../media/image5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6.png"/><Relationship Id="rId7" Type="http://schemas.openxmlformats.org/officeDocument/2006/relationships/image" Target="../media/image10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Relationship Id="rId9" Type="http://schemas.openxmlformats.org/officeDocument/2006/relationships/image" Target="../media/image12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14.png"/><Relationship Id="rId7" Type="http://schemas.openxmlformats.org/officeDocument/2006/relationships/image" Target="../media/image18.jpe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Relationship Id="rId9" Type="http://schemas.openxmlformats.org/officeDocument/2006/relationships/image" Target="../media/image20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image" Target="../media/image21.pn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3.svg"/><Relationship Id="rId9" Type="http://schemas.openxmlformats.org/officeDocument/2006/relationships/image" Target="../media/image25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3" Type="http://schemas.openxmlformats.org/officeDocument/2006/relationships/image" Target="../media/image26.png"/><Relationship Id="rId7" Type="http://schemas.openxmlformats.org/officeDocument/2006/relationships/image" Target="../media/image30.sv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11" Type="http://schemas.openxmlformats.org/officeDocument/2006/relationships/image" Target="../media/image32.png"/><Relationship Id="rId5" Type="http://schemas.openxmlformats.org/officeDocument/2006/relationships/image" Target="../media/image28.png"/><Relationship Id="rId10" Type="http://schemas.openxmlformats.org/officeDocument/2006/relationships/image" Target="../media/image31.png"/><Relationship Id="rId4" Type="http://schemas.openxmlformats.org/officeDocument/2006/relationships/image" Target="../media/image27.png"/><Relationship Id="rId9" Type="http://schemas.openxmlformats.org/officeDocument/2006/relationships/image" Target="../media/image30.png"/></Relationships>
</file>

<file path=ppt/slides/_rels/slide7.xml.rels><?xml version="1.0" encoding="UTF-8" standalone="yes"?>
<Relationships xmlns="http://schemas.openxmlformats.org/package/2006/relationships"><Relationship Id="rId13" Type="http://schemas.openxmlformats.org/officeDocument/2006/relationships/image" Target="../media/image35.png"/><Relationship Id="rId18" Type="http://schemas.openxmlformats.org/officeDocument/2006/relationships/image" Target="../media/image39.png"/><Relationship Id="rId3" Type="http://schemas.openxmlformats.org/officeDocument/2006/relationships/image" Target="../media/image33.png"/><Relationship Id="rId12" Type="http://schemas.openxmlformats.org/officeDocument/2006/relationships/image" Target="../media/image41.svg"/><Relationship Id="rId17" Type="http://schemas.openxmlformats.org/officeDocument/2006/relationships/image" Target="../media/image11.png"/><Relationship Id="rId2" Type="http://schemas.openxmlformats.org/officeDocument/2006/relationships/image" Target="../media/image13.png"/><Relationship Id="rId16" Type="http://schemas.openxmlformats.org/officeDocument/2006/relationships/image" Target="../media/image38.jpeg"/><Relationship Id="rId20" Type="http://schemas.openxmlformats.org/officeDocument/2006/relationships/image" Target="../media/image41.png"/><Relationship Id="rId1" Type="http://schemas.openxmlformats.org/officeDocument/2006/relationships/slideLayout" Target="../slideLayouts/slideLayout7.xml"/><Relationship Id="rId15" Type="http://schemas.openxmlformats.org/officeDocument/2006/relationships/image" Target="../media/image37.png"/><Relationship Id="rId19" Type="http://schemas.openxmlformats.org/officeDocument/2006/relationships/image" Target="../media/image40.jpeg"/><Relationship Id="rId4" Type="http://schemas.openxmlformats.org/officeDocument/2006/relationships/image" Target="../media/image34.png"/><Relationship Id="rId14" Type="http://schemas.openxmlformats.org/officeDocument/2006/relationships/image" Target="../media/image3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5.png"/><Relationship Id="rId4" Type="http://schemas.openxmlformats.org/officeDocument/2006/relationships/image" Target="../media/image4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12" Type="http://schemas.openxmlformats.org/officeDocument/2006/relationships/image" Target="../media/image50.png"/><Relationship Id="rId7" Type="http://schemas.openxmlformats.org/officeDocument/2006/relationships/image" Target="../media/image49.sv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7.xml"/><Relationship Id="rId11" Type="http://schemas.openxmlformats.org/officeDocument/2006/relationships/image" Target="../media/image49.jpg"/><Relationship Id="rId5" Type="http://schemas.openxmlformats.org/officeDocument/2006/relationships/image" Target="../media/image48.png"/><Relationship Id="rId10" Type="http://schemas.openxmlformats.org/officeDocument/2006/relationships/image" Target="../media/image52.svg"/><Relationship Id="rId4" Type="http://schemas.openxmlformats.org/officeDocument/2006/relationships/image" Target="../media/image47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.jpeg"/><Relationship Id="rId3" Type="http://schemas.openxmlformats.org/officeDocument/2006/relationships/image" Target="../media/image51.png"/><Relationship Id="rId7" Type="http://schemas.openxmlformats.org/officeDocument/2006/relationships/image" Target="../media/image11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4.jpeg"/><Relationship Id="rId5" Type="http://schemas.openxmlformats.org/officeDocument/2006/relationships/image" Target="../media/image53.png"/><Relationship Id="rId4" Type="http://schemas.openxmlformats.org/officeDocument/2006/relationships/image" Target="../media/image52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1.png"/><Relationship Id="rId3" Type="http://schemas.openxmlformats.org/officeDocument/2006/relationships/image" Target="../media/image55.svg"/><Relationship Id="rId7" Type="http://schemas.openxmlformats.org/officeDocument/2006/relationships/image" Target="../media/image60.pn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9.png"/><Relationship Id="rId5" Type="http://schemas.openxmlformats.org/officeDocument/2006/relationships/image" Target="../media/image58.png"/><Relationship Id="rId10" Type="http://schemas.openxmlformats.org/officeDocument/2006/relationships/image" Target="../media/image63.png"/><Relationship Id="rId4" Type="http://schemas.openxmlformats.org/officeDocument/2006/relationships/image" Target="../media/image57.png"/><Relationship Id="rId9" Type="http://schemas.openxmlformats.org/officeDocument/2006/relationships/image" Target="../media/image62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6.png"/><Relationship Id="rId3" Type="http://schemas.openxmlformats.org/officeDocument/2006/relationships/hyperlink" Target="https://bigenc.ru/c/dub-chereshchatyi-b6e7e5" TargetMode="External"/><Relationship Id="rId7" Type="http://schemas.openxmlformats.org/officeDocument/2006/relationships/image" Target="../media/image65.png"/><Relationship Id="rId12" Type="http://schemas.openxmlformats.org/officeDocument/2006/relationships/image" Target="../media/image69.png"/><Relationship Id="rId2" Type="http://schemas.openxmlformats.org/officeDocument/2006/relationships/hyperlink" Target="https://www.wood.ru/ru/lonewsid-74460.html" TargetMode="Externa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4.png"/><Relationship Id="rId11" Type="http://schemas.openxmlformats.org/officeDocument/2006/relationships/image" Target="../media/image68.png"/><Relationship Id="rId5" Type="http://schemas.openxmlformats.org/officeDocument/2006/relationships/hyperlink" Target="https://bigenc.ru/c/vasiliok-8a953a" TargetMode="External"/><Relationship Id="rId10" Type="http://schemas.openxmlformats.org/officeDocument/2006/relationships/image" Target="../media/image54.jpeg"/><Relationship Id="rId4" Type="http://schemas.openxmlformats.org/officeDocument/2006/relationships/hyperlink" Target="https://bigenc.ru/c/samshit-vechnozelionyi-c7fb76" TargetMode="External"/><Relationship Id="rId9" Type="http://schemas.openxmlformats.org/officeDocument/2006/relationships/image" Target="../media/image6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DFA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650193">
            <a:off x="14922628" y="6948866"/>
            <a:ext cx="5118523" cy="6309427"/>
          </a:xfrm>
          <a:custGeom>
            <a:avLst/>
            <a:gdLst/>
            <a:ahLst/>
            <a:cxnLst/>
            <a:rect l="l" t="t" r="r" b="b"/>
            <a:pathLst>
              <a:path w="5118523" h="6309427">
                <a:moveTo>
                  <a:pt x="0" y="0"/>
                </a:moveTo>
                <a:lnTo>
                  <a:pt x="5118522" y="0"/>
                </a:lnTo>
                <a:lnTo>
                  <a:pt x="5118522" y="6309427"/>
                </a:lnTo>
                <a:lnTo>
                  <a:pt x="0" y="6309427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 rot="-774893" flipH="1">
            <a:off x="14602119" y="-2195663"/>
            <a:ext cx="5314362" cy="5221360"/>
          </a:xfrm>
          <a:custGeom>
            <a:avLst/>
            <a:gdLst/>
            <a:ahLst/>
            <a:cxnLst/>
            <a:rect l="l" t="t" r="r" b="b"/>
            <a:pathLst>
              <a:path w="5314362" h="5221360">
                <a:moveTo>
                  <a:pt x="5314362" y="0"/>
                </a:moveTo>
                <a:lnTo>
                  <a:pt x="0" y="0"/>
                </a:lnTo>
                <a:lnTo>
                  <a:pt x="0" y="5221360"/>
                </a:lnTo>
                <a:lnTo>
                  <a:pt x="5314362" y="5221360"/>
                </a:lnTo>
                <a:lnTo>
                  <a:pt x="5314362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grpSp>
        <p:nvGrpSpPr>
          <p:cNvPr id="19" name="Группа 18"/>
          <p:cNvGrpSpPr/>
          <p:nvPr/>
        </p:nvGrpSpPr>
        <p:grpSpPr>
          <a:xfrm>
            <a:off x="4207015" y="4111834"/>
            <a:ext cx="13944600" cy="3600147"/>
            <a:chOff x="4207015" y="4111834"/>
            <a:chExt cx="13944600" cy="3600147"/>
          </a:xfrm>
        </p:grpSpPr>
        <p:sp>
          <p:nvSpPr>
            <p:cNvPr id="4" name="TextBox 4"/>
            <p:cNvSpPr txBox="1"/>
            <p:nvPr/>
          </p:nvSpPr>
          <p:spPr>
            <a:xfrm>
              <a:off x="4574877" y="4111834"/>
              <a:ext cx="11841590" cy="88485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6857"/>
                </a:lnSpc>
              </a:pPr>
              <a:r>
                <a:rPr lang="en-US" sz="5399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TT Lovelies Script"/>
                  <a:ea typeface="TT Lovelies Script"/>
                  <a:cs typeface="TT Lovelies Script"/>
                  <a:sym typeface="TT Lovelies Script"/>
                </a:rPr>
                <a:t>Необычные растения Германии</a:t>
              </a:r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4207015" y="4941992"/>
              <a:ext cx="13944600" cy="2769989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lvl="0" algn="ctr">
                <a:lnSpc>
                  <a:spcPts val="10845"/>
                </a:lnSpc>
              </a:pPr>
              <a:r>
                <a:rPr lang="en-US" sz="8000" spc="1391" dirty="0" smtClean="0">
                  <a:solidFill>
                    <a:srgbClr val="861F4E"/>
                  </a:solidFill>
                  <a:latin typeface="Breaking Rules"/>
                  <a:ea typeface="Breaking Rules"/>
                  <a:cs typeface="Breaking Rules"/>
                  <a:sym typeface="Breaking Rules"/>
                </a:rPr>
                <a:t>ОЖИВЛЯЯ</a:t>
              </a:r>
              <a:r>
                <a:rPr lang="ru-RU" sz="8000" spc="1391" dirty="0" smtClean="0">
                  <a:solidFill>
                    <a:srgbClr val="861F4E"/>
                  </a:solidFill>
                  <a:latin typeface="Breaking Rules"/>
                  <a:ea typeface="Breaking Rules"/>
                  <a:cs typeface="Breaking Rules"/>
                  <a:sym typeface="Breaking Rules"/>
                </a:rPr>
                <a:t> </a:t>
              </a:r>
              <a:r>
                <a:rPr lang="en-US" sz="8000" spc="1391" dirty="0" smtClean="0">
                  <a:solidFill>
                    <a:srgbClr val="861F4E"/>
                  </a:solidFill>
                  <a:latin typeface="Breaking Rules"/>
                  <a:ea typeface="Breaking Rules"/>
                  <a:cs typeface="Breaking Rules"/>
                  <a:sym typeface="Breaking Rules"/>
                </a:rPr>
                <a:t>ЛЕГЕНДЫ</a:t>
              </a:r>
              <a:endParaRPr lang="en-US" sz="8000" spc="1391" dirty="0">
                <a:solidFill>
                  <a:srgbClr val="861F4E"/>
                </a:solidFill>
                <a:latin typeface="Breaking Rules"/>
                <a:ea typeface="Breaking Rules"/>
                <a:cs typeface="Breaking Rules"/>
                <a:sym typeface="Breaking Rules"/>
              </a:endParaRPr>
            </a:p>
            <a:p>
              <a:pPr algn="ctr">
                <a:lnSpc>
                  <a:spcPts val="10845"/>
                </a:lnSpc>
              </a:pPr>
              <a:endParaRPr lang="en-US" sz="6600" spc="1391" dirty="0">
                <a:solidFill>
                  <a:srgbClr val="C34E26"/>
                </a:solidFill>
                <a:latin typeface="Breaking Rules"/>
                <a:ea typeface="Breaking Rules"/>
                <a:cs typeface="Breaking Rules"/>
                <a:sym typeface="Breaking Rules"/>
              </a:endParaRPr>
            </a:p>
          </p:txBody>
        </p:sp>
      </p:grpSp>
      <p:sp>
        <p:nvSpPr>
          <p:cNvPr id="7" name="Freeform 7"/>
          <p:cNvSpPr/>
          <p:nvPr/>
        </p:nvSpPr>
        <p:spPr>
          <a:xfrm rot="822747">
            <a:off x="15693839" y="2036947"/>
            <a:ext cx="2318650" cy="1639597"/>
          </a:xfrm>
          <a:custGeom>
            <a:avLst/>
            <a:gdLst/>
            <a:ahLst/>
            <a:cxnLst/>
            <a:rect l="l" t="t" r="r" b="b"/>
            <a:pathLst>
              <a:path w="2725329" h="1689704">
                <a:moveTo>
                  <a:pt x="0" y="0"/>
                </a:moveTo>
                <a:lnTo>
                  <a:pt x="2725328" y="0"/>
                </a:lnTo>
                <a:lnTo>
                  <a:pt x="2725328" y="1689704"/>
                </a:lnTo>
                <a:lnTo>
                  <a:pt x="0" y="1689704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=""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9" name="TextBox 9"/>
          <p:cNvSpPr txBox="1"/>
          <p:nvPr/>
        </p:nvSpPr>
        <p:spPr>
          <a:xfrm>
            <a:off x="5110453" y="9239250"/>
            <a:ext cx="11329827" cy="162865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063"/>
              </a:lnSpc>
            </a:pPr>
            <a:r>
              <a:rPr lang="en-US" sz="3199" b="1" dirty="0" err="1">
                <a:solidFill>
                  <a:srgbClr val="861F4E"/>
                </a:solidFill>
                <a:latin typeface="Berton"/>
                <a:ea typeface="Berton"/>
                <a:cs typeface="Berton"/>
                <a:sym typeface="Berton"/>
              </a:rPr>
              <a:t>Руководители</a:t>
            </a:r>
            <a:r>
              <a:rPr lang="en-US" sz="3199" b="1" dirty="0">
                <a:solidFill>
                  <a:srgbClr val="861F4E"/>
                </a:solidFill>
                <a:latin typeface="Berton"/>
                <a:ea typeface="Berton"/>
                <a:cs typeface="Berton"/>
                <a:sym typeface="Berton"/>
              </a:rPr>
              <a:t> проекта:</a:t>
            </a:r>
          </a:p>
          <a:p>
            <a:pPr algn="ctr">
              <a:lnSpc>
                <a:spcPts val="4317"/>
              </a:lnSpc>
            </a:pPr>
            <a:r>
              <a:rPr lang="en-US" sz="3399" dirty="0" err="1">
                <a:solidFill>
                  <a:srgbClr val="363A1D"/>
                </a:solidFill>
                <a:latin typeface="TT Lovelies Script"/>
                <a:ea typeface="TT Lovelies Script"/>
                <a:cs typeface="TT Lovelies Script"/>
                <a:sym typeface="TT Lovelies Script"/>
              </a:rPr>
              <a:t>Стебенева</a:t>
            </a:r>
            <a:r>
              <a:rPr lang="en-US" sz="3399" dirty="0">
                <a:solidFill>
                  <a:srgbClr val="363A1D"/>
                </a:solidFill>
                <a:latin typeface="TT Lovelies Script"/>
                <a:ea typeface="TT Lovelies Script"/>
                <a:cs typeface="TT Lovelies Script"/>
                <a:sym typeface="TT Lovelies Script"/>
              </a:rPr>
              <a:t> К.А., </a:t>
            </a:r>
            <a:r>
              <a:rPr lang="en-US" sz="3399" dirty="0" err="1">
                <a:solidFill>
                  <a:srgbClr val="363A1D"/>
                </a:solidFill>
                <a:latin typeface="TT Lovelies Script"/>
                <a:ea typeface="TT Lovelies Script"/>
                <a:cs typeface="TT Lovelies Script"/>
                <a:sym typeface="TT Lovelies Script"/>
              </a:rPr>
              <a:t>Устинова</a:t>
            </a:r>
            <a:r>
              <a:rPr lang="en-US" sz="3399" dirty="0">
                <a:solidFill>
                  <a:srgbClr val="363A1D"/>
                </a:solidFill>
                <a:latin typeface="TT Lovelies Script"/>
                <a:ea typeface="TT Lovelies Script"/>
                <a:cs typeface="TT Lovelies Script"/>
                <a:sym typeface="TT Lovelies Script"/>
              </a:rPr>
              <a:t> Л.Ю. </a:t>
            </a:r>
          </a:p>
          <a:p>
            <a:pPr algn="ctr">
              <a:lnSpc>
                <a:spcPts val="4317"/>
              </a:lnSpc>
            </a:pPr>
            <a:endParaRPr lang="en-US" sz="3399" dirty="0">
              <a:solidFill>
                <a:srgbClr val="363A1D"/>
              </a:solidFill>
              <a:latin typeface="TT Lovelies Script"/>
              <a:ea typeface="TT Lovelies Script"/>
              <a:cs typeface="TT Lovelies Script"/>
              <a:sym typeface="TT Lovelies Script"/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183950" y="395967"/>
            <a:ext cx="14751225" cy="32778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730"/>
              </a:lnSpc>
            </a:pPr>
            <a:r>
              <a:rPr lang="en-US" sz="2150" b="1" dirty="0">
                <a:solidFill>
                  <a:srgbClr val="861F4E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ОБЩЕОБРАЗОВАТЕЛЬНАЯ ШКОЛА ПРИ ГЕНЕРАЛЬНОМ КОНСУЛЬСТВЕ РОССИИ В БОННЕ, ФРГ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676400" y="1103165"/>
            <a:ext cx="12507607" cy="66684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5180"/>
              </a:lnSpc>
            </a:pPr>
            <a:r>
              <a:rPr lang="en-US" sz="3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senica Antiqua Bold"/>
                <a:ea typeface="Arsenica Antiqua Bold"/>
                <a:cs typeface="Arsenica Antiqua Bold"/>
                <a:sym typeface="Arsenica Antiqua Bold"/>
              </a:rPr>
              <a:t>Конкурс сетевых проектов: “Обучаясь- творим</a:t>
            </a:r>
            <a:r>
              <a:rPr lang="en-US" sz="3600" b="1" dirty="0">
                <a:solidFill>
                  <a:srgbClr val="363A1D"/>
                </a:solidFill>
                <a:latin typeface="Arsenica Antiqua Bold"/>
                <a:ea typeface="Arsenica Antiqua Bold"/>
                <a:cs typeface="Arsenica Antiqua Bold"/>
                <a:sym typeface="Arsenica Antiqua Bold"/>
              </a:rPr>
              <a:t>!”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6163585" y="2164128"/>
            <a:ext cx="8771590" cy="56105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900"/>
              </a:lnSpc>
            </a:pPr>
            <a:r>
              <a:rPr lang="en-US" sz="35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senica Antiqua Bold"/>
                <a:ea typeface="Arsenica Antiqua Bold"/>
                <a:cs typeface="Arsenica Antiqua Bold"/>
                <a:sym typeface="Arsenica Antiqua Bold"/>
              </a:rPr>
              <a:t>Номинация “Изображаем жизнь”</a:t>
            </a:r>
          </a:p>
        </p:txBody>
      </p:sp>
      <p:pic>
        <p:nvPicPr>
          <p:cNvPr id="16" name="Рисунок 15"/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730" r="11608" b="2946"/>
          <a:stretch/>
        </p:blipFill>
        <p:spPr>
          <a:xfrm>
            <a:off x="-2008776" y="2691561"/>
            <a:ext cx="8534400" cy="8707039"/>
          </a:xfrm>
          <a:prstGeom prst="rect">
            <a:avLst/>
          </a:prstGeom>
        </p:spPr>
      </p:pic>
      <p:grpSp>
        <p:nvGrpSpPr>
          <p:cNvPr id="20" name="Группа 19"/>
          <p:cNvGrpSpPr/>
          <p:nvPr/>
        </p:nvGrpSpPr>
        <p:grpSpPr>
          <a:xfrm>
            <a:off x="5110452" y="7208860"/>
            <a:ext cx="10420746" cy="2103321"/>
            <a:chOff x="5110452" y="7208860"/>
            <a:chExt cx="10420746" cy="2103321"/>
          </a:xfrm>
        </p:grpSpPr>
        <p:sp>
          <p:nvSpPr>
            <p:cNvPr id="13" name="TextBox 13"/>
            <p:cNvSpPr txBox="1"/>
            <p:nvPr/>
          </p:nvSpPr>
          <p:spPr>
            <a:xfrm>
              <a:off x="5110452" y="7208860"/>
              <a:ext cx="3576347" cy="525785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ctr">
                <a:lnSpc>
                  <a:spcPts val="4059"/>
                </a:lnSpc>
                <a:spcBef>
                  <a:spcPct val="0"/>
                </a:spcBef>
              </a:pPr>
              <a:r>
                <a:rPr lang="en-US" sz="3196" b="1" dirty="0">
                  <a:solidFill>
                    <a:srgbClr val="861F4E"/>
                  </a:solidFill>
                  <a:latin typeface="Berton"/>
                  <a:ea typeface="Berton"/>
                  <a:cs typeface="Berton"/>
                  <a:sym typeface="Berton"/>
                </a:rPr>
                <a:t>Авторы проекта:</a:t>
              </a:r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5914545" y="7657882"/>
              <a:ext cx="9616653" cy="165429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317"/>
                </a:lnSpc>
              </a:pPr>
              <a:r>
                <a:rPr lang="en-US" sz="3399" dirty="0">
                  <a:solidFill>
                    <a:srgbClr val="363A1D"/>
                  </a:solidFill>
                  <a:latin typeface="TT Lovelies Script"/>
                  <a:ea typeface="TT Lovelies Script"/>
                  <a:cs typeface="TT Lovelies Script"/>
                  <a:sym typeface="TT Lovelies Script"/>
                </a:rPr>
                <a:t>Грушев </a:t>
              </a:r>
              <a:r>
                <a:rPr lang="en-US" sz="3399" dirty="0" err="1">
                  <a:solidFill>
                    <a:srgbClr val="363A1D"/>
                  </a:solidFill>
                  <a:latin typeface="TT Lovelies Script"/>
                  <a:ea typeface="TT Lovelies Script"/>
                  <a:cs typeface="TT Lovelies Script"/>
                  <a:sym typeface="TT Lovelies Script"/>
                </a:rPr>
                <a:t>Тимофей</a:t>
              </a:r>
              <a:r>
                <a:rPr lang="en-US" sz="3399" dirty="0">
                  <a:solidFill>
                    <a:srgbClr val="363A1D"/>
                  </a:solidFill>
                  <a:latin typeface="TT Lovelies Script"/>
                  <a:ea typeface="TT Lovelies Script"/>
                  <a:cs typeface="TT Lovelies Script"/>
                  <a:sym typeface="TT Lovelies Script"/>
                </a:rPr>
                <a:t>, Ануфриев </a:t>
              </a:r>
              <a:r>
                <a:rPr lang="en-US" sz="3399" dirty="0" err="1">
                  <a:solidFill>
                    <a:srgbClr val="363A1D"/>
                  </a:solidFill>
                  <a:latin typeface="TT Lovelies Script"/>
                  <a:ea typeface="TT Lovelies Script"/>
                  <a:cs typeface="TT Lovelies Script"/>
                  <a:sym typeface="TT Lovelies Script"/>
                </a:rPr>
                <a:t>Георгий</a:t>
              </a:r>
              <a:r>
                <a:rPr lang="en-US" sz="3399" dirty="0">
                  <a:solidFill>
                    <a:srgbClr val="363A1D"/>
                  </a:solidFill>
                  <a:latin typeface="TT Lovelies Script"/>
                  <a:ea typeface="TT Lovelies Script"/>
                  <a:cs typeface="TT Lovelies Script"/>
                  <a:sym typeface="TT Lovelies Script"/>
                </a:rPr>
                <a:t>, </a:t>
              </a:r>
              <a:r>
                <a:rPr lang="en-US" sz="3399" dirty="0" err="1" smtClean="0">
                  <a:solidFill>
                    <a:srgbClr val="363A1D"/>
                  </a:solidFill>
                  <a:latin typeface="TT Lovelies Script"/>
                  <a:ea typeface="TT Lovelies Script"/>
                  <a:cs typeface="TT Lovelies Script"/>
                  <a:sym typeface="TT Lovelies Script"/>
                </a:rPr>
                <a:t>Маркове</a:t>
              </a:r>
              <a:r>
                <a:rPr lang="ru-RU" sz="3399" dirty="0" smtClean="0">
                  <a:solidFill>
                    <a:srgbClr val="363A1D"/>
                  </a:solidFill>
                  <a:latin typeface="TT Lovelies Script"/>
                  <a:ea typeface="TT Lovelies Script"/>
                  <a:cs typeface="TT Lovelies Script"/>
                  <a:sym typeface="TT Lovelies Script"/>
                </a:rPr>
                <a:t>ц</a:t>
              </a:r>
              <a:r>
                <a:rPr lang="en-US" sz="3399" dirty="0" smtClean="0">
                  <a:solidFill>
                    <a:srgbClr val="363A1D"/>
                  </a:solidFill>
                  <a:latin typeface="TT Lovelies Script"/>
                  <a:ea typeface="TT Lovelies Script"/>
                  <a:cs typeface="TT Lovelies Script"/>
                  <a:sym typeface="TT Lovelies Script"/>
                </a:rPr>
                <a:t> </a:t>
              </a:r>
              <a:r>
                <a:rPr lang="en-US" sz="3399" dirty="0">
                  <a:solidFill>
                    <a:srgbClr val="363A1D"/>
                  </a:solidFill>
                  <a:latin typeface="TT Lovelies Script"/>
                  <a:ea typeface="TT Lovelies Script"/>
                  <a:cs typeface="TT Lovelies Script"/>
                  <a:sym typeface="TT Lovelies Script"/>
                </a:rPr>
                <a:t>Юлия, Курков </a:t>
              </a:r>
              <a:r>
                <a:rPr lang="en-US" sz="3399" dirty="0" err="1">
                  <a:solidFill>
                    <a:srgbClr val="363A1D"/>
                  </a:solidFill>
                  <a:latin typeface="TT Lovelies Script"/>
                  <a:ea typeface="TT Lovelies Script"/>
                  <a:cs typeface="TT Lovelies Script"/>
                  <a:sym typeface="TT Lovelies Script"/>
                </a:rPr>
                <a:t>Станислав</a:t>
              </a:r>
              <a:r>
                <a:rPr lang="en-US" sz="3399" dirty="0" smtClean="0">
                  <a:solidFill>
                    <a:srgbClr val="363A1D"/>
                  </a:solidFill>
                  <a:latin typeface="TT Lovelies Script"/>
                  <a:ea typeface="TT Lovelies Script"/>
                  <a:cs typeface="TT Lovelies Script"/>
                  <a:sym typeface="TT Lovelies Script"/>
                </a:rPr>
                <a:t>,</a:t>
              </a:r>
              <a:endParaRPr lang="ru-RU" sz="3399" dirty="0" smtClean="0">
                <a:solidFill>
                  <a:srgbClr val="363A1D"/>
                </a:solidFill>
                <a:latin typeface="TT Lovelies Script"/>
                <a:ea typeface="TT Lovelies Script"/>
                <a:cs typeface="TT Lovelies Script"/>
                <a:sym typeface="TT Lovelies Script"/>
              </a:endParaRPr>
            </a:p>
            <a:p>
              <a:pPr algn="ctr">
                <a:lnSpc>
                  <a:spcPts val="4317"/>
                </a:lnSpc>
              </a:pPr>
              <a:r>
                <a:rPr lang="en-US" sz="3399" dirty="0" smtClean="0">
                  <a:solidFill>
                    <a:srgbClr val="363A1D"/>
                  </a:solidFill>
                  <a:latin typeface="TT Lovelies Script"/>
                  <a:ea typeface="TT Lovelies Script"/>
                  <a:cs typeface="TT Lovelies Script"/>
                  <a:sym typeface="TT Lovelies Script"/>
                </a:rPr>
                <a:t> </a:t>
              </a:r>
              <a:r>
                <a:rPr lang="en-US" sz="3399" dirty="0">
                  <a:solidFill>
                    <a:srgbClr val="363A1D"/>
                  </a:solidFill>
                  <a:latin typeface="TT Lovelies Script"/>
                  <a:ea typeface="TT Lovelies Script"/>
                  <a:cs typeface="TT Lovelies Script"/>
                  <a:sym typeface="TT Lovelies Script"/>
                </a:rPr>
                <a:t>Жаркова </a:t>
              </a:r>
              <a:r>
                <a:rPr lang="en-US" sz="3399" dirty="0" smtClean="0">
                  <a:solidFill>
                    <a:srgbClr val="363A1D"/>
                  </a:solidFill>
                  <a:latin typeface="TT Lovelies Script"/>
                  <a:ea typeface="TT Lovelies Script"/>
                  <a:cs typeface="TT Lovelies Script"/>
                  <a:sym typeface="TT Lovelies Script"/>
                </a:rPr>
                <a:t>Мария</a:t>
              </a:r>
              <a:r>
                <a:rPr lang="ru-RU" sz="3399" dirty="0" smtClean="0">
                  <a:solidFill>
                    <a:srgbClr val="363A1D"/>
                  </a:solidFill>
                  <a:latin typeface="TT Lovelies Script"/>
                  <a:ea typeface="TT Lovelies Script"/>
                  <a:cs typeface="TT Lovelies Script"/>
                  <a:sym typeface="TT Lovelies Script"/>
                </a:rPr>
                <a:t>, Азбукина Александра</a:t>
              </a:r>
              <a:r>
                <a:rPr lang="en-US" sz="3399" dirty="0" smtClean="0">
                  <a:solidFill>
                    <a:srgbClr val="363A1D"/>
                  </a:solidFill>
                  <a:latin typeface="TT Lovelies Script"/>
                  <a:ea typeface="TT Lovelies Script"/>
                  <a:cs typeface="TT Lovelies Script"/>
                  <a:sym typeface="TT Lovelies Script"/>
                </a:rPr>
                <a:t> </a:t>
              </a:r>
              <a:endParaRPr lang="en-US" sz="3399" dirty="0">
                <a:solidFill>
                  <a:srgbClr val="363A1D"/>
                </a:solidFill>
                <a:latin typeface="TT Lovelies Script"/>
                <a:ea typeface="TT Lovelies Script"/>
                <a:cs typeface="TT Lovelies Script"/>
                <a:sym typeface="TT Lovelies Script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DFA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52400" y="114300"/>
            <a:ext cx="9337349" cy="1077218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5023"/>
              </a:lnSpc>
            </a:pPr>
            <a:r>
              <a:rPr lang="en-US" sz="3955" dirty="0">
                <a:solidFill>
                  <a:srgbClr val="000000"/>
                </a:solidFill>
                <a:latin typeface="Berton"/>
                <a:ea typeface="Berton"/>
                <a:cs typeface="Berton"/>
                <a:sym typeface="Berton"/>
              </a:rPr>
              <a:t>Г</a:t>
            </a:r>
            <a:r>
              <a:rPr lang="en-US" sz="3955" dirty="0">
                <a:solidFill>
                  <a:srgbClr val="FF3131"/>
                </a:solidFill>
                <a:latin typeface="Berton"/>
                <a:ea typeface="Berton"/>
                <a:cs typeface="Berton"/>
                <a:sym typeface="Berton"/>
              </a:rPr>
              <a:t>е</a:t>
            </a:r>
            <a:r>
              <a:rPr lang="en-US" sz="3955" dirty="0">
                <a:solidFill>
                  <a:srgbClr val="FFDE59"/>
                </a:solidFill>
                <a:latin typeface="Berton"/>
                <a:ea typeface="Berton"/>
                <a:cs typeface="Berton"/>
                <a:sym typeface="Berton"/>
              </a:rPr>
              <a:t>р</a:t>
            </a:r>
            <a:r>
              <a:rPr lang="en-US" sz="3955" dirty="0">
                <a:solidFill>
                  <a:srgbClr val="363A1D"/>
                </a:solidFill>
                <a:latin typeface="Berton"/>
                <a:ea typeface="Berton"/>
                <a:cs typeface="Berton"/>
                <a:sym typeface="Berton"/>
              </a:rPr>
              <a:t>м</a:t>
            </a:r>
            <a:r>
              <a:rPr lang="en-US" sz="3955" dirty="0">
                <a:solidFill>
                  <a:srgbClr val="FF3131"/>
                </a:solidFill>
                <a:latin typeface="Berton"/>
                <a:ea typeface="Berton"/>
                <a:cs typeface="Berton"/>
                <a:sym typeface="Berton"/>
              </a:rPr>
              <a:t>а</a:t>
            </a:r>
            <a:r>
              <a:rPr lang="en-US" sz="3955" dirty="0">
                <a:solidFill>
                  <a:srgbClr val="FFDE59"/>
                </a:solidFill>
                <a:latin typeface="Berton"/>
                <a:ea typeface="Berton"/>
                <a:cs typeface="Berton"/>
                <a:sym typeface="Berton"/>
              </a:rPr>
              <a:t>н</a:t>
            </a:r>
            <a:r>
              <a:rPr lang="en-US" sz="3955" dirty="0">
                <a:solidFill>
                  <a:srgbClr val="363A1D"/>
                </a:solidFill>
                <a:latin typeface="Berton"/>
                <a:ea typeface="Berton"/>
                <a:cs typeface="Berton"/>
                <a:sym typeface="Berton"/>
              </a:rPr>
              <a:t>и</a:t>
            </a:r>
            <a:r>
              <a:rPr lang="en-US" sz="3955" dirty="0">
                <a:solidFill>
                  <a:srgbClr val="FF3131"/>
                </a:solidFill>
                <a:latin typeface="Berton"/>
                <a:ea typeface="Berton"/>
                <a:cs typeface="Berton"/>
                <a:sym typeface="Berton"/>
              </a:rPr>
              <a:t>я</a:t>
            </a:r>
            <a:r>
              <a:rPr lang="en-US" sz="3955" dirty="0">
                <a:solidFill>
                  <a:srgbClr val="363A1D"/>
                </a:solidFill>
                <a:latin typeface="Berton"/>
                <a:ea typeface="Berton"/>
                <a:cs typeface="Berton"/>
                <a:sym typeface="Berton"/>
              </a:rPr>
              <a:t> </a:t>
            </a:r>
            <a:r>
              <a:rPr lang="en-US" sz="3955" dirty="0">
                <a:solidFill>
                  <a:schemeClr val="tx1">
                    <a:lumMod val="65000"/>
                    <a:lumOff val="35000"/>
                  </a:schemeClr>
                </a:solidFill>
                <a:latin typeface="Berton"/>
                <a:ea typeface="Berton"/>
                <a:cs typeface="Berton"/>
                <a:sym typeface="Berton"/>
              </a:rPr>
              <a:t>– это чудесная земля с неимоверно красивой природой, величественными заснеженными вершинами Альп, петляющим Рейном, дремучими лесами и ледниковыми озерами, окруженными густой растительностью.</a:t>
            </a:r>
          </a:p>
          <a:p>
            <a:pPr algn="ctr">
              <a:lnSpc>
                <a:spcPts val="4896"/>
              </a:lnSpc>
            </a:pPr>
            <a:endParaRPr lang="en-US" sz="3955" dirty="0">
              <a:solidFill>
                <a:schemeClr val="tx1">
                  <a:lumMod val="65000"/>
                  <a:lumOff val="35000"/>
                </a:schemeClr>
              </a:solidFill>
              <a:latin typeface="Berton"/>
              <a:ea typeface="Berton"/>
              <a:cs typeface="Berton"/>
              <a:sym typeface="Berton"/>
            </a:endParaRPr>
          </a:p>
          <a:p>
            <a:pPr algn="ctr">
              <a:lnSpc>
                <a:spcPts val="4896"/>
              </a:lnSpc>
            </a:pPr>
            <a:r>
              <a:rPr lang="en-US" sz="3855" dirty="0">
                <a:solidFill>
                  <a:schemeClr val="tx1">
                    <a:lumMod val="65000"/>
                    <a:lumOff val="35000"/>
                  </a:schemeClr>
                </a:solidFill>
                <a:latin typeface="Berton"/>
                <a:ea typeface="Berton"/>
                <a:cs typeface="Berton"/>
                <a:sym typeface="Berton"/>
              </a:rPr>
              <a:t>Наш проект посвящен растениям, совершенно обычным, на первый взгляд. Однако с каждым из них связана красивая история, дошедшая до нас из глубины веков. Приглашаем вас окунуться в волшебный мир немецкой природы и почувствовать себя героем старинной легенды. </a:t>
            </a:r>
          </a:p>
          <a:p>
            <a:pPr algn="ctr">
              <a:lnSpc>
                <a:spcPts val="4896"/>
              </a:lnSpc>
            </a:pPr>
            <a:endParaRPr lang="en-US" sz="3855" dirty="0">
              <a:solidFill>
                <a:srgbClr val="363A1D"/>
              </a:solidFill>
              <a:latin typeface="Berton"/>
              <a:ea typeface="Berton"/>
              <a:cs typeface="Berton"/>
              <a:sym typeface="Berton"/>
            </a:endParaRPr>
          </a:p>
        </p:txBody>
      </p:sp>
      <p:grpSp>
        <p:nvGrpSpPr>
          <p:cNvPr id="6" name="Группа 5"/>
          <p:cNvGrpSpPr/>
          <p:nvPr/>
        </p:nvGrpSpPr>
        <p:grpSpPr>
          <a:xfrm>
            <a:off x="9346231" y="-1227447"/>
            <a:ext cx="9525000" cy="11476347"/>
            <a:chOff x="9346231" y="-1227447"/>
            <a:chExt cx="9525000" cy="11476347"/>
          </a:xfrm>
        </p:grpSpPr>
        <p:grpSp>
          <p:nvGrpSpPr>
            <p:cNvPr id="3" name="Group 3"/>
            <p:cNvGrpSpPr/>
            <p:nvPr/>
          </p:nvGrpSpPr>
          <p:grpSpPr>
            <a:xfrm>
              <a:off x="9346231" y="-1227447"/>
              <a:ext cx="9525000" cy="11476347"/>
              <a:chOff x="0" y="-43180"/>
              <a:chExt cx="5093392" cy="5851150"/>
            </a:xfrm>
          </p:grpSpPr>
          <p:sp>
            <p:nvSpPr>
              <p:cNvPr id="4" name="Freeform 4"/>
              <p:cNvSpPr/>
              <p:nvPr/>
            </p:nvSpPr>
            <p:spPr>
              <a:xfrm>
                <a:off x="0" y="10602"/>
                <a:ext cx="5093391" cy="5840548"/>
              </a:xfrm>
              <a:custGeom>
                <a:avLst/>
                <a:gdLst/>
                <a:ahLst/>
                <a:cxnLst/>
                <a:rect l="l" t="t" r="r" b="b"/>
                <a:pathLst>
                  <a:path w="5093391" h="5840548">
                    <a:moveTo>
                      <a:pt x="5093391" y="4245603"/>
                    </a:moveTo>
                    <a:cubicBezTo>
                      <a:pt x="5093391" y="5131422"/>
                      <a:pt x="4433086" y="5840548"/>
                      <a:pt x="3618476" y="5840548"/>
                    </a:cubicBezTo>
                    <a:cubicBezTo>
                      <a:pt x="3194491" y="5840548"/>
                      <a:pt x="2810818" y="5656586"/>
                      <a:pt x="2542525" y="5343386"/>
                    </a:cubicBezTo>
                    <a:cubicBezTo>
                      <a:pt x="2421585" y="5202604"/>
                      <a:pt x="2254771" y="5128258"/>
                      <a:pt x="2082397" y="5137749"/>
                    </a:cubicBezTo>
                    <a:cubicBezTo>
                      <a:pt x="2044863" y="5139331"/>
                      <a:pt x="2007330" y="5140913"/>
                      <a:pt x="1969797" y="5140913"/>
                    </a:cubicBezTo>
                    <a:cubicBezTo>
                      <a:pt x="881335" y="5140913"/>
                      <a:pt x="0" y="4180748"/>
                      <a:pt x="0" y="2999129"/>
                    </a:cubicBezTo>
                    <a:cubicBezTo>
                      <a:pt x="0" y="2018401"/>
                      <a:pt x="607481" y="1191110"/>
                      <a:pt x="1434602" y="938019"/>
                    </a:cubicBezTo>
                    <a:lnTo>
                      <a:pt x="2064325" y="722891"/>
                    </a:lnTo>
                    <a:lnTo>
                      <a:pt x="2359030" y="379636"/>
                    </a:lnTo>
                    <a:cubicBezTo>
                      <a:pt x="2555036" y="126545"/>
                      <a:pt x="2852522" y="0"/>
                      <a:pt x="3143056" y="79091"/>
                    </a:cubicBezTo>
                    <a:cubicBezTo>
                      <a:pt x="3564262" y="194564"/>
                      <a:pt x="3811703" y="700746"/>
                      <a:pt x="3693543" y="1210092"/>
                    </a:cubicBezTo>
                    <a:cubicBezTo>
                      <a:pt x="3672691" y="1298673"/>
                      <a:pt x="3643499" y="1380928"/>
                      <a:pt x="3605966" y="1455274"/>
                    </a:cubicBezTo>
                    <a:cubicBezTo>
                      <a:pt x="3547581" y="1572328"/>
                      <a:pt x="3551751" y="1716274"/>
                      <a:pt x="3618476" y="1827001"/>
                    </a:cubicBezTo>
                    <a:cubicBezTo>
                      <a:pt x="3729686" y="2012074"/>
                      <a:pt x="3815873" y="2216129"/>
                      <a:pt x="3871478" y="2436002"/>
                    </a:cubicBezTo>
                    <a:cubicBezTo>
                      <a:pt x="3906231" y="2576783"/>
                      <a:pt x="4000759" y="2690674"/>
                      <a:pt x="4123089" y="2738129"/>
                    </a:cubicBezTo>
                    <a:cubicBezTo>
                      <a:pt x="4687477" y="2959584"/>
                      <a:pt x="5093391" y="3549602"/>
                      <a:pt x="5093391" y="4245603"/>
                    </a:cubicBezTo>
                    <a:close/>
                  </a:path>
                </a:pathLst>
              </a:custGeom>
              <a:blipFill>
                <a:blip r:embed="rId2"/>
                <a:stretch>
                  <a:fillRect t="-28263" b="-28263"/>
                </a:stretch>
              </a:blipFill>
            </p:spPr>
          </p:sp>
        </p:grpSp>
        <p:sp>
          <p:nvSpPr>
            <p:cNvPr id="5" name="TextBox 5"/>
            <p:cNvSpPr txBox="1"/>
            <p:nvPr/>
          </p:nvSpPr>
          <p:spPr>
            <a:xfrm rot="1272073">
              <a:off x="9707719" y="7017524"/>
              <a:ext cx="4745926" cy="2189498"/>
            </a:xfrm>
            <a:prstGeom prst="rect">
              <a:avLst/>
            </a:prstGeom>
          </p:spPr>
          <p:txBody>
            <a:bodyPr lIns="0" tIns="0" rIns="0" bIns="0" rtlCol="0" anchor="t">
              <a:prstTxWarp prst="textArchDown">
                <a:avLst/>
              </a:prstTxWarp>
              <a:spAutoFit/>
            </a:bodyPr>
            <a:lstStyle/>
            <a:p>
              <a:pPr algn="ctr">
                <a:lnSpc>
                  <a:spcPts val="4334"/>
                </a:lnSpc>
              </a:pPr>
              <a:r>
                <a:rPr lang="en-US" sz="3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Berton"/>
                  <a:ea typeface="Berton"/>
                  <a:cs typeface="Berton"/>
                  <a:sym typeface="Berton"/>
                </a:rPr>
                <a:t>Автор фото: Грушев Т.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DFA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293907" y="1858422"/>
            <a:ext cx="8566396" cy="7181280"/>
            <a:chOff x="0" y="0"/>
            <a:chExt cx="5626547" cy="4716780"/>
          </a:xfrm>
        </p:grpSpPr>
        <p:sp>
          <p:nvSpPr>
            <p:cNvPr id="4" name="Freeform 4"/>
            <p:cNvSpPr/>
            <p:nvPr/>
          </p:nvSpPr>
          <p:spPr>
            <a:xfrm>
              <a:off x="0" y="-7620"/>
              <a:ext cx="5631627" cy="4726940"/>
            </a:xfrm>
            <a:custGeom>
              <a:avLst/>
              <a:gdLst/>
              <a:ahLst/>
              <a:cxnLst/>
              <a:rect l="l" t="t" r="r" b="b"/>
              <a:pathLst>
                <a:path w="5631627" h="4726940">
                  <a:moveTo>
                    <a:pt x="3980908" y="4662170"/>
                  </a:moveTo>
                  <a:cubicBezTo>
                    <a:pt x="3948350" y="4669790"/>
                    <a:pt x="3923192" y="4679950"/>
                    <a:pt x="3898034" y="4682490"/>
                  </a:cubicBezTo>
                  <a:cubicBezTo>
                    <a:pt x="3755964" y="4692650"/>
                    <a:pt x="3615375" y="4702810"/>
                    <a:pt x="3473305" y="4711700"/>
                  </a:cubicBezTo>
                  <a:cubicBezTo>
                    <a:pt x="3400790" y="4715510"/>
                    <a:pt x="3328276" y="4719320"/>
                    <a:pt x="3255761" y="4720590"/>
                  </a:cubicBezTo>
                  <a:cubicBezTo>
                    <a:pt x="3177327" y="4723130"/>
                    <a:pt x="3098892" y="4726940"/>
                    <a:pt x="3021938" y="4724400"/>
                  </a:cubicBezTo>
                  <a:cubicBezTo>
                    <a:pt x="2947944" y="4723130"/>
                    <a:pt x="2873949" y="4719320"/>
                    <a:pt x="2802914" y="4707890"/>
                  </a:cubicBezTo>
                  <a:cubicBezTo>
                    <a:pt x="2711161" y="4693920"/>
                    <a:pt x="2617928" y="4693920"/>
                    <a:pt x="2527654" y="4681220"/>
                  </a:cubicBezTo>
                  <a:cubicBezTo>
                    <a:pt x="2292352" y="4648200"/>
                    <a:pt x="2052609" y="4657090"/>
                    <a:pt x="1815827" y="4643120"/>
                  </a:cubicBezTo>
                  <a:cubicBezTo>
                    <a:pt x="1682636" y="4635500"/>
                    <a:pt x="1549446" y="4617720"/>
                    <a:pt x="1416256" y="4602480"/>
                  </a:cubicBezTo>
                  <a:cubicBezTo>
                    <a:pt x="1265307" y="4585970"/>
                    <a:pt x="1114358" y="4566920"/>
                    <a:pt x="961929" y="4549140"/>
                  </a:cubicBezTo>
                  <a:cubicBezTo>
                    <a:pt x="850937" y="4536440"/>
                    <a:pt x="738466" y="4523740"/>
                    <a:pt x="627474" y="4511040"/>
                  </a:cubicBezTo>
                  <a:cubicBezTo>
                    <a:pt x="624514" y="4511040"/>
                    <a:pt x="621554" y="4509770"/>
                    <a:pt x="618595" y="4509770"/>
                  </a:cubicBezTo>
                  <a:cubicBezTo>
                    <a:pt x="525361" y="4475480"/>
                    <a:pt x="426209" y="4448810"/>
                    <a:pt x="340375" y="4404360"/>
                  </a:cubicBezTo>
                  <a:cubicBezTo>
                    <a:pt x="195346" y="4328160"/>
                    <a:pt x="133190" y="4206240"/>
                    <a:pt x="127271" y="4062730"/>
                  </a:cubicBezTo>
                  <a:cubicBezTo>
                    <a:pt x="125791" y="4013200"/>
                    <a:pt x="118391" y="3964940"/>
                    <a:pt x="118391" y="3915410"/>
                  </a:cubicBezTo>
                  <a:cubicBezTo>
                    <a:pt x="119871" y="3846830"/>
                    <a:pt x="125791" y="3779520"/>
                    <a:pt x="130230" y="3712210"/>
                  </a:cubicBezTo>
                  <a:cubicBezTo>
                    <a:pt x="142070" y="3511550"/>
                    <a:pt x="147989" y="3310890"/>
                    <a:pt x="130230" y="3110230"/>
                  </a:cubicBezTo>
                  <a:cubicBezTo>
                    <a:pt x="113952" y="2929890"/>
                    <a:pt x="99153" y="2750820"/>
                    <a:pt x="82874" y="2570480"/>
                  </a:cubicBezTo>
                  <a:cubicBezTo>
                    <a:pt x="72515" y="2454910"/>
                    <a:pt x="59196" y="2340610"/>
                    <a:pt x="50316" y="2225040"/>
                  </a:cubicBezTo>
                  <a:cubicBezTo>
                    <a:pt x="44397" y="2148840"/>
                    <a:pt x="45877" y="2071370"/>
                    <a:pt x="39957" y="1995170"/>
                  </a:cubicBezTo>
                  <a:cubicBezTo>
                    <a:pt x="36997" y="1951990"/>
                    <a:pt x="20718" y="1910080"/>
                    <a:pt x="19239" y="1866900"/>
                  </a:cubicBezTo>
                  <a:cubicBezTo>
                    <a:pt x="13319" y="1762760"/>
                    <a:pt x="11839" y="1657350"/>
                    <a:pt x="8879" y="1551940"/>
                  </a:cubicBezTo>
                  <a:cubicBezTo>
                    <a:pt x="7399" y="1511300"/>
                    <a:pt x="0" y="1470660"/>
                    <a:pt x="1480" y="1430020"/>
                  </a:cubicBezTo>
                  <a:cubicBezTo>
                    <a:pt x="2960" y="1366520"/>
                    <a:pt x="11839" y="1303020"/>
                    <a:pt x="13319" y="1239520"/>
                  </a:cubicBezTo>
                  <a:cubicBezTo>
                    <a:pt x="14799" y="1165860"/>
                    <a:pt x="5920" y="1092200"/>
                    <a:pt x="8879" y="1019810"/>
                  </a:cubicBezTo>
                  <a:cubicBezTo>
                    <a:pt x="8879" y="949960"/>
                    <a:pt x="19239" y="881380"/>
                    <a:pt x="29598" y="811530"/>
                  </a:cubicBezTo>
                  <a:cubicBezTo>
                    <a:pt x="32558" y="787400"/>
                    <a:pt x="53276" y="765810"/>
                    <a:pt x="59196" y="741680"/>
                  </a:cubicBezTo>
                  <a:cubicBezTo>
                    <a:pt x="84354" y="622300"/>
                    <a:pt x="110992" y="502920"/>
                    <a:pt x="176107" y="392430"/>
                  </a:cubicBezTo>
                  <a:cubicBezTo>
                    <a:pt x="190906" y="368300"/>
                    <a:pt x="214584" y="346710"/>
                    <a:pt x="236783" y="327660"/>
                  </a:cubicBezTo>
                  <a:cubicBezTo>
                    <a:pt x="244182" y="321310"/>
                    <a:pt x="261941" y="325120"/>
                    <a:pt x="266380" y="325120"/>
                  </a:cubicBezTo>
                  <a:cubicBezTo>
                    <a:pt x="276740" y="308610"/>
                    <a:pt x="282659" y="292100"/>
                    <a:pt x="294498" y="284480"/>
                  </a:cubicBezTo>
                  <a:cubicBezTo>
                    <a:pt x="358134" y="242570"/>
                    <a:pt x="424729" y="212090"/>
                    <a:pt x="507603" y="204470"/>
                  </a:cubicBezTo>
                  <a:cubicBezTo>
                    <a:pt x="569758" y="198120"/>
                    <a:pt x="630434" y="175260"/>
                    <a:pt x="692589" y="162560"/>
                  </a:cubicBezTo>
                  <a:cubicBezTo>
                    <a:pt x="768064" y="147320"/>
                    <a:pt x="843538" y="129540"/>
                    <a:pt x="921972" y="120650"/>
                  </a:cubicBezTo>
                  <a:cubicBezTo>
                    <a:pt x="993007" y="113030"/>
                    <a:pt x="1061082" y="96520"/>
                    <a:pt x="1133597" y="91440"/>
                  </a:cubicBezTo>
                  <a:cubicBezTo>
                    <a:pt x="1207591" y="86360"/>
                    <a:pt x="1281586" y="71120"/>
                    <a:pt x="1357060" y="66040"/>
                  </a:cubicBezTo>
                  <a:cubicBezTo>
                    <a:pt x="1561285" y="53340"/>
                    <a:pt x="1766990" y="44450"/>
                    <a:pt x="1971215" y="34290"/>
                  </a:cubicBezTo>
                  <a:cubicBezTo>
                    <a:pt x="2021532" y="31750"/>
                    <a:pt x="2071848" y="34290"/>
                    <a:pt x="2122164" y="35560"/>
                  </a:cubicBezTo>
                  <a:cubicBezTo>
                    <a:pt x="2147322" y="36830"/>
                    <a:pt x="2172481" y="41910"/>
                    <a:pt x="2199119" y="44450"/>
                  </a:cubicBezTo>
                  <a:cubicBezTo>
                    <a:pt x="2210957" y="45720"/>
                    <a:pt x="2222797" y="41910"/>
                    <a:pt x="2234636" y="41910"/>
                  </a:cubicBezTo>
                  <a:cubicBezTo>
                    <a:pt x="2270153" y="41910"/>
                    <a:pt x="2307150" y="41910"/>
                    <a:pt x="2342668" y="40640"/>
                  </a:cubicBezTo>
                  <a:cubicBezTo>
                    <a:pt x="2410743" y="38100"/>
                    <a:pt x="2480298" y="31750"/>
                    <a:pt x="2548373" y="31750"/>
                  </a:cubicBezTo>
                  <a:cubicBezTo>
                    <a:pt x="2614968" y="31750"/>
                    <a:pt x="2681563" y="35560"/>
                    <a:pt x="2748158" y="38100"/>
                  </a:cubicBezTo>
                  <a:lnTo>
                    <a:pt x="2801434" y="38100"/>
                  </a:lnTo>
                  <a:cubicBezTo>
                    <a:pt x="2882828" y="35560"/>
                    <a:pt x="2962742" y="35560"/>
                    <a:pt x="3044136" y="31750"/>
                  </a:cubicBezTo>
                  <a:cubicBezTo>
                    <a:pt x="3122571" y="27940"/>
                    <a:pt x="3199525" y="19050"/>
                    <a:pt x="3277959" y="15240"/>
                  </a:cubicBezTo>
                  <a:cubicBezTo>
                    <a:pt x="3314957" y="12700"/>
                    <a:pt x="3353434" y="12700"/>
                    <a:pt x="3390431" y="19050"/>
                  </a:cubicBezTo>
                  <a:cubicBezTo>
                    <a:pt x="3446667" y="27940"/>
                    <a:pt x="3499943" y="33020"/>
                    <a:pt x="3556179" y="19050"/>
                  </a:cubicBezTo>
                  <a:cubicBezTo>
                    <a:pt x="3576897" y="13970"/>
                    <a:pt x="3603535" y="22860"/>
                    <a:pt x="3627214" y="25400"/>
                  </a:cubicBezTo>
                  <a:cubicBezTo>
                    <a:pt x="3637573" y="26670"/>
                    <a:pt x="3649412" y="29210"/>
                    <a:pt x="3655332" y="25400"/>
                  </a:cubicBezTo>
                  <a:cubicBezTo>
                    <a:pt x="3695289" y="0"/>
                    <a:pt x="3732286" y="6350"/>
                    <a:pt x="3770763" y="27940"/>
                  </a:cubicBezTo>
                  <a:cubicBezTo>
                    <a:pt x="3775203" y="30480"/>
                    <a:pt x="3787042" y="24130"/>
                    <a:pt x="3795921" y="24130"/>
                  </a:cubicBezTo>
                  <a:cubicBezTo>
                    <a:pt x="3831439" y="24130"/>
                    <a:pt x="3866956" y="24130"/>
                    <a:pt x="3903953" y="25400"/>
                  </a:cubicBezTo>
                  <a:cubicBezTo>
                    <a:pt x="3930591" y="26670"/>
                    <a:pt x="3955749" y="34290"/>
                    <a:pt x="3982388" y="36830"/>
                  </a:cubicBezTo>
                  <a:cubicBezTo>
                    <a:pt x="4040103" y="43180"/>
                    <a:pt x="4099299" y="53340"/>
                    <a:pt x="4158495" y="53340"/>
                  </a:cubicBezTo>
                  <a:cubicBezTo>
                    <a:pt x="4269487" y="54610"/>
                    <a:pt x="4380478" y="58420"/>
                    <a:pt x="4489990" y="78740"/>
                  </a:cubicBezTo>
                  <a:cubicBezTo>
                    <a:pt x="4592103" y="97790"/>
                    <a:pt x="4697175" y="97790"/>
                    <a:pt x="4800767" y="113030"/>
                  </a:cubicBezTo>
                  <a:cubicBezTo>
                    <a:pt x="4862923" y="121920"/>
                    <a:pt x="4926558" y="138430"/>
                    <a:pt x="4979834" y="165100"/>
                  </a:cubicBezTo>
                  <a:cubicBezTo>
                    <a:pt x="5037550" y="193040"/>
                    <a:pt x="5081947" y="238760"/>
                    <a:pt x="5133743" y="276860"/>
                  </a:cubicBezTo>
                  <a:cubicBezTo>
                    <a:pt x="5152982" y="290830"/>
                    <a:pt x="5181100" y="300990"/>
                    <a:pt x="5194419" y="318770"/>
                  </a:cubicBezTo>
                  <a:cubicBezTo>
                    <a:pt x="5232896" y="367030"/>
                    <a:pt x="5266933" y="417830"/>
                    <a:pt x="5300971" y="468630"/>
                  </a:cubicBezTo>
                  <a:cubicBezTo>
                    <a:pt x="5326129" y="505460"/>
                    <a:pt x="5351287" y="543560"/>
                    <a:pt x="5370526" y="581660"/>
                  </a:cubicBezTo>
                  <a:cubicBezTo>
                    <a:pt x="5391244" y="626110"/>
                    <a:pt x="5407523" y="671830"/>
                    <a:pt x="5423802" y="718820"/>
                  </a:cubicBezTo>
                  <a:cubicBezTo>
                    <a:pt x="5448960" y="792480"/>
                    <a:pt x="5478558" y="866140"/>
                    <a:pt x="5494836" y="942340"/>
                  </a:cubicBezTo>
                  <a:cubicBezTo>
                    <a:pt x="5518515" y="1049020"/>
                    <a:pt x="5530354" y="1158240"/>
                    <a:pt x="5548113" y="1266190"/>
                  </a:cubicBezTo>
                  <a:cubicBezTo>
                    <a:pt x="5554032" y="1301750"/>
                    <a:pt x="5561431" y="1337310"/>
                    <a:pt x="5564391" y="1372870"/>
                  </a:cubicBezTo>
                  <a:cubicBezTo>
                    <a:pt x="5573271" y="1474470"/>
                    <a:pt x="5579190" y="1574800"/>
                    <a:pt x="5586590" y="1676400"/>
                  </a:cubicBezTo>
                  <a:cubicBezTo>
                    <a:pt x="5596949" y="1802130"/>
                    <a:pt x="5611748" y="1926590"/>
                    <a:pt x="5619148" y="2052320"/>
                  </a:cubicBezTo>
                  <a:cubicBezTo>
                    <a:pt x="5626547" y="2172970"/>
                    <a:pt x="5631627" y="2294890"/>
                    <a:pt x="5629087" y="2416810"/>
                  </a:cubicBezTo>
                  <a:cubicBezTo>
                    <a:pt x="5625067" y="2620010"/>
                    <a:pt x="5613228" y="2821940"/>
                    <a:pt x="5601389" y="3025140"/>
                  </a:cubicBezTo>
                  <a:cubicBezTo>
                    <a:pt x="5593989" y="3150870"/>
                    <a:pt x="5583630" y="3275330"/>
                    <a:pt x="5568831" y="3399790"/>
                  </a:cubicBezTo>
                  <a:cubicBezTo>
                    <a:pt x="5554032" y="3524250"/>
                    <a:pt x="5531834" y="3647440"/>
                    <a:pt x="5515555" y="3771900"/>
                  </a:cubicBezTo>
                  <a:cubicBezTo>
                    <a:pt x="5503716" y="3858260"/>
                    <a:pt x="5500756" y="3944620"/>
                    <a:pt x="5487437" y="4029710"/>
                  </a:cubicBezTo>
                  <a:cubicBezTo>
                    <a:pt x="5475598" y="4107180"/>
                    <a:pt x="5431201" y="4175760"/>
                    <a:pt x="5372005" y="4232910"/>
                  </a:cubicBezTo>
                  <a:cubicBezTo>
                    <a:pt x="5323169" y="4281170"/>
                    <a:pt x="5284692" y="4335780"/>
                    <a:pt x="5234376" y="4382770"/>
                  </a:cubicBezTo>
                  <a:cubicBezTo>
                    <a:pt x="5189979" y="4424680"/>
                    <a:pt x="5141142" y="4466590"/>
                    <a:pt x="5064188" y="4467860"/>
                  </a:cubicBezTo>
                  <a:cubicBezTo>
                    <a:pt x="5046430" y="4467860"/>
                    <a:pt x="5030151" y="4483100"/>
                    <a:pt x="5012392" y="4490720"/>
                  </a:cubicBezTo>
                  <a:cubicBezTo>
                    <a:pt x="4936918" y="4518660"/>
                    <a:pt x="4858483" y="4542790"/>
                    <a:pt x="4784489" y="4573270"/>
                  </a:cubicBezTo>
                  <a:cubicBezTo>
                    <a:pt x="4648339" y="4629150"/>
                    <a:pt x="4501829" y="4638040"/>
                    <a:pt x="4355320" y="4643120"/>
                  </a:cubicBezTo>
                  <a:cubicBezTo>
                    <a:pt x="4299084" y="4645660"/>
                    <a:pt x="4241369" y="4641850"/>
                    <a:pt x="4185133" y="4645660"/>
                  </a:cubicBezTo>
                  <a:cubicBezTo>
                    <a:pt x="4157015" y="4646930"/>
                    <a:pt x="4130377" y="4658360"/>
                    <a:pt x="4103739" y="4663440"/>
                  </a:cubicBezTo>
                  <a:cubicBezTo>
                    <a:pt x="4091899" y="4665980"/>
                    <a:pt x="4080061" y="4664710"/>
                    <a:pt x="4066741" y="4665980"/>
                  </a:cubicBezTo>
                  <a:cubicBezTo>
                    <a:pt x="4048983" y="4667250"/>
                    <a:pt x="4031224" y="4671060"/>
                    <a:pt x="4013465" y="4669790"/>
                  </a:cubicBezTo>
                  <a:cubicBezTo>
                    <a:pt x="3995706" y="4667250"/>
                    <a:pt x="3983868" y="4662170"/>
                    <a:pt x="3980908" y="4662170"/>
                  </a:cubicBezTo>
                  <a:close/>
                </a:path>
              </a:pathLst>
            </a:custGeom>
            <a:blipFill>
              <a:blip r:embed="rId3"/>
              <a:stretch>
                <a:fillRect l="-11879" t="-26" r="-11869" b="-27"/>
              </a:stretch>
            </a:blipFill>
          </p:spPr>
        </p:sp>
      </p:grpSp>
      <p:sp>
        <p:nvSpPr>
          <p:cNvPr id="5" name="Freeform 5"/>
          <p:cNvSpPr/>
          <p:nvPr/>
        </p:nvSpPr>
        <p:spPr>
          <a:xfrm>
            <a:off x="8860303" y="-190500"/>
            <a:ext cx="9897172" cy="9448800"/>
          </a:xfrm>
          <a:custGeom>
            <a:avLst/>
            <a:gdLst/>
            <a:ahLst/>
            <a:cxnLst/>
            <a:rect l="l" t="t" r="r" b="b"/>
            <a:pathLst>
              <a:path w="9100569" h="8596104">
                <a:moveTo>
                  <a:pt x="0" y="0"/>
                </a:moveTo>
                <a:lnTo>
                  <a:pt x="9100569" y="0"/>
                </a:lnTo>
                <a:lnTo>
                  <a:pt x="9100569" y="8596104"/>
                </a:lnTo>
                <a:lnTo>
                  <a:pt x="0" y="8596104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t="-857" b="-7864"/>
            </a:stretch>
          </a:blipFill>
        </p:spPr>
      </p:sp>
      <p:sp>
        <p:nvSpPr>
          <p:cNvPr id="6" name="TextBox 6"/>
          <p:cNvSpPr txBox="1"/>
          <p:nvPr/>
        </p:nvSpPr>
        <p:spPr>
          <a:xfrm>
            <a:off x="9304133" y="1910442"/>
            <a:ext cx="8613099" cy="409086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441814" lvl="1" indent="-220907" algn="l">
              <a:lnSpc>
                <a:spcPts val="2864"/>
              </a:lnSpc>
              <a:spcBef>
                <a:spcPct val="0"/>
              </a:spcBef>
              <a:buFont typeface="Arial"/>
              <a:buChar char="•"/>
            </a:pPr>
            <a:r>
              <a:rPr lang="en-US" sz="2400" dirty="0">
                <a:solidFill>
                  <a:srgbClr val="363A1D"/>
                </a:solidFill>
                <a:latin typeface="Poppins Light"/>
                <a:ea typeface="Poppins Light"/>
                <a:cs typeface="Poppins Light"/>
                <a:sym typeface="Poppins Light"/>
              </a:rPr>
              <a:t>Крупное широколиственное долгоживущее дерево.</a:t>
            </a:r>
          </a:p>
          <a:p>
            <a:pPr marL="441814" lvl="1" indent="-220907" algn="l">
              <a:lnSpc>
                <a:spcPts val="2864"/>
              </a:lnSpc>
              <a:spcBef>
                <a:spcPct val="0"/>
              </a:spcBef>
              <a:buFont typeface="Arial"/>
              <a:buChar char="•"/>
            </a:pPr>
            <a:r>
              <a:rPr lang="en-US" sz="2400" b="1" dirty="0">
                <a:solidFill>
                  <a:srgbClr val="363A1D"/>
                </a:solidFill>
                <a:latin typeface="Poppins Light Bold"/>
                <a:ea typeface="Poppins Light Bold"/>
                <a:cs typeface="Poppins Light Bold"/>
                <a:sym typeface="Poppins Light Bold"/>
              </a:rPr>
              <a:t>Ствол </a:t>
            </a:r>
            <a:r>
              <a:rPr lang="en-US" sz="2400" dirty="0">
                <a:solidFill>
                  <a:srgbClr val="363A1D"/>
                </a:solidFill>
                <a:latin typeface="Poppins Light"/>
                <a:ea typeface="Poppins Light"/>
                <a:cs typeface="Poppins Light"/>
                <a:sym typeface="Poppins Light"/>
              </a:rPr>
              <a:t>мощный, </a:t>
            </a:r>
            <a:r>
              <a:rPr lang="en-US" sz="2400" dirty="0" err="1" smtClean="0">
                <a:solidFill>
                  <a:srgbClr val="363A1D"/>
                </a:solidFill>
                <a:latin typeface="Poppins Light"/>
                <a:ea typeface="Poppins Light"/>
                <a:cs typeface="Poppins Light"/>
                <a:sym typeface="Poppins Light"/>
              </a:rPr>
              <a:t>толстый</a:t>
            </a:r>
            <a:r>
              <a:rPr lang="ru-RU" sz="2400" dirty="0" smtClean="0">
                <a:solidFill>
                  <a:srgbClr val="363A1D"/>
                </a:solidFill>
                <a:latin typeface="Poppins Light"/>
                <a:ea typeface="Poppins Light"/>
                <a:cs typeface="Poppins Light"/>
                <a:sym typeface="Poppins Light"/>
              </a:rPr>
              <a:t>,</a:t>
            </a:r>
            <a:r>
              <a:rPr lang="en-US" sz="2400" dirty="0" smtClean="0">
                <a:solidFill>
                  <a:srgbClr val="363A1D"/>
                </a:solidFill>
                <a:latin typeface="Poppins Light"/>
                <a:ea typeface="Poppins Light"/>
                <a:cs typeface="Poppins Light"/>
                <a:sym typeface="Poppins Light"/>
              </a:rPr>
              <a:t> </a:t>
            </a:r>
            <a:r>
              <a:rPr lang="en-US" sz="2400" dirty="0">
                <a:solidFill>
                  <a:srgbClr val="363A1D"/>
                </a:solidFill>
                <a:latin typeface="Poppins Light"/>
                <a:ea typeface="Poppins Light"/>
                <a:cs typeface="Poppins Light"/>
                <a:sym typeface="Poppins Light"/>
              </a:rPr>
              <a:t>до 1-1,5м в диаметре (иногда до 6-7м). </a:t>
            </a:r>
          </a:p>
          <a:p>
            <a:pPr marL="441814" lvl="1" indent="-220907" algn="l">
              <a:lnSpc>
                <a:spcPts val="2864"/>
              </a:lnSpc>
              <a:spcBef>
                <a:spcPct val="0"/>
              </a:spcBef>
              <a:buFont typeface="Arial"/>
              <a:buChar char="•"/>
            </a:pPr>
            <a:r>
              <a:rPr lang="en-US" sz="2400" b="1" dirty="0">
                <a:solidFill>
                  <a:srgbClr val="363A1D"/>
                </a:solidFill>
                <a:latin typeface="Poppins Light Bold"/>
                <a:ea typeface="Poppins Light Bold"/>
                <a:cs typeface="Poppins Light Bold"/>
                <a:sym typeface="Poppins Light Bold"/>
              </a:rPr>
              <a:t>Крона</a:t>
            </a:r>
            <a:r>
              <a:rPr lang="en-US" sz="2400" dirty="0">
                <a:solidFill>
                  <a:srgbClr val="363A1D"/>
                </a:solidFill>
                <a:latin typeface="Poppins Light"/>
                <a:ea typeface="Poppins Light"/>
                <a:cs typeface="Poppins Light"/>
                <a:sym typeface="Poppins Light"/>
              </a:rPr>
              <a:t> густая, шатровая или широкопирамидальная, асимметричная, раскидистая, </a:t>
            </a:r>
            <a:r>
              <a:rPr lang="en-US" sz="2400" dirty="0" err="1">
                <a:solidFill>
                  <a:srgbClr val="363A1D"/>
                </a:solidFill>
                <a:latin typeface="Poppins Light"/>
                <a:ea typeface="Poppins Light"/>
                <a:cs typeface="Poppins Light"/>
                <a:sym typeface="Poppins Light"/>
              </a:rPr>
              <a:t>сильно</a:t>
            </a:r>
            <a:r>
              <a:rPr lang="en-US" sz="2400" dirty="0">
                <a:solidFill>
                  <a:srgbClr val="363A1D"/>
                </a:solidFill>
                <a:latin typeface="Poppins Light"/>
                <a:ea typeface="Poppins Light"/>
                <a:cs typeface="Poppins Light"/>
                <a:sym typeface="Poppins Light"/>
              </a:rPr>
              <a:t> </a:t>
            </a:r>
            <a:r>
              <a:rPr lang="en-US" sz="2400" dirty="0" err="1" smtClean="0">
                <a:solidFill>
                  <a:srgbClr val="363A1D"/>
                </a:solidFill>
                <a:latin typeface="Poppins Light"/>
                <a:ea typeface="Poppins Light"/>
                <a:cs typeface="Poppins Light"/>
                <a:sym typeface="Poppins Light"/>
              </a:rPr>
              <a:t>ветвистая</a:t>
            </a:r>
            <a:r>
              <a:rPr lang="ru-RU" sz="2400" dirty="0" smtClean="0">
                <a:solidFill>
                  <a:srgbClr val="363A1D"/>
                </a:solidFill>
                <a:latin typeface="Poppins Light"/>
                <a:ea typeface="Poppins Light"/>
                <a:cs typeface="Poppins Light"/>
                <a:sym typeface="Poppins Light"/>
              </a:rPr>
              <a:t>.</a:t>
            </a:r>
            <a:endParaRPr lang="en-US" sz="2400" dirty="0">
              <a:solidFill>
                <a:srgbClr val="363A1D"/>
              </a:solidFill>
              <a:latin typeface="Poppins Light"/>
              <a:ea typeface="Poppins Light"/>
              <a:cs typeface="Poppins Light"/>
              <a:sym typeface="Poppins Light"/>
            </a:endParaRPr>
          </a:p>
          <a:p>
            <a:pPr marL="441814" lvl="1" indent="-220907" algn="l">
              <a:lnSpc>
                <a:spcPts val="2864"/>
              </a:lnSpc>
              <a:spcBef>
                <a:spcPct val="0"/>
              </a:spcBef>
              <a:buFont typeface="Arial"/>
              <a:buChar char="•"/>
            </a:pPr>
            <a:r>
              <a:rPr lang="en-US" sz="2400" b="1" dirty="0">
                <a:solidFill>
                  <a:srgbClr val="363A1D"/>
                </a:solidFill>
                <a:latin typeface="Poppins Light Bold"/>
                <a:ea typeface="Poppins Light Bold"/>
                <a:cs typeface="Poppins Light Bold"/>
                <a:sym typeface="Poppins Light Bold"/>
              </a:rPr>
              <a:t>Кора </a:t>
            </a:r>
            <a:r>
              <a:rPr lang="en-US" sz="2400" dirty="0">
                <a:solidFill>
                  <a:srgbClr val="363A1D"/>
                </a:solidFill>
                <a:latin typeface="Poppins Light"/>
                <a:ea typeface="Poppins Light"/>
                <a:cs typeface="Poppins Light"/>
                <a:sym typeface="Poppins Light"/>
              </a:rPr>
              <a:t>тёмно-серая, черноватая, толстая.  </a:t>
            </a:r>
          </a:p>
          <a:p>
            <a:pPr marL="441814" lvl="1" indent="-220907" algn="l">
              <a:lnSpc>
                <a:spcPts val="2864"/>
              </a:lnSpc>
              <a:spcBef>
                <a:spcPct val="0"/>
              </a:spcBef>
              <a:buFont typeface="Arial"/>
              <a:buChar char="•"/>
            </a:pPr>
            <a:r>
              <a:rPr lang="en-US" sz="2400" b="1" dirty="0">
                <a:solidFill>
                  <a:srgbClr val="363A1D"/>
                </a:solidFill>
                <a:latin typeface="Poppins Light Bold"/>
                <a:ea typeface="Poppins Light Bold"/>
                <a:cs typeface="Poppins Light Bold"/>
                <a:sym typeface="Poppins Light Bold"/>
              </a:rPr>
              <a:t>Листья</a:t>
            </a:r>
            <a:r>
              <a:rPr lang="en-US" sz="2400" b="1" dirty="0">
                <a:solidFill>
                  <a:srgbClr val="363A1D"/>
                </a:solidFill>
                <a:latin typeface="Poppins Light"/>
                <a:ea typeface="Poppins Light"/>
                <a:cs typeface="Poppins Light"/>
                <a:sym typeface="Poppins Light"/>
              </a:rPr>
              <a:t> </a:t>
            </a:r>
            <a:r>
              <a:rPr lang="en-US" sz="2400" dirty="0">
                <a:solidFill>
                  <a:srgbClr val="363A1D"/>
                </a:solidFill>
                <a:latin typeface="Poppins Light"/>
                <a:ea typeface="Poppins Light"/>
                <a:cs typeface="Poppins Light"/>
                <a:sym typeface="Poppins Light"/>
              </a:rPr>
              <a:t>очередные, на вершине веток размещаются пучком. По форме продолговатые, </a:t>
            </a:r>
            <a:r>
              <a:rPr lang="en-US" sz="2400" dirty="0" smtClean="0">
                <a:solidFill>
                  <a:srgbClr val="363A1D"/>
                </a:solidFill>
                <a:latin typeface="Poppins Light"/>
                <a:ea typeface="Poppins Light"/>
                <a:cs typeface="Poppins Light"/>
                <a:sym typeface="Poppins Light"/>
              </a:rPr>
              <a:t>5-7-лопастные</a:t>
            </a:r>
            <a:r>
              <a:rPr lang="ru-RU" sz="2400" dirty="0" smtClean="0">
                <a:solidFill>
                  <a:srgbClr val="363A1D"/>
                </a:solidFill>
                <a:latin typeface="Poppins Light"/>
                <a:ea typeface="Poppins Light"/>
                <a:cs typeface="Poppins Light"/>
                <a:sym typeface="Poppins Light"/>
              </a:rPr>
              <a:t>.</a:t>
            </a:r>
            <a:endParaRPr lang="en-US" sz="2400" dirty="0">
              <a:solidFill>
                <a:srgbClr val="363A1D"/>
              </a:solidFill>
              <a:latin typeface="Poppins Light"/>
              <a:ea typeface="Poppins Light"/>
              <a:cs typeface="Poppins Light"/>
              <a:sym typeface="Poppins Light"/>
            </a:endParaRPr>
          </a:p>
          <a:p>
            <a:pPr marL="441814" lvl="1" indent="-220907" algn="l">
              <a:lnSpc>
                <a:spcPts val="2864"/>
              </a:lnSpc>
              <a:spcBef>
                <a:spcPct val="0"/>
              </a:spcBef>
              <a:buFont typeface="Arial"/>
              <a:buChar char="•"/>
            </a:pPr>
            <a:r>
              <a:rPr lang="en-US" sz="2400" b="1" dirty="0" err="1">
                <a:solidFill>
                  <a:srgbClr val="363A1D"/>
                </a:solidFill>
                <a:latin typeface="Poppins Light Bold"/>
                <a:ea typeface="Poppins Light Bold"/>
                <a:cs typeface="Poppins Light Bold"/>
                <a:sym typeface="Poppins Light Bold"/>
              </a:rPr>
              <a:t>Цветки</a:t>
            </a:r>
            <a:r>
              <a:rPr lang="en-US" sz="2400" b="1" dirty="0">
                <a:solidFill>
                  <a:srgbClr val="363A1D"/>
                </a:solidFill>
                <a:latin typeface="Poppins Light"/>
                <a:ea typeface="Poppins Light"/>
                <a:cs typeface="Poppins Light"/>
                <a:sym typeface="Poppins Light"/>
              </a:rPr>
              <a:t> </a:t>
            </a:r>
            <a:r>
              <a:rPr lang="en-US" sz="2400" dirty="0" err="1" smtClean="0">
                <a:solidFill>
                  <a:srgbClr val="363A1D"/>
                </a:solidFill>
                <a:latin typeface="Poppins Light"/>
                <a:ea typeface="Poppins Light"/>
                <a:cs typeface="Poppins Light"/>
                <a:sym typeface="Poppins Light"/>
              </a:rPr>
              <a:t>раздельнополые</a:t>
            </a:r>
            <a:r>
              <a:rPr lang="ru-RU" sz="2400" dirty="0" smtClean="0">
                <a:solidFill>
                  <a:srgbClr val="363A1D"/>
                </a:solidFill>
                <a:latin typeface="Poppins Light"/>
                <a:ea typeface="Poppins Light"/>
                <a:cs typeface="Poppins Light"/>
                <a:sym typeface="Poppins Light"/>
              </a:rPr>
              <a:t>.</a:t>
            </a:r>
            <a:r>
              <a:rPr lang="en-US" sz="2400" dirty="0" smtClean="0">
                <a:solidFill>
                  <a:srgbClr val="363A1D"/>
                </a:solidFill>
                <a:latin typeface="Poppins Light"/>
                <a:ea typeface="Poppins Light"/>
                <a:cs typeface="Poppins Light"/>
                <a:sym typeface="Poppins Light"/>
              </a:rPr>
              <a:t> </a:t>
            </a:r>
            <a:endParaRPr lang="en-US" sz="2400" dirty="0">
              <a:solidFill>
                <a:srgbClr val="363A1D"/>
              </a:solidFill>
              <a:latin typeface="Poppins Light"/>
              <a:ea typeface="Poppins Light"/>
              <a:cs typeface="Poppins Light"/>
              <a:sym typeface="Poppins Light"/>
            </a:endParaRPr>
          </a:p>
          <a:p>
            <a:pPr marL="441814" lvl="1" indent="-220907" algn="l">
              <a:lnSpc>
                <a:spcPts val="2864"/>
              </a:lnSpc>
              <a:spcBef>
                <a:spcPct val="0"/>
              </a:spcBef>
              <a:buFont typeface="Arial"/>
              <a:buChar char="•"/>
            </a:pPr>
            <a:r>
              <a:rPr lang="en-US" sz="2400" b="1" dirty="0">
                <a:solidFill>
                  <a:srgbClr val="363A1D"/>
                </a:solidFill>
                <a:latin typeface="Poppins Light Bold"/>
                <a:ea typeface="Poppins Light Bold"/>
                <a:cs typeface="Poppins Light Bold"/>
                <a:sym typeface="Poppins Light Bold"/>
              </a:rPr>
              <a:t>Плоды</a:t>
            </a:r>
            <a:r>
              <a:rPr lang="en-US" sz="2400" b="1" dirty="0">
                <a:solidFill>
                  <a:srgbClr val="363A1D"/>
                </a:solidFill>
                <a:latin typeface="Poppins Light"/>
                <a:ea typeface="Poppins Light"/>
                <a:cs typeface="Poppins Light"/>
                <a:sym typeface="Poppins Light"/>
              </a:rPr>
              <a:t> </a:t>
            </a:r>
            <a:r>
              <a:rPr lang="en-US" sz="2400" dirty="0">
                <a:solidFill>
                  <a:srgbClr val="363A1D"/>
                </a:solidFill>
                <a:latin typeface="Poppins Light"/>
                <a:ea typeface="Poppins Light"/>
                <a:cs typeface="Poppins Light"/>
                <a:sym typeface="Poppins Light"/>
              </a:rPr>
              <a:t>— орехи (жёлуди), голые, буровато-коричневые, 2-3 </a:t>
            </a:r>
            <a:r>
              <a:rPr lang="en-US" sz="2400" dirty="0" err="1">
                <a:solidFill>
                  <a:srgbClr val="363A1D"/>
                </a:solidFill>
                <a:latin typeface="Poppins Light"/>
                <a:ea typeface="Poppins Light"/>
                <a:cs typeface="Poppins Light"/>
                <a:sym typeface="Poppins Light"/>
              </a:rPr>
              <a:t>см</a:t>
            </a:r>
            <a:r>
              <a:rPr lang="en-US" sz="2400" dirty="0">
                <a:solidFill>
                  <a:srgbClr val="363A1D"/>
                </a:solidFill>
                <a:latin typeface="Poppins Light"/>
                <a:ea typeface="Poppins Light"/>
                <a:cs typeface="Poppins Light"/>
                <a:sym typeface="Poppins Light"/>
              </a:rPr>
              <a:t> </a:t>
            </a:r>
            <a:r>
              <a:rPr lang="en-US" sz="2400" dirty="0" err="1" smtClean="0">
                <a:solidFill>
                  <a:srgbClr val="363A1D"/>
                </a:solidFill>
                <a:latin typeface="Poppins Light"/>
                <a:ea typeface="Poppins Light"/>
                <a:cs typeface="Poppins Light"/>
                <a:sym typeface="Poppins Light"/>
              </a:rPr>
              <a:t>длиной</a:t>
            </a:r>
            <a:r>
              <a:rPr lang="ru-RU" sz="2400" dirty="0" smtClean="0">
                <a:solidFill>
                  <a:srgbClr val="363A1D"/>
                </a:solidFill>
                <a:latin typeface="Poppins Light"/>
                <a:ea typeface="Poppins Light"/>
                <a:cs typeface="Poppins Light"/>
                <a:sym typeface="Poppins Light"/>
              </a:rPr>
              <a:t>.</a:t>
            </a:r>
            <a:endParaRPr lang="en-US" sz="2046" dirty="0">
              <a:solidFill>
                <a:srgbClr val="363A1D"/>
              </a:solidFill>
              <a:latin typeface="Poppins Light"/>
              <a:ea typeface="Poppins Light"/>
              <a:cs typeface="Poppins Light"/>
              <a:sym typeface="Poppins Light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-978374" y="1391355"/>
            <a:ext cx="14446954" cy="53860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199"/>
              </a:lnSpc>
              <a:spcBef>
                <a:spcPct val="0"/>
              </a:spcBef>
            </a:pPr>
            <a:r>
              <a:rPr lang="en-US" sz="2999" b="1" dirty="0">
                <a:solidFill>
                  <a:srgbClr val="D2861D"/>
                </a:solidFill>
                <a:latin typeface="Poppins Light Bold"/>
                <a:ea typeface="Poppins Light Bold"/>
                <a:cs typeface="Poppins Light Bold"/>
                <a:sym typeface="Poppins Light Bold"/>
              </a:rPr>
              <a:t> Quercus </a:t>
            </a:r>
            <a:r>
              <a:rPr lang="en-US" sz="2999" b="1" dirty="0" smtClean="0">
                <a:solidFill>
                  <a:srgbClr val="D2861D"/>
                </a:solidFill>
                <a:latin typeface="Poppins Light Bold"/>
                <a:ea typeface="Poppins Light Bold"/>
                <a:cs typeface="Poppins Light Bold"/>
                <a:sym typeface="Poppins Light Bold"/>
              </a:rPr>
              <a:t>robur L</a:t>
            </a:r>
            <a:r>
              <a:rPr lang="ru-RU" sz="2999" b="1" dirty="0" smtClean="0">
                <a:solidFill>
                  <a:srgbClr val="D2861D"/>
                </a:solidFill>
                <a:latin typeface="Poppins Light Bold"/>
                <a:ea typeface="Poppins Light Bold"/>
                <a:cs typeface="Poppins Light Bold"/>
                <a:sym typeface="Poppins Light Bold"/>
              </a:rPr>
              <a:t>. </a:t>
            </a:r>
            <a:r>
              <a:rPr lang="en-US" sz="2999" b="1" dirty="0" smtClean="0">
                <a:solidFill>
                  <a:srgbClr val="D2861D"/>
                </a:solidFill>
                <a:latin typeface="Poppins Light Bold"/>
                <a:ea typeface="Poppins Light Bold"/>
                <a:cs typeface="Poppins Light Bold"/>
                <a:sym typeface="Poppins Light Bold"/>
              </a:rPr>
              <a:t>-  </a:t>
            </a:r>
            <a:r>
              <a:rPr lang="en-US" sz="2999" dirty="0">
                <a:solidFill>
                  <a:srgbClr val="363A1D"/>
                </a:solidFill>
                <a:latin typeface="Poppins Light Bold"/>
                <a:ea typeface="Poppins Light Bold"/>
                <a:cs typeface="Poppins Light Bold"/>
                <a:sym typeface="Poppins Light Bold"/>
              </a:rPr>
              <a:t>вид растений рода дуб семейства буковых.</a:t>
            </a:r>
          </a:p>
        </p:txBody>
      </p:sp>
      <p:sp>
        <p:nvSpPr>
          <p:cNvPr id="8" name="Freeform 8"/>
          <p:cNvSpPr/>
          <p:nvPr/>
        </p:nvSpPr>
        <p:spPr>
          <a:xfrm rot="-978304" flipH="1">
            <a:off x="15664955" y="-164081"/>
            <a:ext cx="3188689" cy="2385563"/>
          </a:xfrm>
          <a:custGeom>
            <a:avLst/>
            <a:gdLst/>
            <a:ahLst/>
            <a:cxnLst/>
            <a:rect l="l" t="t" r="r" b="b"/>
            <a:pathLst>
              <a:path w="3188689" h="2385563">
                <a:moveTo>
                  <a:pt x="3188690" y="0"/>
                </a:moveTo>
                <a:lnTo>
                  <a:pt x="0" y="0"/>
                </a:lnTo>
                <a:lnTo>
                  <a:pt x="0" y="2385562"/>
                </a:lnTo>
                <a:lnTo>
                  <a:pt x="3188690" y="2385562"/>
                </a:lnTo>
                <a:lnTo>
                  <a:pt x="3188690" y="0"/>
                </a:lnTo>
                <a:close/>
              </a:path>
            </a:pathLst>
          </a:custGeom>
          <a:blipFill>
            <a:blip r:embed="rId5"/>
            <a:stretch>
              <a:fillRect t="-5930"/>
            </a:stretch>
          </a:blipFill>
        </p:spPr>
      </p:sp>
      <p:sp>
        <p:nvSpPr>
          <p:cNvPr id="9" name="TextBox 9"/>
          <p:cNvSpPr txBox="1"/>
          <p:nvPr/>
        </p:nvSpPr>
        <p:spPr>
          <a:xfrm>
            <a:off x="20632" y="9213703"/>
            <a:ext cx="9841963" cy="100027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919"/>
              </a:lnSpc>
              <a:spcBef>
                <a:spcPct val="0"/>
              </a:spcBef>
            </a:pPr>
            <a:r>
              <a:rPr lang="en-US" sz="2799" dirty="0">
                <a:solidFill>
                  <a:schemeClr val="tx1">
                    <a:lumMod val="65000"/>
                    <a:lumOff val="35000"/>
                  </a:schemeClr>
                </a:solidFill>
                <a:latin typeface="Berton"/>
                <a:ea typeface="Berton"/>
                <a:cs typeface="Berton"/>
                <a:sym typeface="Berton"/>
              </a:rPr>
              <a:t>Знаменитый дуб в Додауэрском лесу недалеко от Ойтина в </a:t>
            </a:r>
            <a:r>
              <a:rPr lang="en-US" sz="2799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Berton"/>
                <a:ea typeface="Berton"/>
                <a:cs typeface="Berton"/>
                <a:sym typeface="Berton"/>
              </a:rPr>
              <a:t>земле</a:t>
            </a:r>
            <a:r>
              <a:rPr lang="en-US" sz="2799" dirty="0">
                <a:solidFill>
                  <a:schemeClr val="tx1">
                    <a:lumMod val="65000"/>
                    <a:lumOff val="35000"/>
                  </a:schemeClr>
                </a:solidFill>
                <a:latin typeface="Berton"/>
                <a:ea typeface="Berton"/>
                <a:cs typeface="Berton"/>
                <a:sym typeface="Berton"/>
              </a:rPr>
              <a:t> </a:t>
            </a:r>
            <a:r>
              <a:rPr lang="en-US" sz="2799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Berton"/>
                <a:ea typeface="Berton"/>
                <a:cs typeface="Berton"/>
                <a:sym typeface="Berton"/>
              </a:rPr>
              <a:t>Шлезвиг-Гольштейн</a:t>
            </a:r>
            <a:endParaRPr lang="en-US" sz="2799" dirty="0">
              <a:solidFill>
                <a:schemeClr val="tx1">
                  <a:lumMod val="65000"/>
                  <a:lumOff val="35000"/>
                </a:schemeClr>
              </a:solidFill>
              <a:latin typeface="Berton"/>
              <a:ea typeface="Berton"/>
              <a:cs typeface="Berton"/>
              <a:sym typeface="Berton"/>
            </a:endParaRPr>
          </a:p>
        </p:txBody>
      </p:sp>
      <p:sp>
        <p:nvSpPr>
          <p:cNvPr id="10" name="Freeform 10"/>
          <p:cNvSpPr/>
          <p:nvPr/>
        </p:nvSpPr>
        <p:spPr>
          <a:xfrm rot="6627188">
            <a:off x="7002283" y="7320233"/>
            <a:ext cx="2403732" cy="2645097"/>
          </a:xfrm>
          <a:custGeom>
            <a:avLst/>
            <a:gdLst/>
            <a:ahLst/>
            <a:cxnLst/>
            <a:rect l="l" t="t" r="r" b="b"/>
            <a:pathLst>
              <a:path w="2403732" h="2645097">
                <a:moveTo>
                  <a:pt x="0" y="0"/>
                </a:moveTo>
                <a:lnTo>
                  <a:pt x="2403731" y="0"/>
                </a:lnTo>
                <a:lnTo>
                  <a:pt x="2403731" y="2645097"/>
                </a:lnTo>
                <a:lnTo>
                  <a:pt x="0" y="2645097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  <p:sp>
        <p:nvSpPr>
          <p:cNvPr id="11" name="TextBox 11"/>
          <p:cNvSpPr txBox="1"/>
          <p:nvPr/>
        </p:nvSpPr>
        <p:spPr>
          <a:xfrm>
            <a:off x="-366921" y="45161"/>
            <a:ext cx="12711045" cy="135934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0646"/>
              </a:lnSpc>
            </a:pPr>
            <a:r>
              <a:rPr lang="en-US" sz="8383" b="1" dirty="0">
                <a:solidFill>
                  <a:srgbClr val="D2861D"/>
                </a:solidFill>
                <a:latin typeface="TT Lovelies Script"/>
                <a:ea typeface="TT Lovelies Script"/>
                <a:cs typeface="TT Lovelies Script"/>
                <a:sym typeface="TT Lovelies Script"/>
              </a:rPr>
              <a:t>Дуб черешчатый</a:t>
            </a:r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06" t="9259" r="616" b="7037"/>
          <a:stretch/>
        </p:blipFill>
        <p:spPr>
          <a:xfrm rot="21267624">
            <a:off x="10342939" y="6191392"/>
            <a:ext cx="3150548" cy="374078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21216945">
            <a:off x="10124657" y="6042169"/>
            <a:ext cx="3473898" cy="3976880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13645635" y="7144556"/>
            <a:ext cx="4271597" cy="147732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spcBef>
                <a:spcPct val="0"/>
              </a:spcBef>
            </a:pPr>
            <a:r>
              <a:rPr lang="ru-RU" sz="2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Berton"/>
                <a:ea typeface="Berton"/>
                <a:cs typeface="Berton"/>
                <a:sym typeface="Berton"/>
              </a:rPr>
              <a:t>«Дубовый лист»</a:t>
            </a:r>
          </a:p>
          <a:p>
            <a:pPr algn="ctr">
              <a:spcBef>
                <a:spcPct val="0"/>
              </a:spcBef>
            </a:pPr>
            <a:r>
              <a:rPr lang="ru-RU" sz="2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Berton"/>
                <a:ea typeface="Berton"/>
                <a:cs typeface="Berton"/>
                <a:sym typeface="Berton"/>
              </a:rPr>
              <a:t>Техника: рисунок карандашом.</a:t>
            </a:r>
            <a:endParaRPr lang="ru-RU" sz="2400" dirty="0" smtClean="0">
              <a:solidFill>
                <a:schemeClr val="tx1">
                  <a:lumMod val="65000"/>
                  <a:lumOff val="35000"/>
                </a:schemeClr>
              </a:solidFill>
              <a:latin typeface="Berton"/>
              <a:ea typeface="Berton"/>
              <a:cs typeface="Berton"/>
              <a:sym typeface="Berton"/>
            </a:endParaRPr>
          </a:p>
          <a:p>
            <a:pPr algn="ctr">
              <a:spcBef>
                <a:spcPct val="0"/>
              </a:spcBef>
            </a:pPr>
            <a:r>
              <a:rPr lang="en-US" sz="2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Berton"/>
                <a:ea typeface="Berton"/>
                <a:cs typeface="Berton"/>
                <a:sym typeface="Berton"/>
              </a:rPr>
              <a:t>Автор рисунка</a:t>
            </a:r>
            <a:r>
              <a:rPr lang="ru-RU" sz="2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Berton"/>
                <a:ea typeface="Berton"/>
                <a:cs typeface="Berton"/>
                <a:sym typeface="Berton"/>
              </a:rPr>
              <a:t>:</a:t>
            </a:r>
            <a:r>
              <a:rPr lang="en-US" sz="2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Berton"/>
                <a:ea typeface="Berton"/>
                <a:cs typeface="Berton"/>
                <a:sym typeface="Berton"/>
              </a:rPr>
              <a:t> </a:t>
            </a:r>
            <a:r>
              <a:rPr lang="en-US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Berton"/>
                <a:ea typeface="Berton"/>
                <a:cs typeface="Berton"/>
                <a:sym typeface="Berton"/>
              </a:rPr>
              <a:t>Ануфриев Г</a:t>
            </a:r>
            <a:r>
              <a:rPr lang="en-US" sz="2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Berton"/>
                <a:ea typeface="Berton"/>
                <a:cs typeface="Berton"/>
                <a:sym typeface="Berton"/>
              </a:rPr>
              <a:t>.</a:t>
            </a:r>
            <a:r>
              <a:rPr lang="ru-RU" sz="2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Berton"/>
                <a:ea typeface="Berton"/>
                <a:cs typeface="Berton"/>
                <a:sym typeface="Berton"/>
              </a:rPr>
              <a:t>,</a:t>
            </a:r>
          </a:p>
          <a:p>
            <a:pPr algn="ctr">
              <a:spcBef>
                <a:spcPct val="0"/>
              </a:spcBef>
            </a:pPr>
            <a:r>
              <a:rPr lang="ru-RU" sz="2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Berton"/>
                <a:ea typeface="Berton"/>
                <a:cs typeface="Berton"/>
                <a:sym typeface="Berton"/>
              </a:rPr>
              <a:t>5 класс.</a:t>
            </a:r>
            <a:endParaRPr lang="en-US" sz="2400" dirty="0">
              <a:solidFill>
                <a:schemeClr val="tx1">
                  <a:lumMod val="65000"/>
                  <a:lumOff val="35000"/>
                </a:schemeClr>
              </a:solidFill>
              <a:latin typeface="Berton"/>
              <a:ea typeface="Berton"/>
              <a:cs typeface="Berton"/>
              <a:sym typeface="Berton"/>
            </a:endParaRPr>
          </a:p>
        </p:txBody>
      </p:sp>
      <p:pic>
        <p:nvPicPr>
          <p:cNvPr id="19" name="Рисунок 18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 rot="21058472">
            <a:off x="13260637" y="8685227"/>
            <a:ext cx="5036531" cy="137664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DFA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6"/>
          <p:cNvSpPr/>
          <p:nvPr/>
        </p:nvSpPr>
        <p:spPr>
          <a:xfrm rot="-1059983">
            <a:off x="4569" y="688713"/>
            <a:ext cx="9251614" cy="5026228"/>
          </a:xfrm>
          <a:custGeom>
            <a:avLst/>
            <a:gdLst/>
            <a:ahLst/>
            <a:cxnLst/>
            <a:rect l="l" t="t" r="r" b="b"/>
            <a:pathLst>
              <a:path w="8843476" h="5184488">
                <a:moveTo>
                  <a:pt x="0" y="0"/>
                </a:moveTo>
                <a:lnTo>
                  <a:pt x="8843476" y="0"/>
                </a:lnTo>
                <a:lnTo>
                  <a:pt x="8843476" y="5184488"/>
                </a:lnTo>
                <a:lnTo>
                  <a:pt x="0" y="518448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62000"/>
            </a:blip>
            <a:stretch>
              <a:fillRect/>
            </a:stretch>
          </a:blipFill>
        </p:spPr>
      </p:sp>
      <p:sp>
        <p:nvSpPr>
          <p:cNvPr id="7" name="TextBox 7"/>
          <p:cNvSpPr txBox="1"/>
          <p:nvPr/>
        </p:nvSpPr>
        <p:spPr>
          <a:xfrm>
            <a:off x="14002841" y="885799"/>
            <a:ext cx="4057029" cy="278281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149"/>
              </a:lnSpc>
            </a:pPr>
            <a:endParaRPr dirty="0"/>
          </a:p>
          <a:p>
            <a:pPr algn="ctr">
              <a:lnSpc>
                <a:spcPts val="3149"/>
              </a:lnSpc>
            </a:pPr>
            <a:r>
              <a:rPr lang="en-US" sz="2400" dirty="0">
                <a:solidFill>
                  <a:srgbClr val="19191B"/>
                </a:solidFill>
                <a:latin typeface="Montserrat"/>
                <a:ea typeface="Montserrat"/>
                <a:cs typeface="Montserrat"/>
                <a:sym typeface="Montserrat"/>
              </a:rPr>
              <a:t>В дуб чаще других пород деревьев попадает молния (скорее всего из-</a:t>
            </a:r>
            <a:r>
              <a:rPr lang="en-US" sz="2400" dirty="0" err="1">
                <a:solidFill>
                  <a:srgbClr val="19191B"/>
                </a:solidFill>
                <a:latin typeface="Montserrat"/>
                <a:ea typeface="Montserrat"/>
                <a:cs typeface="Montserrat"/>
                <a:sym typeface="Montserrat"/>
              </a:rPr>
              <a:t>за</a:t>
            </a:r>
            <a:r>
              <a:rPr lang="en-US" sz="2400" dirty="0">
                <a:solidFill>
                  <a:srgbClr val="19191B"/>
                </a:solidFill>
                <a:latin typeface="Montserrat"/>
                <a:ea typeface="Montserrat"/>
                <a:cs typeface="Montserrat"/>
                <a:sym typeface="Montserrat"/>
              </a:rPr>
              <a:t> глубокой корневой системы).</a:t>
            </a:r>
          </a:p>
          <a:p>
            <a:pPr algn="ctr">
              <a:lnSpc>
                <a:spcPts val="3149"/>
              </a:lnSpc>
            </a:pPr>
            <a:endParaRPr lang="en-US" sz="2099" dirty="0">
              <a:solidFill>
                <a:srgbClr val="19191B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8406969" y="-29822"/>
            <a:ext cx="9012283" cy="101309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873"/>
              </a:lnSpc>
            </a:pPr>
            <a:r>
              <a:rPr lang="en-US" sz="6199" b="1" dirty="0">
                <a:solidFill>
                  <a:srgbClr val="D2861D"/>
                </a:solidFill>
                <a:latin typeface="TT Lovelies Script"/>
                <a:ea typeface="TT Lovelies Script"/>
                <a:cs typeface="TT Lovelies Script"/>
                <a:sym typeface="TT Lovelies Script"/>
              </a:rPr>
              <a:t>Интересные факты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0612329" y="3125094"/>
            <a:ext cx="4208808" cy="196438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149"/>
              </a:lnSpc>
            </a:pPr>
            <a:r>
              <a:rPr lang="en-US" sz="2400" dirty="0" smtClean="0">
                <a:solidFill>
                  <a:srgbClr val="19191B"/>
                </a:solidFill>
                <a:latin typeface="Montserrat"/>
                <a:ea typeface="Montserrat"/>
                <a:cs typeface="Montserrat"/>
                <a:sym typeface="Montserrat"/>
              </a:rPr>
              <a:t>У </a:t>
            </a:r>
            <a:r>
              <a:rPr lang="en-US" sz="2400" dirty="0">
                <a:solidFill>
                  <a:srgbClr val="19191B"/>
                </a:solidFill>
                <a:latin typeface="Montserrat"/>
                <a:ea typeface="Montserrat"/>
                <a:cs typeface="Montserrat"/>
                <a:sym typeface="Montserrat"/>
              </a:rPr>
              <a:t>растения есть собственный почтовый адрес, принимающий  около 40 писем каждый день. </a:t>
            </a:r>
          </a:p>
        </p:txBody>
      </p:sp>
      <p:sp>
        <p:nvSpPr>
          <p:cNvPr id="11" name="TextBox 11"/>
          <p:cNvSpPr txBox="1"/>
          <p:nvPr/>
        </p:nvSpPr>
        <p:spPr>
          <a:xfrm rot="-1092001">
            <a:off x="1248800" y="877506"/>
            <a:ext cx="5803183" cy="176971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6859"/>
              </a:lnSpc>
            </a:pPr>
            <a:r>
              <a:rPr lang="en-US" sz="6000" dirty="0">
                <a:solidFill>
                  <a:srgbClr val="98715E"/>
                </a:solidFill>
                <a:latin typeface="Besom"/>
                <a:ea typeface="Besom"/>
                <a:cs typeface="Besom"/>
                <a:sym typeface="Besom"/>
              </a:rPr>
              <a:t>Легенда о любви</a:t>
            </a:r>
          </a:p>
          <a:p>
            <a:pPr algn="ctr">
              <a:lnSpc>
                <a:spcPts val="6859"/>
              </a:lnSpc>
            </a:pPr>
            <a:endParaRPr lang="en-US" sz="6000" dirty="0">
              <a:solidFill>
                <a:srgbClr val="C34E26"/>
              </a:solidFill>
              <a:latin typeface="Besom"/>
              <a:ea typeface="Besom"/>
              <a:cs typeface="Besom"/>
              <a:sym typeface="Besom"/>
            </a:endParaRPr>
          </a:p>
        </p:txBody>
      </p:sp>
      <p:sp>
        <p:nvSpPr>
          <p:cNvPr id="12" name="TextBox 12"/>
          <p:cNvSpPr txBox="1"/>
          <p:nvPr/>
        </p:nvSpPr>
        <p:spPr>
          <a:xfrm>
            <a:off x="9305497" y="1018653"/>
            <a:ext cx="3607613" cy="159017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149"/>
              </a:lnSpc>
            </a:pPr>
            <a:r>
              <a:rPr lang="en-US" sz="2400" dirty="0">
                <a:solidFill>
                  <a:srgbClr val="19191B"/>
                </a:solidFill>
                <a:latin typeface="Montserrat"/>
                <a:ea typeface="Montserrat"/>
                <a:cs typeface="Montserrat"/>
                <a:sym typeface="Montserrat"/>
              </a:rPr>
              <a:t>Национальное дерево Германии, как символ силы и </a:t>
            </a:r>
            <a:r>
              <a:rPr lang="en-US" sz="2400" dirty="0" err="1" smtClean="0">
                <a:solidFill>
                  <a:srgbClr val="19191B"/>
                </a:solidFill>
                <a:latin typeface="Montserrat"/>
                <a:ea typeface="Montserrat"/>
                <a:cs typeface="Montserrat"/>
                <a:sym typeface="Montserrat"/>
              </a:rPr>
              <a:t>непоколебимости</a:t>
            </a:r>
            <a:r>
              <a:rPr lang="ru-RU" sz="2400" dirty="0" smtClean="0">
                <a:solidFill>
                  <a:srgbClr val="19191B"/>
                </a:solidFill>
                <a:latin typeface="Montserrat"/>
                <a:ea typeface="Montserrat"/>
                <a:cs typeface="Montserrat"/>
                <a:sym typeface="Montserrat"/>
              </a:rPr>
              <a:t>.</a:t>
            </a:r>
            <a:endParaRPr lang="en-US" sz="2400" dirty="0">
              <a:solidFill>
                <a:srgbClr val="19191B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5" name="TextBox 14"/>
          <p:cNvSpPr txBox="1"/>
          <p:nvPr/>
        </p:nvSpPr>
        <p:spPr>
          <a:xfrm rot="20628355">
            <a:off x="1566038" y="1824073"/>
            <a:ext cx="3350941" cy="40010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latin typeface="Comic Sans MS" panose="030F0702030302020204" pitchFamily="66" charset="0"/>
              </a:rPr>
              <a:t>    </a:t>
            </a:r>
            <a:r>
              <a:rPr lang="ru-RU" sz="2000" b="1" dirty="0" smtClean="0">
                <a:solidFill>
                  <a:srgbClr val="C00000"/>
                </a:solidFill>
                <a:latin typeface="Comic Sans MS" panose="030F0702030302020204" pitchFamily="66" charset="0"/>
              </a:rPr>
              <a:t>В</a:t>
            </a:r>
            <a:r>
              <a:rPr lang="ru-RU" b="1" dirty="0" smtClean="0">
                <a:solidFill>
                  <a:srgbClr val="C34E26"/>
                </a:solidFill>
                <a:latin typeface="Comic Sans MS" panose="030F0702030302020204" pitchFamily="66" charset="0"/>
              </a:rPr>
              <a:t> </a:t>
            </a:r>
            <a:r>
              <a:rPr lang="ru-RU" dirty="0" smtClean="0">
                <a:latin typeface="Comic Sans MS" panose="030F0702030302020204" pitchFamily="66" charset="0"/>
              </a:rPr>
              <a:t>1890 году девушка по имени Минна влюбилась в молодого </a:t>
            </a:r>
            <a:r>
              <a:rPr lang="ru-RU" dirty="0" smtClean="0">
                <a:latin typeface="Comic Sans MS" panose="030F0702030302020204" pitchFamily="66" charset="0"/>
              </a:rPr>
              <a:t>производителя шоколада </a:t>
            </a:r>
            <a:r>
              <a:rPr lang="ru-RU" dirty="0" smtClean="0">
                <a:latin typeface="Comic Sans MS" panose="030F0702030302020204" pitchFamily="66" charset="0"/>
              </a:rPr>
              <a:t>Вильгельма, но её отец был против. В итоге пара начала тайно обмениваться любовными письмами, оставляя их в дупле дерева, которое мы теперь знаем как Дуб жениха</a:t>
            </a:r>
            <a:r>
              <a:rPr lang="ru-RU" dirty="0">
                <a:latin typeface="Comic Sans MS" panose="030F0702030302020204" pitchFamily="66" charset="0"/>
              </a:rPr>
              <a:t>. </a:t>
            </a:r>
            <a:r>
              <a:rPr lang="ru-RU" dirty="0" smtClean="0">
                <a:latin typeface="Comic Sans MS" panose="030F0702030302020204" pitchFamily="66" charset="0"/>
              </a:rPr>
              <a:t>Вскоре отец </a:t>
            </a:r>
            <a:r>
              <a:rPr lang="ru-RU" dirty="0">
                <a:latin typeface="Comic Sans MS" panose="030F0702030302020204" pitchFamily="66" charset="0"/>
              </a:rPr>
              <a:t>Минны узнал об </a:t>
            </a:r>
            <a:r>
              <a:rPr lang="ru-RU" dirty="0" smtClean="0">
                <a:latin typeface="Comic Sans MS" panose="030F0702030302020204" pitchFamily="66" charset="0"/>
              </a:rPr>
              <a:t>их продолжающихся </a:t>
            </a:r>
            <a:r>
              <a:rPr lang="ru-RU" dirty="0">
                <a:latin typeface="Comic Sans MS" panose="030F0702030302020204" pitchFamily="66" charset="0"/>
              </a:rPr>
              <a:t>отношениях</a:t>
            </a:r>
            <a:r>
              <a:rPr lang="ru-RU" dirty="0" smtClean="0">
                <a:latin typeface="Comic Sans MS" panose="030F0702030302020204" pitchFamily="66" charset="0"/>
              </a:rPr>
              <a:t>,</a:t>
            </a:r>
            <a:endParaRPr lang="ru-RU" dirty="0">
              <a:latin typeface="Comic Sans MS" panose="030F0702030302020204" pitchFamily="66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 rot="20514919">
            <a:off x="4783229" y="1033824"/>
            <a:ext cx="3304539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Comic Sans MS" panose="030F0702030302020204" pitchFamily="66" charset="0"/>
              </a:rPr>
              <a:t>но вместо </a:t>
            </a:r>
            <a:r>
              <a:rPr lang="ru-RU" dirty="0" smtClean="0">
                <a:latin typeface="Comic Sans MS" panose="030F0702030302020204" pitchFamily="66" charset="0"/>
              </a:rPr>
              <a:t>того чтобы </a:t>
            </a:r>
            <a:r>
              <a:rPr lang="ru-RU" dirty="0">
                <a:latin typeface="Comic Sans MS" panose="030F0702030302020204" pitchFamily="66" charset="0"/>
              </a:rPr>
              <a:t>наказать их, он дал им разрешение на </a:t>
            </a:r>
            <a:r>
              <a:rPr lang="ru-RU" dirty="0" smtClean="0">
                <a:latin typeface="Comic Sans MS" panose="030F0702030302020204" pitchFamily="66" charset="0"/>
              </a:rPr>
              <a:t>брак. Согласно </a:t>
            </a:r>
            <a:r>
              <a:rPr lang="ru-RU" dirty="0">
                <a:latin typeface="Comic Sans MS" panose="030F0702030302020204" pitchFamily="66" charset="0"/>
              </a:rPr>
              <a:t>местной легенде, двое влюбленных поженились 2 июня 1891 года под ветвями дуба, который сыграл столь значительную роль в их любовной истории.</a:t>
            </a:r>
          </a:p>
        </p:txBody>
      </p:sp>
      <p:pic>
        <p:nvPicPr>
          <p:cNvPr id="17" name="Рисунок 1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87274" y="770120"/>
            <a:ext cx="794926" cy="813359"/>
          </a:xfrm>
          <a:prstGeom prst="rect">
            <a:avLst/>
          </a:prstGeom>
        </p:spPr>
      </p:pic>
      <p:pic>
        <p:nvPicPr>
          <p:cNvPr id="21" name="Рисунок 2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343305" y="972109"/>
            <a:ext cx="798645" cy="816935"/>
          </a:xfrm>
          <a:prstGeom prst="rect">
            <a:avLst/>
          </a:prstGeom>
        </p:spPr>
      </p:pic>
      <p:pic>
        <p:nvPicPr>
          <p:cNvPr id="22" name="Рисунок 2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700148" y="2851677"/>
            <a:ext cx="798645" cy="816935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72725" y="8074608"/>
            <a:ext cx="4347863" cy="147732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spcBef>
                <a:spcPct val="0"/>
              </a:spcBef>
            </a:pPr>
            <a:r>
              <a:rPr lang="ru-RU" sz="2400" dirty="0" smtClean="0">
                <a:solidFill>
                  <a:srgbClr val="4F4C32"/>
                </a:solidFill>
                <a:latin typeface="Berton"/>
                <a:ea typeface="Berton"/>
                <a:cs typeface="Berton"/>
                <a:sym typeface="Berton"/>
              </a:rPr>
              <a:t>«Дуб жениха»</a:t>
            </a:r>
          </a:p>
          <a:p>
            <a:pPr algn="ctr">
              <a:spcBef>
                <a:spcPct val="0"/>
              </a:spcBef>
            </a:pPr>
            <a:r>
              <a:rPr lang="ru-RU" sz="2400" dirty="0" smtClean="0">
                <a:solidFill>
                  <a:srgbClr val="4F4C32"/>
                </a:solidFill>
                <a:latin typeface="Berton"/>
                <a:ea typeface="Berton"/>
                <a:cs typeface="Berton"/>
                <a:sym typeface="Berton"/>
              </a:rPr>
              <a:t>Техника: акварель.</a:t>
            </a:r>
            <a:endParaRPr lang="ru-RU" sz="2400" dirty="0" smtClean="0">
              <a:solidFill>
                <a:srgbClr val="4F4C32"/>
              </a:solidFill>
              <a:latin typeface="Berton"/>
              <a:ea typeface="Berton"/>
              <a:cs typeface="Berton"/>
              <a:sym typeface="Berton"/>
            </a:endParaRPr>
          </a:p>
          <a:p>
            <a:pPr algn="ctr">
              <a:spcBef>
                <a:spcPct val="0"/>
              </a:spcBef>
            </a:pPr>
            <a:r>
              <a:rPr lang="en-US" sz="2400" dirty="0" smtClean="0">
                <a:solidFill>
                  <a:srgbClr val="4F4C32"/>
                </a:solidFill>
                <a:latin typeface="Berton"/>
                <a:ea typeface="Berton"/>
                <a:cs typeface="Berton"/>
                <a:sym typeface="Berton"/>
              </a:rPr>
              <a:t>Автор рисунка</a:t>
            </a:r>
            <a:r>
              <a:rPr lang="ru-RU" sz="2400" dirty="0" smtClean="0">
                <a:solidFill>
                  <a:srgbClr val="4F4C32"/>
                </a:solidFill>
                <a:latin typeface="Berton"/>
                <a:ea typeface="Berton"/>
                <a:cs typeface="Berton"/>
                <a:sym typeface="Berton"/>
              </a:rPr>
              <a:t>:</a:t>
            </a:r>
            <a:r>
              <a:rPr lang="en-US" sz="2400" dirty="0" smtClean="0">
                <a:solidFill>
                  <a:srgbClr val="4F4C32"/>
                </a:solidFill>
                <a:latin typeface="Berton"/>
                <a:ea typeface="Berton"/>
                <a:cs typeface="Berton"/>
                <a:sym typeface="Berton"/>
              </a:rPr>
              <a:t> </a:t>
            </a:r>
            <a:r>
              <a:rPr lang="ru-RU" sz="2400" dirty="0" smtClean="0">
                <a:solidFill>
                  <a:srgbClr val="4F4C32"/>
                </a:solidFill>
                <a:latin typeface="Berton"/>
                <a:ea typeface="Berton"/>
                <a:cs typeface="Berton"/>
                <a:sym typeface="Berton"/>
              </a:rPr>
              <a:t>Марковец Ю.,</a:t>
            </a:r>
          </a:p>
          <a:p>
            <a:pPr algn="ctr">
              <a:spcBef>
                <a:spcPct val="0"/>
              </a:spcBef>
            </a:pPr>
            <a:r>
              <a:rPr lang="ru-RU" sz="2400" dirty="0" smtClean="0">
                <a:solidFill>
                  <a:srgbClr val="4F4C32"/>
                </a:solidFill>
                <a:latin typeface="Berton"/>
                <a:ea typeface="Berton"/>
                <a:cs typeface="Berton"/>
                <a:sym typeface="Berton"/>
              </a:rPr>
              <a:t>7 класс.</a:t>
            </a:r>
            <a:endParaRPr lang="en-US" sz="2400" dirty="0">
              <a:solidFill>
                <a:srgbClr val="000000"/>
              </a:solidFill>
              <a:latin typeface="Berton"/>
              <a:ea typeface="Berton"/>
              <a:cs typeface="Berton"/>
              <a:sym typeface="Berton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31238" y="5653626"/>
            <a:ext cx="3554242" cy="4675081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1115606">
            <a:off x="4209848" y="5785553"/>
            <a:ext cx="3071772" cy="4371690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9368">
            <a:off x="8114788" y="5000796"/>
            <a:ext cx="3560679" cy="4988692"/>
          </a:xfrm>
          <a:prstGeom prst="rect">
            <a:avLst/>
          </a:prstGeom>
        </p:spPr>
      </p:pic>
      <p:sp>
        <p:nvSpPr>
          <p:cNvPr id="23" name="TextBox 22"/>
          <p:cNvSpPr txBox="1"/>
          <p:nvPr/>
        </p:nvSpPr>
        <p:spPr>
          <a:xfrm>
            <a:off x="11328724" y="8420100"/>
            <a:ext cx="4177583" cy="147732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spcBef>
                <a:spcPct val="0"/>
              </a:spcBef>
            </a:pPr>
            <a:r>
              <a:rPr lang="ru-RU" sz="2400" dirty="0" smtClean="0">
                <a:solidFill>
                  <a:srgbClr val="4F4C32"/>
                </a:solidFill>
                <a:latin typeface="Berton"/>
                <a:ea typeface="Berton"/>
                <a:cs typeface="Berton"/>
                <a:sym typeface="Berton"/>
              </a:rPr>
              <a:t>«Под дубом тем»</a:t>
            </a:r>
          </a:p>
          <a:p>
            <a:pPr algn="ctr">
              <a:spcBef>
                <a:spcPct val="0"/>
              </a:spcBef>
            </a:pPr>
            <a:r>
              <a:rPr lang="ru-RU" sz="2400" dirty="0" smtClean="0">
                <a:solidFill>
                  <a:srgbClr val="4F4C32"/>
                </a:solidFill>
                <a:latin typeface="Berton"/>
                <a:ea typeface="Berton"/>
                <a:cs typeface="Berton"/>
                <a:sym typeface="Berton"/>
              </a:rPr>
              <a:t>Техника: акварель.</a:t>
            </a:r>
            <a:endParaRPr lang="ru-RU" sz="2400" dirty="0" smtClean="0">
              <a:solidFill>
                <a:srgbClr val="4F4C32"/>
              </a:solidFill>
              <a:latin typeface="Berton"/>
              <a:ea typeface="Berton"/>
              <a:cs typeface="Berton"/>
              <a:sym typeface="Berton"/>
            </a:endParaRPr>
          </a:p>
          <a:p>
            <a:pPr algn="ctr">
              <a:spcBef>
                <a:spcPct val="0"/>
              </a:spcBef>
            </a:pPr>
            <a:r>
              <a:rPr lang="en-US" sz="2400" dirty="0" smtClean="0">
                <a:solidFill>
                  <a:srgbClr val="4F4C32"/>
                </a:solidFill>
                <a:latin typeface="Berton"/>
                <a:ea typeface="Berton"/>
                <a:cs typeface="Berton"/>
                <a:sym typeface="Berton"/>
              </a:rPr>
              <a:t>Автор рисунка</a:t>
            </a:r>
            <a:r>
              <a:rPr lang="ru-RU" sz="2400" dirty="0" smtClean="0">
                <a:solidFill>
                  <a:srgbClr val="4F4C32"/>
                </a:solidFill>
                <a:latin typeface="Berton"/>
                <a:ea typeface="Berton"/>
                <a:cs typeface="Berton"/>
                <a:sym typeface="Berton"/>
              </a:rPr>
              <a:t>:</a:t>
            </a:r>
            <a:r>
              <a:rPr lang="en-US" sz="2400" dirty="0" smtClean="0">
                <a:solidFill>
                  <a:srgbClr val="4F4C32"/>
                </a:solidFill>
                <a:latin typeface="Berton"/>
                <a:ea typeface="Berton"/>
                <a:cs typeface="Berton"/>
                <a:sym typeface="Berton"/>
              </a:rPr>
              <a:t> </a:t>
            </a:r>
            <a:r>
              <a:rPr lang="ru-RU" sz="2400" dirty="0" smtClean="0">
                <a:solidFill>
                  <a:srgbClr val="4F4C32"/>
                </a:solidFill>
                <a:latin typeface="Berton"/>
                <a:ea typeface="Berton"/>
                <a:cs typeface="Berton"/>
                <a:sym typeface="Berton"/>
              </a:rPr>
              <a:t>Жаркова М.,</a:t>
            </a:r>
          </a:p>
          <a:p>
            <a:pPr algn="ctr">
              <a:spcBef>
                <a:spcPct val="0"/>
              </a:spcBef>
            </a:pPr>
            <a:r>
              <a:rPr lang="ru-RU" sz="2400" dirty="0" smtClean="0">
                <a:solidFill>
                  <a:srgbClr val="4F4C32"/>
                </a:solidFill>
                <a:latin typeface="Berton"/>
                <a:ea typeface="Berton"/>
                <a:cs typeface="Berton"/>
                <a:sym typeface="Berton"/>
              </a:rPr>
              <a:t>8 класс.</a:t>
            </a:r>
            <a:endParaRPr lang="en-US" sz="2400" dirty="0">
              <a:solidFill>
                <a:srgbClr val="000000"/>
              </a:solidFill>
              <a:latin typeface="Berton"/>
              <a:ea typeface="Berton"/>
              <a:cs typeface="Berton"/>
              <a:sym typeface="Berton"/>
            </a:endParaRPr>
          </a:p>
        </p:txBody>
      </p:sp>
      <p:pic>
        <p:nvPicPr>
          <p:cNvPr id="25" name="Рисунок 2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500430">
            <a:off x="7967662" y="4861887"/>
            <a:ext cx="3747573" cy="5222635"/>
          </a:xfrm>
          <a:prstGeom prst="rect">
            <a:avLst/>
          </a:prstGeom>
        </p:spPr>
      </p:pic>
      <p:pic>
        <p:nvPicPr>
          <p:cNvPr id="26" name="Рисунок 25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086033" y="3260144"/>
            <a:ext cx="8071363" cy="8071363"/>
          </a:xfrm>
          <a:prstGeom prst="rect">
            <a:avLst/>
          </a:prstGeom>
        </p:spPr>
      </p:pic>
      <p:pic>
        <p:nvPicPr>
          <p:cNvPr id="27" name="Рисунок 26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 rot="19657342">
            <a:off x="-201842" y="-18181"/>
            <a:ext cx="3383039" cy="191088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DFA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4663155" y="732500"/>
            <a:ext cx="8820767" cy="8159209"/>
          </a:xfrm>
          <a:custGeom>
            <a:avLst/>
            <a:gdLst/>
            <a:ahLst/>
            <a:cxnLst/>
            <a:rect l="l" t="t" r="r" b="b"/>
            <a:pathLst>
              <a:path w="8820767" h="8159209">
                <a:moveTo>
                  <a:pt x="0" y="0"/>
                </a:moveTo>
                <a:lnTo>
                  <a:pt x="8820766" y="0"/>
                </a:lnTo>
                <a:lnTo>
                  <a:pt x="8820766" y="8159209"/>
                </a:lnTo>
                <a:lnTo>
                  <a:pt x="0" y="8159209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=""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9073538" y="5645865"/>
            <a:ext cx="894704" cy="1104573"/>
          </a:xfrm>
          <a:custGeom>
            <a:avLst/>
            <a:gdLst/>
            <a:ahLst/>
            <a:cxnLst/>
            <a:rect l="l" t="t" r="r" b="b"/>
            <a:pathLst>
              <a:path w="894704" h="1104573">
                <a:moveTo>
                  <a:pt x="0" y="0"/>
                </a:moveTo>
                <a:lnTo>
                  <a:pt x="894704" y="0"/>
                </a:lnTo>
                <a:lnTo>
                  <a:pt x="894704" y="1104572"/>
                </a:lnTo>
                <a:lnTo>
                  <a:pt x="0" y="1104572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7958412" y="4613428"/>
            <a:ext cx="5875203" cy="5820252"/>
          </a:xfrm>
          <a:custGeom>
            <a:avLst/>
            <a:gdLst/>
            <a:ahLst/>
            <a:cxnLst/>
            <a:rect l="l" t="t" r="r" b="b"/>
            <a:pathLst>
              <a:path w="4641135" h="4641135">
                <a:moveTo>
                  <a:pt x="0" y="0"/>
                </a:moveTo>
                <a:lnTo>
                  <a:pt x="4641135" y="0"/>
                </a:lnTo>
                <a:lnTo>
                  <a:pt x="4641135" y="4641135"/>
                </a:lnTo>
                <a:lnTo>
                  <a:pt x="0" y="4641135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  <p:sp>
        <p:nvSpPr>
          <p:cNvPr id="5" name="TextBox 5"/>
          <p:cNvSpPr txBox="1"/>
          <p:nvPr/>
        </p:nvSpPr>
        <p:spPr>
          <a:xfrm>
            <a:off x="2670767" y="1241189"/>
            <a:ext cx="110966" cy="254540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076"/>
              </a:lnSpc>
              <a:spcBef>
                <a:spcPct val="0"/>
              </a:spcBef>
            </a:pPr>
            <a:r>
              <a:rPr lang="en-US" sz="2912">
                <a:solidFill>
                  <a:srgbClr val="363A1D"/>
                </a:solidFill>
                <a:latin typeface="Poppins Light"/>
                <a:ea typeface="Poppins Light"/>
                <a:cs typeface="Poppins Light"/>
                <a:sym typeface="Poppins Light"/>
              </a:rPr>
              <a:t>.</a:t>
            </a:r>
          </a:p>
          <a:p>
            <a:pPr algn="ctr">
              <a:lnSpc>
                <a:spcPts val="4076"/>
              </a:lnSpc>
              <a:spcBef>
                <a:spcPct val="0"/>
              </a:spcBef>
            </a:pPr>
            <a:r>
              <a:rPr lang="en-US" sz="2912">
                <a:solidFill>
                  <a:srgbClr val="363A1D"/>
                </a:solidFill>
                <a:latin typeface="Poppins Light"/>
                <a:ea typeface="Poppins Light"/>
                <a:cs typeface="Poppins Light"/>
                <a:sym typeface="Poppins Light"/>
              </a:rPr>
              <a:t> </a:t>
            </a:r>
          </a:p>
          <a:p>
            <a:pPr algn="ctr">
              <a:lnSpc>
                <a:spcPts val="4076"/>
              </a:lnSpc>
              <a:spcBef>
                <a:spcPct val="0"/>
              </a:spcBef>
            </a:pPr>
            <a:endParaRPr lang="en-US" sz="2912">
              <a:solidFill>
                <a:srgbClr val="363A1D"/>
              </a:solidFill>
              <a:latin typeface="Poppins Light"/>
              <a:ea typeface="Poppins Light"/>
              <a:cs typeface="Poppins Light"/>
              <a:sym typeface="Poppins Light"/>
            </a:endParaRPr>
          </a:p>
          <a:p>
            <a:pPr algn="ctr">
              <a:lnSpc>
                <a:spcPts val="4076"/>
              </a:lnSpc>
              <a:spcBef>
                <a:spcPct val="0"/>
              </a:spcBef>
            </a:pPr>
            <a:r>
              <a:rPr lang="en-US" sz="2912">
                <a:solidFill>
                  <a:srgbClr val="363A1D"/>
                </a:solidFill>
                <a:latin typeface="Poppins Light"/>
                <a:ea typeface="Poppins Light"/>
                <a:cs typeface="Poppins Light"/>
                <a:sym typeface="Poppins Light"/>
              </a:rPr>
              <a:t> </a:t>
            </a:r>
          </a:p>
          <a:p>
            <a:pPr algn="ctr">
              <a:lnSpc>
                <a:spcPts val="4076"/>
              </a:lnSpc>
              <a:spcBef>
                <a:spcPct val="0"/>
              </a:spcBef>
            </a:pPr>
            <a:r>
              <a:rPr lang="en-US" sz="2912">
                <a:solidFill>
                  <a:srgbClr val="363A1D"/>
                </a:solidFill>
                <a:latin typeface="Poppins Light"/>
                <a:ea typeface="Poppins Light"/>
                <a:cs typeface="Poppins Light"/>
                <a:sym typeface="Poppins Light"/>
              </a:rPr>
              <a:t>.</a:t>
            </a:r>
          </a:p>
        </p:txBody>
      </p:sp>
      <p:sp>
        <p:nvSpPr>
          <p:cNvPr id="6" name="TextBox 6"/>
          <p:cNvSpPr txBox="1"/>
          <p:nvPr/>
        </p:nvSpPr>
        <p:spPr>
          <a:xfrm rot="-787812">
            <a:off x="87266" y="7513752"/>
            <a:ext cx="4734520" cy="18103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39"/>
              </a:lnSpc>
              <a:spcBef>
                <a:spcPct val="0"/>
              </a:spcBef>
            </a:pPr>
            <a:r>
              <a:rPr lang="en-US" sz="2599" dirty="0">
                <a:solidFill>
                  <a:srgbClr val="363A1D"/>
                </a:solidFill>
                <a:latin typeface="Berton"/>
                <a:ea typeface="Berton"/>
                <a:cs typeface="Berton"/>
                <a:sym typeface="Berton"/>
              </a:rPr>
              <a:t>Но хитрые влюблённые,</a:t>
            </a:r>
          </a:p>
          <a:p>
            <a:pPr algn="ctr">
              <a:lnSpc>
                <a:spcPts val="3639"/>
              </a:lnSpc>
              <a:spcBef>
                <a:spcPct val="0"/>
              </a:spcBef>
            </a:pPr>
            <a:r>
              <a:rPr lang="en-US" sz="2599" dirty="0">
                <a:solidFill>
                  <a:srgbClr val="363A1D"/>
                </a:solidFill>
                <a:latin typeface="Berton"/>
                <a:ea typeface="Berton"/>
                <a:cs typeface="Berton"/>
                <a:sym typeface="Berton"/>
              </a:rPr>
              <a:t>Дубами вдохновлённые,</a:t>
            </a:r>
          </a:p>
          <a:p>
            <a:pPr algn="ctr">
              <a:lnSpc>
                <a:spcPts val="3639"/>
              </a:lnSpc>
              <a:spcBef>
                <a:spcPct val="0"/>
              </a:spcBef>
            </a:pPr>
            <a:r>
              <a:rPr lang="en-US" sz="2599" dirty="0">
                <a:solidFill>
                  <a:srgbClr val="363A1D"/>
                </a:solidFill>
                <a:latin typeface="Berton"/>
                <a:ea typeface="Berton"/>
                <a:cs typeface="Berton"/>
                <a:sym typeface="Berton"/>
              </a:rPr>
              <a:t>Писали письма нежные, </a:t>
            </a:r>
          </a:p>
          <a:p>
            <a:pPr algn="ctr">
              <a:lnSpc>
                <a:spcPts val="3639"/>
              </a:lnSpc>
              <a:spcBef>
                <a:spcPct val="0"/>
              </a:spcBef>
            </a:pPr>
            <a:r>
              <a:rPr lang="en-US" sz="2599" dirty="0">
                <a:solidFill>
                  <a:srgbClr val="363A1D"/>
                </a:solidFill>
                <a:latin typeface="Berton"/>
                <a:ea typeface="Berton"/>
                <a:cs typeface="Berton"/>
                <a:sym typeface="Berton"/>
              </a:rPr>
              <a:t>Вздыхали больше прежнего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87214" y="4084307"/>
            <a:ext cx="3545443" cy="18103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39"/>
              </a:lnSpc>
              <a:spcBef>
                <a:spcPct val="0"/>
              </a:spcBef>
            </a:pPr>
            <a:r>
              <a:rPr lang="en-US" sz="2599" dirty="0">
                <a:solidFill>
                  <a:srgbClr val="363A1D"/>
                </a:solidFill>
                <a:latin typeface="Berton"/>
                <a:ea typeface="Berton"/>
                <a:cs typeface="Berton"/>
                <a:sym typeface="Berton"/>
              </a:rPr>
              <a:t>Родители жестокие</a:t>
            </a:r>
          </a:p>
          <a:p>
            <a:pPr algn="ctr">
              <a:lnSpc>
                <a:spcPts val="3639"/>
              </a:lnSpc>
              <a:spcBef>
                <a:spcPct val="0"/>
              </a:spcBef>
            </a:pPr>
            <a:r>
              <a:rPr lang="en-US" sz="2599" dirty="0">
                <a:solidFill>
                  <a:srgbClr val="363A1D"/>
                </a:solidFill>
                <a:latin typeface="Berton"/>
                <a:ea typeface="Berton"/>
                <a:cs typeface="Berton"/>
                <a:sym typeface="Berton"/>
              </a:rPr>
              <a:t>Все чувства их высокие</a:t>
            </a:r>
          </a:p>
          <a:p>
            <a:pPr algn="ctr">
              <a:lnSpc>
                <a:spcPts val="3639"/>
              </a:lnSpc>
              <a:spcBef>
                <a:spcPct val="0"/>
              </a:spcBef>
            </a:pPr>
            <a:r>
              <a:rPr lang="en-US" sz="2599" dirty="0">
                <a:solidFill>
                  <a:srgbClr val="363A1D"/>
                </a:solidFill>
                <a:latin typeface="Berton"/>
                <a:ea typeface="Berton"/>
                <a:cs typeface="Berton"/>
                <a:sym typeface="Berton"/>
              </a:rPr>
              <a:t>Никак не признавали,</a:t>
            </a:r>
          </a:p>
          <a:p>
            <a:pPr algn="ctr">
              <a:lnSpc>
                <a:spcPts val="3639"/>
              </a:lnSpc>
              <a:spcBef>
                <a:spcPct val="0"/>
              </a:spcBef>
            </a:pPr>
            <a:r>
              <a:rPr lang="en-US" sz="2599" dirty="0">
                <a:solidFill>
                  <a:srgbClr val="363A1D"/>
                </a:solidFill>
                <a:latin typeface="Berton"/>
                <a:ea typeface="Berton"/>
                <a:cs typeface="Berton"/>
                <a:sym typeface="Berton"/>
              </a:rPr>
              <a:t>Прогулки запрещали.</a:t>
            </a:r>
          </a:p>
        </p:txBody>
      </p:sp>
      <p:sp>
        <p:nvSpPr>
          <p:cNvPr id="8" name="TextBox 8"/>
          <p:cNvSpPr txBox="1"/>
          <p:nvPr/>
        </p:nvSpPr>
        <p:spPr>
          <a:xfrm rot="741428">
            <a:off x="425985" y="701181"/>
            <a:ext cx="4893661" cy="184665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639"/>
              </a:lnSpc>
              <a:spcBef>
                <a:spcPct val="0"/>
              </a:spcBef>
            </a:pPr>
            <a:r>
              <a:rPr lang="en-US" sz="2599" dirty="0">
                <a:solidFill>
                  <a:srgbClr val="363A1D"/>
                </a:solidFill>
                <a:latin typeface="Berton"/>
                <a:ea typeface="Berton"/>
                <a:cs typeface="Berton"/>
                <a:sym typeface="Berton"/>
              </a:rPr>
              <a:t>Вильгельм и </a:t>
            </a:r>
            <a:r>
              <a:rPr lang="en-US" sz="2599" dirty="0" smtClean="0">
                <a:solidFill>
                  <a:srgbClr val="363A1D"/>
                </a:solidFill>
                <a:latin typeface="Berton"/>
                <a:ea typeface="Berton"/>
                <a:cs typeface="Berton"/>
                <a:sym typeface="Berton"/>
              </a:rPr>
              <a:t>ВильгельМИН</a:t>
            </a:r>
            <a:r>
              <a:rPr lang="ru-RU" sz="2599" dirty="0">
                <a:solidFill>
                  <a:srgbClr val="363A1D"/>
                </a:solidFill>
                <a:latin typeface="Berton"/>
                <a:ea typeface="Berton"/>
                <a:cs typeface="Berton"/>
                <a:sym typeface="Berton"/>
              </a:rPr>
              <a:t>Н</a:t>
            </a:r>
            <a:r>
              <a:rPr lang="en-US" sz="2599" dirty="0" smtClean="0">
                <a:solidFill>
                  <a:srgbClr val="363A1D"/>
                </a:solidFill>
                <a:latin typeface="Berton"/>
                <a:ea typeface="Berton"/>
                <a:cs typeface="Berton"/>
                <a:sym typeface="Berton"/>
              </a:rPr>
              <a:t>А</a:t>
            </a:r>
            <a:endParaRPr lang="en-US" sz="2599" dirty="0">
              <a:solidFill>
                <a:srgbClr val="363A1D"/>
              </a:solidFill>
              <a:latin typeface="Berton"/>
              <a:ea typeface="Berton"/>
              <a:cs typeface="Berton"/>
              <a:sym typeface="Berton"/>
            </a:endParaRPr>
          </a:p>
          <a:p>
            <a:pPr algn="ctr">
              <a:lnSpc>
                <a:spcPts val="3639"/>
              </a:lnSpc>
              <a:spcBef>
                <a:spcPct val="0"/>
              </a:spcBef>
            </a:pPr>
            <a:r>
              <a:rPr lang="en-US" sz="2599" dirty="0">
                <a:solidFill>
                  <a:srgbClr val="363A1D"/>
                </a:solidFill>
                <a:latin typeface="Berton"/>
                <a:ea typeface="Berton"/>
                <a:cs typeface="Berton"/>
                <a:sym typeface="Berton"/>
              </a:rPr>
              <a:t>Любили очень сильно!</a:t>
            </a:r>
          </a:p>
          <a:p>
            <a:pPr algn="ctr">
              <a:lnSpc>
                <a:spcPts val="3639"/>
              </a:lnSpc>
              <a:spcBef>
                <a:spcPct val="0"/>
              </a:spcBef>
            </a:pPr>
            <a:r>
              <a:rPr lang="en-US" sz="2599" dirty="0">
                <a:solidFill>
                  <a:srgbClr val="363A1D"/>
                </a:solidFill>
                <a:latin typeface="Berton"/>
                <a:ea typeface="Berton"/>
                <a:cs typeface="Berton"/>
                <a:sym typeface="Berton"/>
              </a:rPr>
              <a:t>Встречались и гуляли,</a:t>
            </a:r>
          </a:p>
          <a:p>
            <a:pPr algn="ctr">
              <a:lnSpc>
                <a:spcPts val="3639"/>
              </a:lnSpc>
              <a:spcBef>
                <a:spcPct val="0"/>
              </a:spcBef>
            </a:pPr>
            <a:r>
              <a:rPr lang="en-US" sz="2599" dirty="0">
                <a:solidFill>
                  <a:srgbClr val="363A1D"/>
                </a:solidFill>
                <a:latin typeface="Berton"/>
                <a:ea typeface="Berton"/>
                <a:cs typeface="Berton"/>
                <a:sym typeface="Berton"/>
              </a:rPr>
              <a:t>О будущем мечтали</a:t>
            </a:r>
          </a:p>
        </p:txBody>
      </p:sp>
      <p:sp>
        <p:nvSpPr>
          <p:cNvPr id="9" name="TextBox 9"/>
          <p:cNvSpPr txBox="1"/>
          <p:nvPr/>
        </p:nvSpPr>
        <p:spPr>
          <a:xfrm rot="-1178772">
            <a:off x="12885011" y="390141"/>
            <a:ext cx="5162669" cy="18103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39"/>
              </a:lnSpc>
              <a:spcBef>
                <a:spcPct val="0"/>
              </a:spcBef>
            </a:pPr>
            <a:r>
              <a:rPr lang="en-US" sz="2599" dirty="0">
                <a:solidFill>
                  <a:srgbClr val="363A1D"/>
                </a:solidFill>
                <a:latin typeface="Berton"/>
                <a:ea typeface="Berton"/>
                <a:cs typeface="Berton"/>
                <a:sym typeface="Berton"/>
              </a:rPr>
              <a:t>И их не отправляли,</a:t>
            </a:r>
          </a:p>
          <a:p>
            <a:pPr algn="ctr">
              <a:lnSpc>
                <a:spcPts val="3639"/>
              </a:lnSpc>
              <a:spcBef>
                <a:spcPct val="0"/>
              </a:spcBef>
            </a:pPr>
            <a:r>
              <a:rPr lang="en-US" sz="2599" dirty="0">
                <a:solidFill>
                  <a:srgbClr val="363A1D"/>
                </a:solidFill>
                <a:latin typeface="Berton"/>
                <a:ea typeface="Berton"/>
                <a:cs typeface="Berton"/>
                <a:sym typeface="Berton"/>
              </a:rPr>
              <a:t>А в дубе оставляли,</a:t>
            </a:r>
          </a:p>
          <a:p>
            <a:pPr algn="ctr">
              <a:lnSpc>
                <a:spcPts val="3639"/>
              </a:lnSpc>
              <a:spcBef>
                <a:spcPct val="0"/>
              </a:spcBef>
            </a:pPr>
            <a:r>
              <a:rPr lang="en-US" sz="2599" dirty="0">
                <a:solidFill>
                  <a:srgbClr val="363A1D"/>
                </a:solidFill>
                <a:latin typeface="Berton"/>
                <a:ea typeface="Berton"/>
                <a:cs typeface="Berton"/>
                <a:sym typeface="Berton"/>
              </a:rPr>
              <a:t>В дупле под старой веткой,</a:t>
            </a:r>
          </a:p>
          <a:p>
            <a:pPr algn="ctr">
              <a:lnSpc>
                <a:spcPts val="3639"/>
              </a:lnSpc>
              <a:spcBef>
                <a:spcPct val="0"/>
              </a:spcBef>
            </a:pPr>
            <a:r>
              <a:rPr lang="en-US" sz="2599" dirty="0">
                <a:solidFill>
                  <a:srgbClr val="363A1D"/>
                </a:solidFill>
                <a:latin typeface="Berton"/>
                <a:ea typeface="Berton"/>
                <a:cs typeface="Berton"/>
                <a:sym typeface="Berton"/>
              </a:rPr>
              <a:t>В большой льняной салфетке.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3914419" y="4084307"/>
            <a:ext cx="3867388" cy="18103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39"/>
              </a:lnSpc>
              <a:spcBef>
                <a:spcPct val="0"/>
              </a:spcBef>
            </a:pPr>
            <a:r>
              <a:rPr lang="en-US" sz="2599" dirty="0">
                <a:solidFill>
                  <a:srgbClr val="363A1D"/>
                </a:solidFill>
                <a:latin typeface="Berton"/>
                <a:ea typeface="Berton"/>
                <a:cs typeface="Berton"/>
                <a:sym typeface="Berton"/>
              </a:rPr>
              <a:t>Вильгельму было ясно,</a:t>
            </a:r>
          </a:p>
          <a:p>
            <a:pPr algn="ctr">
              <a:lnSpc>
                <a:spcPts val="3639"/>
              </a:lnSpc>
              <a:spcBef>
                <a:spcPct val="0"/>
              </a:spcBef>
            </a:pPr>
            <a:r>
              <a:rPr lang="en-US" sz="2599" dirty="0">
                <a:solidFill>
                  <a:srgbClr val="363A1D"/>
                </a:solidFill>
                <a:latin typeface="Berton"/>
                <a:ea typeface="Berton"/>
                <a:cs typeface="Berton"/>
                <a:sym typeface="Berton"/>
              </a:rPr>
              <a:t>Что жизнь его прекрасна,</a:t>
            </a:r>
          </a:p>
          <a:p>
            <a:pPr algn="ctr">
              <a:lnSpc>
                <a:spcPts val="3639"/>
              </a:lnSpc>
              <a:spcBef>
                <a:spcPct val="0"/>
              </a:spcBef>
            </a:pPr>
            <a:r>
              <a:rPr lang="en-US" sz="2599" dirty="0">
                <a:solidFill>
                  <a:srgbClr val="363A1D"/>
                </a:solidFill>
                <a:latin typeface="Berton"/>
                <a:ea typeface="Berton"/>
                <a:cs typeface="Berton"/>
                <a:sym typeface="Berton"/>
              </a:rPr>
              <a:t>Что любит Вильгельмина</a:t>
            </a:r>
          </a:p>
          <a:p>
            <a:pPr algn="ctr">
              <a:lnSpc>
                <a:spcPts val="3639"/>
              </a:lnSpc>
              <a:spcBef>
                <a:spcPct val="0"/>
              </a:spcBef>
            </a:pPr>
            <a:r>
              <a:rPr lang="en-US" sz="2599" dirty="0">
                <a:solidFill>
                  <a:srgbClr val="363A1D"/>
                </a:solidFill>
                <a:latin typeface="Berton"/>
                <a:ea typeface="Berton"/>
                <a:cs typeface="Berton"/>
                <a:sym typeface="Berton"/>
              </a:rPr>
              <a:t>Его не вполовину.</a:t>
            </a:r>
          </a:p>
        </p:txBody>
      </p:sp>
      <p:sp>
        <p:nvSpPr>
          <p:cNvPr id="11" name="TextBox 11"/>
          <p:cNvSpPr txBox="1"/>
          <p:nvPr/>
        </p:nvSpPr>
        <p:spPr>
          <a:xfrm rot="1280606">
            <a:off x="13342303" y="7415495"/>
            <a:ext cx="4708803" cy="184665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39"/>
              </a:lnSpc>
              <a:spcBef>
                <a:spcPct val="0"/>
              </a:spcBef>
            </a:pPr>
            <a:r>
              <a:rPr lang="en-US" sz="2599" dirty="0">
                <a:solidFill>
                  <a:srgbClr val="363A1D"/>
                </a:solidFill>
                <a:latin typeface="Berton"/>
                <a:ea typeface="Berton"/>
                <a:cs typeface="Berton"/>
                <a:sym typeface="Berton"/>
              </a:rPr>
              <a:t>И </a:t>
            </a:r>
            <a:r>
              <a:rPr lang="en-US" sz="2599" dirty="0" smtClean="0">
                <a:solidFill>
                  <a:srgbClr val="363A1D"/>
                </a:solidFill>
                <a:latin typeface="Berton"/>
                <a:ea typeface="Berton"/>
                <a:cs typeface="Berton"/>
                <a:sym typeface="Berton"/>
              </a:rPr>
              <a:t>Вильгельмин</a:t>
            </a:r>
            <a:r>
              <a:rPr lang="ru-RU" sz="2599" dirty="0" smtClean="0">
                <a:solidFill>
                  <a:srgbClr val="363A1D"/>
                </a:solidFill>
                <a:latin typeface="Berton"/>
                <a:ea typeface="Berton"/>
                <a:cs typeface="Berton"/>
                <a:sym typeface="Berton"/>
              </a:rPr>
              <a:t>н</a:t>
            </a:r>
            <a:r>
              <a:rPr lang="en-US" sz="2599" dirty="0" smtClean="0">
                <a:solidFill>
                  <a:srgbClr val="363A1D"/>
                </a:solidFill>
                <a:latin typeface="Berton"/>
                <a:ea typeface="Berton"/>
                <a:cs typeface="Berton"/>
                <a:sym typeface="Berton"/>
              </a:rPr>
              <a:t>а </a:t>
            </a:r>
            <a:r>
              <a:rPr lang="en-US" sz="2599" dirty="0">
                <a:solidFill>
                  <a:srgbClr val="363A1D"/>
                </a:solidFill>
                <a:latin typeface="Berton"/>
                <a:ea typeface="Berton"/>
                <a:cs typeface="Berton"/>
                <a:sym typeface="Berton"/>
              </a:rPr>
              <a:t>знала,</a:t>
            </a:r>
          </a:p>
          <a:p>
            <a:pPr algn="ctr">
              <a:lnSpc>
                <a:spcPts val="3639"/>
              </a:lnSpc>
              <a:spcBef>
                <a:spcPct val="0"/>
              </a:spcBef>
            </a:pPr>
            <a:r>
              <a:rPr lang="en-US" sz="2599" dirty="0">
                <a:solidFill>
                  <a:srgbClr val="363A1D"/>
                </a:solidFill>
                <a:latin typeface="Berton"/>
                <a:ea typeface="Berton"/>
                <a:cs typeface="Berton"/>
                <a:sym typeface="Berton"/>
              </a:rPr>
              <a:t>Когда письмо читала,</a:t>
            </a:r>
          </a:p>
          <a:p>
            <a:pPr algn="ctr">
              <a:lnSpc>
                <a:spcPts val="3639"/>
              </a:lnSpc>
              <a:spcBef>
                <a:spcPct val="0"/>
              </a:spcBef>
            </a:pPr>
            <a:r>
              <a:rPr lang="en-US" sz="2599" dirty="0">
                <a:solidFill>
                  <a:srgbClr val="363A1D"/>
                </a:solidFill>
                <a:latin typeface="Berton"/>
                <a:ea typeface="Berton"/>
                <a:cs typeface="Berton"/>
                <a:sym typeface="Berton"/>
              </a:rPr>
              <a:t>Что чувства их так крепки,</a:t>
            </a:r>
          </a:p>
          <a:p>
            <a:pPr algn="ctr">
              <a:lnSpc>
                <a:spcPts val="3639"/>
              </a:lnSpc>
              <a:spcBef>
                <a:spcPct val="0"/>
              </a:spcBef>
            </a:pPr>
            <a:r>
              <a:rPr lang="en-US" sz="2599" dirty="0">
                <a:solidFill>
                  <a:srgbClr val="363A1D"/>
                </a:solidFill>
                <a:latin typeface="Berton"/>
                <a:ea typeface="Berton"/>
                <a:cs typeface="Berton"/>
                <a:sym typeface="Berton"/>
              </a:rPr>
              <a:t>Как крепки дуба ветки.</a:t>
            </a:r>
          </a:p>
        </p:txBody>
      </p:sp>
      <p:sp>
        <p:nvSpPr>
          <p:cNvPr id="12" name="Freeform 12"/>
          <p:cNvSpPr/>
          <p:nvPr/>
        </p:nvSpPr>
        <p:spPr>
          <a:xfrm rot="6627188">
            <a:off x="15480295" y="1951798"/>
            <a:ext cx="1933653" cy="2127816"/>
          </a:xfrm>
          <a:custGeom>
            <a:avLst/>
            <a:gdLst/>
            <a:ahLst/>
            <a:cxnLst/>
            <a:rect l="l" t="t" r="r" b="b"/>
            <a:pathLst>
              <a:path w="1933653" h="2127816">
                <a:moveTo>
                  <a:pt x="0" y="0"/>
                </a:moveTo>
                <a:lnTo>
                  <a:pt x="1933652" y="0"/>
                </a:lnTo>
                <a:lnTo>
                  <a:pt x="1933652" y="2127816"/>
                </a:lnTo>
                <a:lnTo>
                  <a:pt x="0" y="2127816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alphaModFix amt="61000"/>
            </a:blip>
            <a:stretch>
              <a:fillRect/>
            </a:stretch>
          </a:blipFill>
        </p:spPr>
      </p:sp>
      <p:sp>
        <p:nvSpPr>
          <p:cNvPr id="13" name="Freeform 13"/>
          <p:cNvSpPr/>
          <p:nvPr/>
        </p:nvSpPr>
        <p:spPr>
          <a:xfrm rot="9240649">
            <a:off x="15842789" y="5961944"/>
            <a:ext cx="1933653" cy="2127816"/>
          </a:xfrm>
          <a:custGeom>
            <a:avLst/>
            <a:gdLst/>
            <a:ahLst/>
            <a:cxnLst/>
            <a:rect l="l" t="t" r="r" b="b"/>
            <a:pathLst>
              <a:path w="1933653" h="2127816">
                <a:moveTo>
                  <a:pt x="0" y="0"/>
                </a:moveTo>
                <a:lnTo>
                  <a:pt x="1933653" y="0"/>
                </a:lnTo>
                <a:lnTo>
                  <a:pt x="1933653" y="2127816"/>
                </a:lnTo>
                <a:lnTo>
                  <a:pt x="0" y="2127816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alphaModFix amt="61000"/>
            </a:blip>
            <a:stretch>
              <a:fillRect/>
            </a:stretch>
          </a:blipFill>
        </p:spPr>
      </p:sp>
      <p:sp>
        <p:nvSpPr>
          <p:cNvPr id="14" name="Freeform 14"/>
          <p:cNvSpPr/>
          <p:nvPr/>
        </p:nvSpPr>
        <p:spPr>
          <a:xfrm rot="2078543" flipV="1">
            <a:off x="934048" y="5686529"/>
            <a:ext cx="1933653" cy="2127816"/>
          </a:xfrm>
          <a:custGeom>
            <a:avLst/>
            <a:gdLst/>
            <a:ahLst/>
            <a:cxnLst/>
            <a:rect l="l" t="t" r="r" b="b"/>
            <a:pathLst>
              <a:path w="1933653" h="2127816">
                <a:moveTo>
                  <a:pt x="0" y="2127817"/>
                </a:moveTo>
                <a:lnTo>
                  <a:pt x="1933653" y="2127817"/>
                </a:lnTo>
                <a:lnTo>
                  <a:pt x="1933653" y="0"/>
                </a:lnTo>
                <a:lnTo>
                  <a:pt x="0" y="0"/>
                </a:lnTo>
                <a:lnTo>
                  <a:pt x="0" y="2127817"/>
                </a:lnTo>
                <a:close/>
              </a:path>
            </a:pathLst>
          </a:custGeom>
          <a:blipFill>
            <a:blip r:embed="rId7">
              <a:alphaModFix amt="61000"/>
            </a:blip>
            <a:stretch>
              <a:fillRect/>
            </a:stretch>
          </a:blipFill>
        </p:spPr>
      </p:sp>
      <p:sp>
        <p:nvSpPr>
          <p:cNvPr id="15" name="Freeform 15"/>
          <p:cNvSpPr/>
          <p:nvPr/>
        </p:nvSpPr>
        <p:spPr>
          <a:xfrm rot="3984676" flipV="1">
            <a:off x="1082290" y="2237736"/>
            <a:ext cx="1933653" cy="2127816"/>
          </a:xfrm>
          <a:custGeom>
            <a:avLst/>
            <a:gdLst/>
            <a:ahLst/>
            <a:cxnLst/>
            <a:rect l="l" t="t" r="r" b="b"/>
            <a:pathLst>
              <a:path w="1933653" h="2127816">
                <a:moveTo>
                  <a:pt x="0" y="2127816"/>
                </a:moveTo>
                <a:lnTo>
                  <a:pt x="1933653" y="2127816"/>
                </a:lnTo>
                <a:lnTo>
                  <a:pt x="1933653" y="0"/>
                </a:lnTo>
                <a:lnTo>
                  <a:pt x="0" y="0"/>
                </a:lnTo>
                <a:lnTo>
                  <a:pt x="0" y="2127816"/>
                </a:lnTo>
                <a:close/>
              </a:path>
            </a:pathLst>
          </a:custGeom>
          <a:blipFill>
            <a:blip r:embed="rId7">
              <a:alphaModFix amt="61000"/>
            </a:blip>
            <a:stretch>
              <a:fillRect/>
            </a:stretch>
          </a:blipFill>
        </p:spPr>
      </p:sp>
      <p:sp>
        <p:nvSpPr>
          <p:cNvPr id="16" name="Freeform 16"/>
          <p:cNvSpPr/>
          <p:nvPr/>
        </p:nvSpPr>
        <p:spPr>
          <a:xfrm>
            <a:off x="11549903" y="8298036"/>
            <a:ext cx="2913955" cy="2135643"/>
          </a:xfrm>
          <a:custGeom>
            <a:avLst/>
            <a:gdLst/>
            <a:ahLst/>
            <a:cxnLst/>
            <a:rect l="l" t="t" r="r" b="b"/>
            <a:pathLst>
              <a:path w="2748276" h="2047465">
                <a:moveTo>
                  <a:pt x="0" y="0"/>
                </a:moveTo>
                <a:lnTo>
                  <a:pt x="2748276" y="0"/>
                </a:lnTo>
                <a:lnTo>
                  <a:pt x="2748276" y="2047465"/>
                </a:lnTo>
                <a:lnTo>
                  <a:pt x="0" y="2047465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alphaModFix amt="56000"/>
            </a:blip>
            <a:stretch>
              <a:fillRect/>
            </a:stretch>
          </a:blipFill>
        </p:spPr>
      </p:sp>
      <p:sp>
        <p:nvSpPr>
          <p:cNvPr id="17" name="TextBox 17"/>
          <p:cNvSpPr txBox="1"/>
          <p:nvPr/>
        </p:nvSpPr>
        <p:spPr>
          <a:xfrm>
            <a:off x="4040983" y="198939"/>
            <a:ext cx="10422875" cy="64120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5039"/>
              </a:lnSpc>
              <a:spcBef>
                <a:spcPct val="0"/>
              </a:spcBef>
            </a:pPr>
            <a:r>
              <a:rPr lang="en-US" sz="4400" b="1" dirty="0">
                <a:solidFill>
                  <a:srgbClr val="D2861D"/>
                </a:solidFill>
                <a:latin typeface="Blushes Bold"/>
                <a:ea typeface="Blushes Bold"/>
                <a:cs typeface="Blushes Bold"/>
                <a:sym typeface="Blushes Bold"/>
              </a:rPr>
              <a:t>ДУБ ЖЕНИХА</a:t>
            </a:r>
            <a:r>
              <a:rPr lang="en-US" sz="4400" dirty="0">
                <a:solidFill>
                  <a:srgbClr val="D2861D"/>
                </a:solidFill>
                <a:latin typeface="Blushes"/>
                <a:ea typeface="Blushes"/>
                <a:cs typeface="Blushes"/>
                <a:sym typeface="Blushes"/>
              </a:rPr>
              <a:t> (НЕМ. BRÄUTIGAMSEICHE) </a:t>
            </a:r>
          </a:p>
        </p:txBody>
      </p:sp>
      <p:sp>
        <p:nvSpPr>
          <p:cNvPr id="18" name="TextBox 18"/>
          <p:cNvSpPr txBox="1"/>
          <p:nvPr/>
        </p:nvSpPr>
        <p:spPr>
          <a:xfrm rot="20142272">
            <a:off x="11983416" y="9110368"/>
            <a:ext cx="2606809" cy="83099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/>
            <a:r>
              <a:rPr lang="en-US" b="1" dirty="0">
                <a:solidFill>
                  <a:srgbClr val="57392A"/>
                </a:solidFill>
                <a:latin typeface="Berton" panose="020B0604020202020204" charset="-52"/>
                <a:ea typeface="Arimo Bold"/>
                <a:cs typeface="Arimo Bold"/>
                <a:sym typeface="Arimo Bold"/>
              </a:rPr>
              <a:t>В роли Вильгельма -</a:t>
            </a:r>
          </a:p>
          <a:p>
            <a:pPr algn="ctr"/>
            <a:r>
              <a:rPr lang="en-US" b="1" dirty="0" err="1">
                <a:solidFill>
                  <a:srgbClr val="57392A"/>
                </a:solidFill>
                <a:latin typeface="Berton" panose="020B0604020202020204" charset="-52"/>
                <a:ea typeface="Arimo Bold"/>
                <a:cs typeface="Arimo Bold"/>
                <a:sym typeface="Arimo Bold"/>
              </a:rPr>
              <a:t>Курков</a:t>
            </a:r>
            <a:r>
              <a:rPr lang="en-US" b="1" dirty="0">
                <a:solidFill>
                  <a:srgbClr val="57392A"/>
                </a:solidFill>
                <a:latin typeface="Berton" panose="020B0604020202020204" charset="-52"/>
                <a:ea typeface="Arimo Bold"/>
                <a:cs typeface="Arimo Bold"/>
                <a:sym typeface="Arimo Bold"/>
              </a:rPr>
              <a:t> </a:t>
            </a:r>
            <a:r>
              <a:rPr lang="en-US" b="1" dirty="0" err="1" smtClean="0">
                <a:solidFill>
                  <a:srgbClr val="57392A"/>
                </a:solidFill>
                <a:latin typeface="Berton" panose="020B0604020202020204" charset="-52"/>
                <a:ea typeface="Arimo Bold"/>
                <a:cs typeface="Arimo Bold"/>
                <a:sym typeface="Arimo Bold"/>
              </a:rPr>
              <a:t>Станислав</a:t>
            </a:r>
            <a:r>
              <a:rPr lang="ru-RU" b="1" dirty="0" smtClean="0">
                <a:solidFill>
                  <a:srgbClr val="57392A"/>
                </a:solidFill>
                <a:latin typeface="Berton" panose="020B0604020202020204" charset="-52"/>
                <a:ea typeface="Arimo Bold"/>
                <a:cs typeface="Arimo Bold"/>
                <a:sym typeface="Arimo Bold"/>
              </a:rPr>
              <a:t>,</a:t>
            </a:r>
            <a:r>
              <a:rPr lang="en-US" b="1" dirty="0" smtClean="0">
                <a:solidFill>
                  <a:srgbClr val="57392A"/>
                </a:solidFill>
                <a:latin typeface="Berton" panose="020B0604020202020204" charset="-52"/>
                <a:ea typeface="Arimo Bold"/>
                <a:cs typeface="Arimo Bold"/>
                <a:sym typeface="Arimo Bold"/>
              </a:rPr>
              <a:t> </a:t>
            </a:r>
            <a:endParaRPr lang="ru-RU" b="1" dirty="0" smtClean="0">
              <a:solidFill>
                <a:srgbClr val="57392A"/>
              </a:solidFill>
              <a:latin typeface="Berton" panose="020B0604020202020204" charset="-52"/>
              <a:ea typeface="Arimo Bold"/>
              <a:cs typeface="Arimo Bold"/>
              <a:sym typeface="Arimo Bold"/>
            </a:endParaRPr>
          </a:p>
          <a:p>
            <a:pPr algn="ctr"/>
            <a:r>
              <a:rPr lang="en-US" b="1" dirty="0" smtClean="0">
                <a:solidFill>
                  <a:srgbClr val="57392A"/>
                </a:solidFill>
                <a:latin typeface="Berton" panose="020B0604020202020204" charset="-52"/>
                <a:ea typeface="Arimo Bold"/>
                <a:cs typeface="Arimo Bold"/>
                <a:sym typeface="Arimo Bold"/>
              </a:rPr>
              <a:t>10 </a:t>
            </a:r>
            <a:r>
              <a:rPr lang="en-US" b="1" dirty="0" smtClean="0">
                <a:solidFill>
                  <a:srgbClr val="57392A"/>
                </a:solidFill>
                <a:latin typeface="Berton" panose="020B0604020202020204" charset="-52"/>
                <a:ea typeface="Arimo Bold"/>
                <a:cs typeface="Arimo Bold"/>
                <a:sym typeface="Arimo Bold"/>
              </a:rPr>
              <a:t>кл</a:t>
            </a:r>
            <a:r>
              <a:rPr lang="ru-RU" b="1" dirty="0" smtClean="0">
                <a:solidFill>
                  <a:srgbClr val="57392A"/>
                </a:solidFill>
                <a:latin typeface="Berton" panose="020B0604020202020204" charset="-52"/>
                <a:ea typeface="Arimo Bold"/>
                <a:cs typeface="Arimo Bold"/>
                <a:sym typeface="Arimo Bold"/>
              </a:rPr>
              <a:t>асс</a:t>
            </a:r>
            <a:r>
              <a:rPr lang="en-US" b="1" dirty="0" smtClean="0">
                <a:solidFill>
                  <a:srgbClr val="57392A"/>
                </a:solidFill>
                <a:latin typeface="Berton" panose="020B0604020202020204" charset="-52"/>
                <a:ea typeface="Arimo Bold"/>
                <a:cs typeface="Arimo Bold"/>
                <a:sym typeface="Arimo Bold"/>
              </a:rPr>
              <a:t>.</a:t>
            </a:r>
            <a:r>
              <a:rPr lang="en-US" dirty="0" smtClean="0">
                <a:solidFill>
                  <a:srgbClr val="57392A"/>
                </a:solidFill>
                <a:latin typeface="Berton" panose="020B0604020202020204" charset="-52"/>
                <a:ea typeface="Arimo"/>
                <a:cs typeface="Arimo"/>
                <a:sym typeface="Arimo"/>
              </a:rPr>
              <a:t> </a:t>
            </a:r>
            <a:endParaRPr lang="en-US" dirty="0">
              <a:solidFill>
                <a:srgbClr val="57392A"/>
              </a:solidFill>
              <a:latin typeface="Berton" panose="020B0604020202020204" charset="-52"/>
              <a:ea typeface="Arimo"/>
              <a:cs typeface="Arimo"/>
              <a:sym typeface="Arimo"/>
            </a:endParaRPr>
          </a:p>
        </p:txBody>
      </p:sp>
      <p:pic>
        <p:nvPicPr>
          <p:cNvPr id="21" name="Рисунок 20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31874" y="5500798"/>
            <a:ext cx="4272746" cy="4798902"/>
          </a:xfrm>
          <a:prstGeom prst="rect">
            <a:avLst/>
          </a:prstGeom>
        </p:spPr>
      </p:pic>
      <p:sp>
        <p:nvSpPr>
          <p:cNvPr id="19" name="Freeform 19"/>
          <p:cNvSpPr/>
          <p:nvPr/>
        </p:nvSpPr>
        <p:spPr>
          <a:xfrm flipH="1">
            <a:off x="4694158" y="8211909"/>
            <a:ext cx="2876221" cy="2277977"/>
          </a:xfrm>
          <a:custGeom>
            <a:avLst/>
            <a:gdLst/>
            <a:ahLst/>
            <a:cxnLst/>
            <a:rect l="l" t="t" r="r" b="b"/>
            <a:pathLst>
              <a:path w="2748276" h="2047465">
                <a:moveTo>
                  <a:pt x="2748276" y="0"/>
                </a:moveTo>
                <a:lnTo>
                  <a:pt x="0" y="0"/>
                </a:lnTo>
                <a:lnTo>
                  <a:pt x="0" y="2047465"/>
                </a:lnTo>
                <a:lnTo>
                  <a:pt x="2748276" y="2047465"/>
                </a:lnTo>
                <a:lnTo>
                  <a:pt x="2748276" y="0"/>
                </a:lnTo>
                <a:close/>
              </a:path>
            </a:pathLst>
          </a:custGeom>
          <a:blipFill>
            <a:blip r:embed="rId8">
              <a:alphaModFix amt="57000"/>
            </a:blip>
            <a:stretch>
              <a:fillRect/>
            </a:stretch>
          </a:blipFill>
        </p:spPr>
      </p:sp>
      <p:sp>
        <p:nvSpPr>
          <p:cNvPr id="29" name="TextBox 20"/>
          <p:cNvSpPr txBox="1"/>
          <p:nvPr/>
        </p:nvSpPr>
        <p:spPr>
          <a:xfrm rot="1761986">
            <a:off x="4865664" y="9177862"/>
            <a:ext cx="2171581" cy="83099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/>
            <a:r>
              <a:rPr lang="en-US" b="1" dirty="0">
                <a:solidFill>
                  <a:srgbClr val="553827"/>
                </a:solidFill>
                <a:latin typeface="Berton" panose="020B0604020202020204" charset="-52"/>
                <a:ea typeface="Arimo Bold"/>
                <a:cs typeface="Arimo Bold"/>
                <a:sym typeface="Arimo Bold"/>
              </a:rPr>
              <a:t>В роли </a:t>
            </a:r>
            <a:r>
              <a:rPr lang="en-US" b="1" dirty="0" smtClean="0">
                <a:solidFill>
                  <a:srgbClr val="553827"/>
                </a:solidFill>
                <a:latin typeface="Berton" panose="020B0604020202020204" charset="-52"/>
                <a:ea typeface="Arimo Bold"/>
                <a:cs typeface="Arimo Bold"/>
                <a:sym typeface="Arimo Bold"/>
              </a:rPr>
              <a:t>Ми</a:t>
            </a:r>
            <a:r>
              <a:rPr lang="ru-RU" b="1" dirty="0" smtClean="0">
                <a:solidFill>
                  <a:srgbClr val="553827"/>
                </a:solidFill>
                <a:latin typeface="Berton" panose="020B0604020202020204" charset="-52"/>
                <a:ea typeface="Arimo Bold"/>
                <a:cs typeface="Arimo Bold"/>
                <a:sym typeface="Arimo Bold"/>
              </a:rPr>
              <a:t>н</a:t>
            </a:r>
            <a:r>
              <a:rPr lang="en-US" b="1" dirty="0" err="1" smtClean="0">
                <a:solidFill>
                  <a:srgbClr val="553827"/>
                </a:solidFill>
                <a:latin typeface="Berton" panose="020B0604020202020204" charset="-52"/>
                <a:ea typeface="Arimo Bold"/>
                <a:cs typeface="Arimo Bold"/>
                <a:sym typeface="Arimo Bold"/>
              </a:rPr>
              <a:t>ны</a:t>
            </a:r>
            <a:r>
              <a:rPr lang="en-US" b="1" dirty="0" smtClean="0">
                <a:solidFill>
                  <a:srgbClr val="553827"/>
                </a:solidFill>
                <a:latin typeface="Berton" panose="020B0604020202020204" charset="-52"/>
                <a:ea typeface="Arimo Bold"/>
                <a:cs typeface="Arimo Bold"/>
                <a:sym typeface="Arimo Bold"/>
              </a:rPr>
              <a:t> </a:t>
            </a:r>
            <a:r>
              <a:rPr lang="en-US" b="1" dirty="0">
                <a:solidFill>
                  <a:srgbClr val="553827"/>
                </a:solidFill>
                <a:latin typeface="Berton" panose="020B0604020202020204" charset="-52"/>
                <a:ea typeface="Arimo Bold"/>
                <a:cs typeface="Arimo Bold"/>
                <a:sym typeface="Arimo Bold"/>
              </a:rPr>
              <a:t>-</a:t>
            </a:r>
          </a:p>
          <a:p>
            <a:pPr algn="ctr"/>
            <a:r>
              <a:rPr lang="en-US" b="1" dirty="0" err="1">
                <a:solidFill>
                  <a:srgbClr val="553827"/>
                </a:solidFill>
                <a:latin typeface="Berton" panose="020B0604020202020204" charset="-52"/>
                <a:ea typeface="Arimo Bold"/>
                <a:cs typeface="Arimo Bold"/>
                <a:sym typeface="Arimo Bold"/>
              </a:rPr>
              <a:t>Марковец</a:t>
            </a:r>
            <a:r>
              <a:rPr lang="en-US" b="1" dirty="0">
                <a:solidFill>
                  <a:srgbClr val="553827"/>
                </a:solidFill>
                <a:latin typeface="Berton" panose="020B0604020202020204" charset="-52"/>
                <a:ea typeface="Arimo Bold"/>
                <a:cs typeface="Arimo Bold"/>
                <a:sym typeface="Arimo Bold"/>
              </a:rPr>
              <a:t> </a:t>
            </a:r>
            <a:r>
              <a:rPr lang="en-US" b="1" dirty="0" err="1" smtClean="0">
                <a:solidFill>
                  <a:srgbClr val="553827"/>
                </a:solidFill>
                <a:latin typeface="Berton" panose="020B0604020202020204" charset="-52"/>
                <a:ea typeface="Arimo Bold"/>
                <a:cs typeface="Arimo Bold"/>
                <a:sym typeface="Arimo Bold"/>
              </a:rPr>
              <a:t>Юлия</a:t>
            </a:r>
            <a:r>
              <a:rPr lang="ru-RU" b="1" dirty="0" smtClean="0">
                <a:solidFill>
                  <a:srgbClr val="553827"/>
                </a:solidFill>
                <a:latin typeface="Berton" panose="020B0604020202020204" charset="-52"/>
                <a:ea typeface="Arimo Bold"/>
                <a:cs typeface="Arimo Bold"/>
                <a:sym typeface="Arimo Bold"/>
              </a:rPr>
              <a:t>,</a:t>
            </a:r>
            <a:r>
              <a:rPr lang="en-US" b="1" dirty="0" smtClean="0">
                <a:solidFill>
                  <a:srgbClr val="553827"/>
                </a:solidFill>
                <a:latin typeface="Berton" panose="020B0604020202020204" charset="-52"/>
                <a:ea typeface="Arimo Bold"/>
                <a:cs typeface="Arimo Bold"/>
                <a:sym typeface="Arimo Bold"/>
              </a:rPr>
              <a:t> </a:t>
            </a:r>
            <a:endParaRPr lang="ru-RU" b="1" dirty="0" smtClean="0">
              <a:solidFill>
                <a:srgbClr val="553827"/>
              </a:solidFill>
              <a:latin typeface="Berton" panose="020B0604020202020204" charset="-52"/>
              <a:ea typeface="Arimo Bold"/>
              <a:cs typeface="Arimo Bold"/>
              <a:sym typeface="Arimo Bold"/>
            </a:endParaRPr>
          </a:p>
          <a:p>
            <a:pPr algn="ctr"/>
            <a:r>
              <a:rPr lang="en-US" b="1" dirty="0" smtClean="0">
                <a:solidFill>
                  <a:srgbClr val="553827"/>
                </a:solidFill>
                <a:latin typeface="Berton" panose="020B0604020202020204" charset="-52"/>
                <a:ea typeface="Arimo Bold"/>
                <a:cs typeface="Arimo Bold"/>
                <a:sym typeface="Arimo Bold"/>
              </a:rPr>
              <a:t>7 </a:t>
            </a:r>
            <a:r>
              <a:rPr lang="en-US" b="1" dirty="0" smtClean="0">
                <a:solidFill>
                  <a:srgbClr val="553827"/>
                </a:solidFill>
                <a:latin typeface="Berton" panose="020B0604020202020204" charset="-52"/>
                <a:ea typeface="Arimo Bold"/>
                <a:cs typeface="Arimo Bold"/>
                <a:sym typeface="Arimo Bold"/>
              </a:rPr>
              <a:t>кл</a:t>
            </a:r>
            <a:r>
              <a:rPr lang="ru-RU" b="1" dirty="0" smtClean="0">
                <a:solidFill>
                  <a:srgbClr val="553827"/>
                </a:solidFill>
                <a:latin typeface="Berton" panose="020B0604020202020204" charset="-52"/>
                <a:ea typeface="Arimo Bold"/>
                <a:cs typeface="Arimo Bold"/>
                <a:sym typeface="Arimo Bold"/>
              </a:rPr>
              <a:t>асс</a:t>
            </a:r>
            <a:r>
              <a:rPr lang="en-US" b="1" dirty="0" smtClean="0">
                <a:solidFill>
                  <a:srgbClr val="553827"/>
                </a:solidFill>
                <a:latin typeface="Comic Sans MS" panose="030F0702030302020204" pitchFamily="66" charset="0"/>
                <a:ea typeface="Arimo Bold"/>
                <a:cs typeface="Arimo Bold"/>
                <a:sym typeface="Arimo Bold"/>
              </a:rPr>
              <a:t>.</a:t>
            </a:r>
            <a:r>
              <a:rPr lang="en-US" b="1" dirty="0" smtClean="0">
                <a:solidFill>
                  <a:srgbClr val="553827"/>
                </a:solidFill>
                <a:latin typeface="Comic Sans MS" panose="030F0702030302020204" pitchFamily="66" charset="0"/>
                <a:ea typeface="Arimo"/>
                <a:cs typeface="Arimo"/>
                <a:sym typeface="Arimo"/>
              </a:rPr>
              <a:t> </a:t>
            </a:r>
            <a:endParaRPr lang="en-US" b="1" dirty="0">
              <a:solidFill>
                <a:srgbClr val="553827"/>
              </a:solidFill>
              <a:latin typeface="Comic Sans MS" panose="030F0702030302020204" pitchFamily="66" charset="0"/>
              <a:ea typeface="Arimo"/>
              <a:cs typeface="Arimo"/>
              <a:sym typeface="Arimo"/>
            </a:endParaRPr>
          </a:p>
        </p:txBody>
      </p:sp>
      <p:sp>
        <p:nvSpPr>
          <p:cNvPr id="30" name="TextBox 18"/>
          <p:cNvSpPr txBox="1"/>
          <p:nvPr/>
        </p:nvSpPr>
        <p:spPr>
          <a:xfrm>
            <a:off x="14532019" y="9745702"/>
            <a:ext cx="3625503" cy="55399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/>
            <a:r>
              <a:rPr lang="ru-RU" b="1" dirty="0" smtClean="0">
                <a:solidFill>
                  <a:srgbClr val="57392A"/>
                </a:solidFill>
                <a:latin typeface="Berton" panose="020B0604020202020204" charset="-52"/>
                <a:ea typeface="Arimo Bold"/>
                <a:cs typeface="Arimo Bold"/>
                <a:sym typeface="Arimo Bold"/>
              </a:rPr>
              <a:t>Автор поэтического текста Жаркова М.</a:t>
            </a:r>
            <a:r>
              <a:rPr lang="ru-RU" b="1" dirty="0">
                <a:solidFill>
                  <a:srgbClr val="57392A"/>
                </a:solidFill>
                <a:latin typeface="Berton" panose="020B0604020202020204" charset="-52"/>
                <a:ea typeface="Arimo Bold"/>
                <a:cs typeface="Arimo Bold"/>
                <a:sym typeface="Arimo Bold"/>
              </a:rPr>
              <a:t> </a:t>
            </a:r>
            <a:r>
              <a:rPr lang="ru-RU" b="1" dirty="0" smtClean="0">
                <a:solidFill>
                  <a:srgbClr val="57392A"/>
                </a:solidFill>
                <a:latin typeface="Berton" panose="020B0604020202020204" charset="-52"/>
                <a:ea typeface="Arimo Bold"/>
                <a:cs typeface="Arimo Bold"/>
                <a:sym typeface="Arimo Bold"/>
              </a:rPr>
              <a:t>8</a:t>
            </a:r>
            <a:r>
              <a:rPr lang="en-US" b="1" dirty="0" smtClean="0">
                <a:solidFill>
                  <a:srgbClr val="57392A"/>
                </a:solidFill>
                <a:latin typeface="Berton" panose="020B0604020202020204" charset="-52"/>
                <a:ea typeface="Arimo Bold"/>
                <a:cs typeface="Arimo Bold"/>
                <a:sym typeface="Arimo Bold"/>
              </a:rPr>
              <a:t> кл</a:t>
            </a:r>
            <a:r>
              <a:rPr lang="ru-RU" b="1" dirty="0" smtClean="0">
                <a:solidFill>
                  <a:srgbClr val="57392A"/>
                </a:solidFill>
                <a:latin typeface="Berton" panose="020B0604020202020204" charset="-52"/>
                <a:ea typeface="Arimo Bold"/>
                <a:cs typeface="Arimo Bold"/>
                <a:sym typeface="Arimo Bold"/>
              </a:rPr>
              <a:t>асс</a:t>
            </a:r>
            <a:r>
              <a:rPr lang="en-US" b="1" dirty="0" smtClean="0">
                <a:solidFill>
                  <a:srgbClr val="57392A"/>
                </a:solidFill>
                <a:latin typeface="Berton" panose="020B0604020202020204" charset="-52"/>
                <a:ea typeface="Arimo Bold"/>
                <a:cs typeface="Arimo Bold"/>
                <a:sym typeface="Arimo Bold"/>
              </a:rPr>
              <a:t>.</a:t>
            </a:r>
            <a:r>
              <a:rPr lang="en-US" dirty="0" smtClean="0">
                <a:solidFill>
                  <a:srgbClr val="57392A"/>
                </a:solidFill>
                <a:latin typeface="Berton" panose="020B0604020202020204" charset="-52"/>
                <a:ea typeface="Arimo"/>
                <a:cs typeface="Arimo"/>
                <a:sym typeface="Arimo"/>
              </a:rPr>
              <a:t> </a:t>
            </a:r>
            <a:endParaRPr lang="en-US" dirty="0">
              <a:solidFill>
                <a:srgbClr val="57392A"/>
              </a:solidFill>
              <a:latin typeface="Berton" panose="020B0604020202020204" charset="-52"/>
              <a:ea typeface="Arimo"/>
              <a:cs typeface="Arimo"/>
              <a:sym typeface="Arimo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DFA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3"/>
          <p:cNvSpPr/>
          <p:nvPr/>
        </p:nvSpPr>
        <p:spPr>
          <a:xfrm>
            <a:off x="8458200" y="-29203"/>
            <a:ext cx="9982199" cy="9275776"/>
          </a:xfrm>
          <a:custGeom>
            <a:avLst/>
            <a:gdLst/>
            <a:ahLst/>
            <a:cxnLst/>
            <a:rect l="l" t="t" r="r" b="b"/>
            <a:pathLst>
              <a:path w="9100569" h="8596104">
                <a:moveTo>
                  <a:pt x="0" y="0"/>
                </a:moveTo>
                <a:lnTo>
                  <a:pt x="9100569" y="0"/>
                </a:lnTo>
                <a:lnTo>
                  <a:pt x="9100569" y="8596104"/>
                </a:lnTo>
                <a:lnTo>
                  <a:pt x="0" y="859610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857" b="-7864"/>
            </a:stretch>
          </a:blipFill>
        </p:spPr>
      </p:sp>
      <p:grpSp>
        <p:nvGrpSpPr>
          <p:cNvPr id="4" name="Group 4"/>
          <p:cNvGrpSpPr/>
          <p:nvPr/>
        </p:nvGrpSpPr>
        <p:grpSpPr>
          <a:xfrm>
            <a:off x="509941" y="2091427"/>
            <a:ext cx="7790493" cy="7509773"/>
            <a:chOff x="0" y="0"/>
            <a:chExt cx="4828540" cy="4654550"/>
          </a:xfrm>
        </p:grpSpPr>
        <p:sp>
          <p:nvSpPr>
            <p:cNvPr id="5" name="Freeform 5"/>
            <p:cNvSpPr/>
            <p:nvPr/>
          </p:nvSpPr>
          <p:spPr>
            <a:xfrm>
              <a:off x="0" y="-7620"/>
              <a:ext cx="4833620" cy="4664710"/>
            </a:xfrm>
            <a:custGeom>
              <a:avLst/>
              <a:gdLst/>
              <a:ahLst/>
              <a:cxnLst/>
              <a:rect l="l" t="t" r="r" b="b"/>
              <a:pathLst>
                <a:path w="4833620" h="4664710">
                  <a:moveTo>
                    <a:pt x="3416300" y="4600761"/>
                  </a:moveTo>
                  <a:cubicBezTo>
                    <a:pt x="3388360" y="4608280"/>
                    <a:pt x="3366770" y="4618306"/>
                    <a:pt x="3345180" y="4620813"/>
                  </a:cubicBezTo>
                  <a:cubicBezTo>
                    <a:pt x="3223260" y="4630839"/>
                    <a:pt x="3102610" y="4640865"/>
                    <a:pt x="2980690" y="4649637"/>
                  </a:cubicBezTo>
                  <a:cubicBezTo>
                    <a:pt x="2918460" y="4653397"/>
                    <a:pt x="2856230" y="4657157"/>
                    <a:pt x="2794000" y="4658410"/>
                  </a:cubicBezTo>
                  <a:cubicBezTo>
                    <a:pt x="2726690" y="4660916"/>
                    <a:pt x="2659380" y="4664710"/>
                    <a:pt x="2593340" y="4662170"/>
                  </a:cubicBezTo>
                  <a:cubicBezTo>
                    <a:pt x="2529840" y="4660916"/>
                    <a:pt x="2466340" y="4657157"/>
                    <a:pt x="2405380" y="4645878"/>
                  </a:cubicBezTo>
                  <a:cubicBezTo>
                    <a:pt x="2326640" y="4632092"/>
                    <a:pt x="2246630" y="4632092"/>
                    <a:pt x="2169160" y="4619559"/>
                  </a:cubicBezTo>
                  <a:cubicBezTo>
                    <a:pt x="1967230" y="4586975"/>
                    <a:pt x="1761490" y="4595748"/>
                    <a:pt x="1558290" y="4581962"/>
                  </a:cubicBezTo>
                  <a:cubicBezTo>
                    <a:pt x="1443990" y="4574442"/>
                    <a:pt x="1329690" y="4556897"/>
                    <a:pt x="1215390" y="4541858"/>
                  </a:cubicBezTo>
                  <a:cubicBezTo>
                    <a:pt x="1085850" y="4525566"/>
                    <a:pt x="956310" y="4506767"/>
                    <a:pt x="825500" y="4489222"/>
                  </a:cubicBezTo>
                  <a:cubicBezTo>
                    <a:pt x="730250" y="4476689"/>
                    <a:pt x="633730" y="4464157"/>
                    <a:pt x="538480" y="4451625"/>
                  </a:cubicBezTo>
                  <a:cubicBezTo>
                    <a:pt x="535940" y="4451625"/>
                    <a:pt x="533400" y="4450371"/>
                    <a:pt x="530860" y="4450371"/>
                  </a:cubicBezTo>
                  <a:cubicBezTo>
                    <a:pt x="450850" y="4416534"/>
                    <a:pt x="365760" y="4390216"/>
                    <a:pt x="292100" y="4346352"/>
                  </a:cubicBezTo>
                  <a:cubicBezTo>
                    <a:pt x="167640" y="4271157"/>
                    <a:pt x="114300" y="4150846"/>
                    <a:pt x="109220" y="4009229"/>
                  </a:cubicBezTo>
                  <a:cubicBezTo>
                    <a:pt x="107950" y="3960353"/>
                    <a:pt x="101600" y="3912730"/>
                    <a:pt x="101600" y="3863853"/>
                  </a:cubicBezTo>
                  <a:cubicBezTo>
                    <a:pt x="102870" y="3796178"/>
                    <a:pt x="107950" y="3729756"/>
                    <a:pt x="111760" y="3663334"/>
                  </a:cubicBezTo>
                  <a:cubicBezTo>
                    <a:pt x="121920" y="3465321"/>
                    <a:pt x="127000" y="3267309"/>
                    <a:pt x="111760" y="3069296"/>
                  </a:cubicBezTo>
                  <a:cubicBezTo>
                    <a:pt x="97790" y="2891335"/>
                    <a:pt x="85090" y="2714628"/>
                    <a:pt x="71120" y="2536667"/>
                  </a:cubicBezTo>
                  <a:cubicBezTo>
                    <a:pt x="62230" y="2422622"/>
                    <a:pt x="50800" y="2309830"/>
                    <a:pt x="43180" y="2195785"/>
                  </a:cubicBezTo>
                  <a:cubicBezTo>
                    <a:pt x="38100" y="2120590"/>
                    <a:pt x="39370" y="2044142"/>
                    <a:pt x="34290" y="1968948"/>
                  </a:cubicBezTo>
                  <a:cubicBezTo>
                    <a:pt x="31750" y="1926337"/>
                    <a:pt x="17780" y="1884980"/>
                    <a:pt x="16510" y="1842370"/>
                  </a:cubicBezTo>
                  <a:cubicBezTo>
                    <a:pt x="11430" y="1739604"/>
                    <a:pt x="10160" y="1635584"/>
                    <a:pt x="7620" y="1531565"/>
                  </a:cubicBezTo>
                  <a:cubicBezTo>
                    <a:pt x="6350" y="1491461"/>
                    <a:pt x="0" y="1451358"/>
                    <a:pt x="1270" y="1411254"/>
                  </a:cubicBezTo>
                  <a:cubicBezTo>
                    <a:pt x="2540" y="1348592"/>
                    <a:pt x="10160" y="1285929"/>
                    <a:pt x="11430" y="1223267"/>
                  </a:cubicBezTo>
                  <a:cubicBezTo>
                    <a:pt x="12700" y="1150579"/>
                    <a:pt x="5080" y="1077891"/>
                    <a:pt x="7620" y="1006456"/>
                  </a:cubicBezTo>
                  <a:cubicBezTo>
                    <a:pt x="7620" y="937527"/>
                    <a:pt x="16510" y="869852"/>
                    <a:pt x="25400" y="800924"/>
                  </a:cubicBezTo>
                  <a:cubicBezTo>
                    <a:pt x="27940" y="777112"/>
                    <a:pt x="45720" y="755807"/>
                    <a:pt x="50800" y="731995"/>
                  </a:cubicBezTo>
                  <a:cubicBezTo>
                    <a:pt x="72390" y="614190"/>
                    <a:pt x="95250" y="496385"/>
                    <a:pt x="151130" y="387353"/>
                  </a:cubicBezTo>
                  <a:cubicBezTo>
                    <a:pt x="163830" y="363541"/>
                    <a:pt x="184150" y="342236"/>
                    <a:pt x="203200" y="323438"/>
                  </a:cubicBezTo>
                  <a:cubicBezTo>
                    <a:pt x="209550" y="317171"/>
                    <a:pt x="224790" y="320931"/>
                    <a:pt x="228600" y="320931"/>
                  </a:cubicBezTo>
                  <a:cubicBezTo>
                    <a:pt x="237490" y="304639"/>
                    <a:pt x="242570" y="288347"/>
                    <a:pt x="252730" y="280827"/>
                  </a:cubicBezTo>
                  <a:cubicBezTo>
                    <a:pt x="307340" y="239470"/>
                    <a:pt x="364490" y="209392"/>
                    <a:pt x="435610" y="201873"/>
                  </a:cubicBezTo>
                  <a:cubicBezTo>
                    <a:pt x="488950" y="195607"/>
                    <a:pt x="541020" y="173048"/>
                    <a:pt x="594360" y="160516"/>
                  </a:cubicBezTo>
                  <a:cubicBezTo>
                    <a:pt x="659130" y="145477"/>
                    <a:pt x="723900" y="127931"/>
                    <a:pt x="791210" y="119159"/>
                  </a:cubicBezTo>
                  <a:cubicBezTo>
                    <a:pt x="852170" y="111639"/>
                    <a:pt x="910590" y="95347"/>
                    <a:pt x="972820" y="90334"/>
                  </a:cubicBezTo>
                  <a:cubicBezTo>
                    <a:pt x="1036320" y="85321"/>
                    <a:pt x="1099820" y="70282"/>
                    <a:pt x="1164590" y="65269"/>
                  </a:cubicBezTo>
                  <a:cubicBezTo>
                    <a:pt x="1339850" y="52737"/>
                    <a:pt x="1516380" y="43964"/>
                    <a:pt x="1691640" y="33938"/>
                  </a:cubicBezTo>
                  <a:cubicBezTo>
                    <a:pt x="1734820" y="31432"/>
                    <a:pt x="1778000" y="33938"/>
                    <a:pt x="1821180" y="35191"/>
                  </a:cubicBezTo>
                  <a:cubicBezTo>
                    <a:pt x="1842770" y="36445"/>
                    <a:pt x="1864360" y="41458"/>
                    <a:pt x="1887220" y="43964"/>
                  </a:cubicBezTo>
                  <a:cubicBezTo>
                    <a:pt x="1897380" y="45217"/>
                    <a:pt x="1907540" y="41458"/>
                    <a:pt x="1917700" y="41458"/>
                  </a:cubicBezTo>
                  <a:cubicBezTo>
                    <a:pt x="1948180" y="41458"/>
                    <a:pt x="1979930" y="41458"/>
                    <a:pt x="2010410" y="40204"/>
                  </a:cubicBezTo>
                  <a:cubicBezTo>
                    <a:pt x="2068830" y="37698"/>
                    <a:pt x="2128520" y="31432"/>
                    <a:pt x="2186940" y="31432"/>
                  </a:cubicBezTo>
                  <a:cubicBezTo>
                    <a:pt x="2244090" y="31432"/>
                    <a:pt x="2301240" y="35191"/>
                    <a:pt x="2358390" y="37698"/>
                  </a:cubicBezTo>
                  <a:lnTo>
                    <a:pt x="2404110" y="37698"/>
                  </a:lnTo>
                  <a:cubicBezTo>
                    <a:pt x="2473960" y="35191"/>
                    <a:pt x="2542540" y="35191"/>
                    <a:pt x="2612390" y="31432"/>
                  </a:cubicBezTo>
                  <a:cubicBezTo>
                    <a:pt x="2679700" y="27672"/>
                    <a:pt x="2745740" y="18899"/>
                    <a:pt x="2813050" y="15139"/>
                  </a:cubicBezTo>
                  <a:cubicBezTo>
                    <a:pt x="2844800" y="12633"/>
                    <a:pt x="2877820" y="12633"/>
                    <a:pt x="2909570" y="18899"/>
                  </a:cubicBezTo>
                  <a:cubicBezTo>
                    <a:pt x="2957830" y="27672"/>
                    <a:pt x="3003550" y="32685"/>
                    <a:pt x="3051810" y="18899"/>
                  </a:cubicBezTo>
                  <a:cubicBezTo>
                    <a:pt x="3069590" y="13886"/>
                    <a:pt x="3092450" y="22659"/>
                    <a:pt x="3112770" y="25165"/>
                  </a:cubicBezTo>
                  <a:cubicBezTo>
                    <a:pt x="3121660" y="26419"/>
                    <a:pt x="3131820" y="28925"/>
                    <a:pt x="3136900" y="25165"/>
                  </a:cubicBezTo>
                  <a:cubicBezTo>
                    <a:pt x="3171190" y="0"/>
                    <a:pt x="3202940" y="6350"/>
                    <a:pt x="3235960" y="27672"/>
                  </a:cubicBezTo>
                  <a:cubicBezTo>
                    <a:pt x="3239770" y="30178"/>
                    <a:pt x="3249930" y="23912"/>
                    <a:pt x="3257550" y="23912"/>
                  </a:cubicBezTo>
                  <a:cubicBezTo>
                    <a:pt x="3288030" y="23912"/>
                    <a:pt x="3318510" y="23912"/>
                    <a:pt x="3350260" y="25165"/>
                  </a:cubicBezTo>
                  <a:cubicBezTo>
                    <a:pt x="3373120" y="26419"/>
                    <a:pt x="3394710" y="33938"/>
                    <a:pt x="3417570" y="36445"/>
                  </a:cubicBezTo>
                  <a:cubicBezTo>
                    <a:pt x="3467100" y="42711"/>
                    <a:pt x="3517900" y="52737"/>
                    <a:pt x="3568700" y="52737"/>
                  </a:cubicBezTo>
                  <a:cubicBezTo>
                    <a:pt x="3663950" y="53990"/>
                    <a:pt x="3759200" y="57750"/>
                    <a:pt x="3853180" y="77802"/>
                  </a:cubicBezTo>
                  <a:cubicBezTo>
                    <a:pt x="3940810" y="96600"/>
                    <a:pt x="4030980" y="96600"/>
                    <a:pt x="4119880" y="111639"/>
                  </a:cubicBezTo>
                  <a:cubicBezTo>
                    <a:pt x="4173220" y="120412"/>
                    <a:pt x="4227830" y="136704"/>
                    <a:pt x="4273550" y="163022"/>
                  </a:cubicBezTo>
                  <a:cubicBezTo>
                    <a:pt x="4323080" y="190594"/>
                    <a:pt x="4361180" y="235710"/>
                    <a:pt x="4405630" y="273308"/>
                  </a:cubicBezTo>
                  <a:cubicBezTo>
                    <a:pt x="4422140" y="287093"/>
                    <a:pt x="4446270" y="297119"/>
                    <a:pt x="4457700" y="314665"/>
                  </a:cubicBezTo>
                  <a:cubicBezTo>
                    <a:pt x="4490720" y="362288"/>
                    <a:pt x="4519930" y="412418"/>
                    <a:pt x="4549140" y="462548"/>
                  </a:cubicBezTo>
                  <a:cubicBezTo>
                    <a:pt x="4570730" y="498892"/>
                    <a:pt x="4592320" y="536489"/>
                    <a:pt x="4608830" y="574086"/>
                  </a:cubicBezTo>
                  <a:cubicBezTo>
                    <a:pt x="4626610" y="617950"/>
                    <a:pt x="4640580" y="663067"/>
                    <a:pt x="4654550" y="709437"/>
                  </a:cubicBezTo>
                  <a:cubicBezTo>
                    <a:pt x="4676140" y="782125"/>
                    <a:pt x="4701540" y="854813"/>
                    <a:pt x="4715510" y="930008"/>
                  </a:cubicBezTo>
                  <a:cubicBezTo>
                    <a:pt x="4735830" y="1035280"/>
                    <a:pt x="4745990" y="1143059"/>
                    <a:pt x="4761230" y="1249585"/>
                  </a:cubicBezTo>
                  <a:cubicBezTo>
                    <a:pt x="4766310" y="1284676"/>
                    <a:pt x="4772660" y="1319767"/>
                    <a:pt x="4775200" y="1354858"/>
                  </a:cubicBezTo>
                  <a:cubicBezTo>
                    <a:pt x="4782820" y="1455117"/>
                    <a:pt x="4787900" y="1554124"/>
                    <a:pt x="4794250" y="1654383"/>
                  </a:cubicBezTo>
                  <a:cubicBezTo>
                    <a:pt x="4803140" y="1778454"/>
                    <a:pt x="4815840" y="1901272"/>
                    <a:pt x="4822190" y="2025344"/>
                  </a:cubicBezTo>
                  <a:cubicBezTo>
                    <a:pt x="4828540" y="2144402"/>
                    <a:pt x="4833620" y="2264713"/>
                    <a:pt x="4831080" y="2385025"/>
                  </a:cubicBezTo>
                  <a:cubicBezTo>
                    <a:pt x="4827270" y="2585544"/>
                    <a:pt x="4817110" y="2784810"/>
                    <a:pt x="4806950" y="2985329"/>
                  </a:cubicBezTo>
                  <a:cubicBezTo>
                    <a:pt x="4800600" y="3109400"/>
                    <a:pt x="4791710" y="3232218"/>
                    <a:pt x="4779010" y="3355036"/>
                  </a:cubicBezTo>
                  <a:cubicBezTo>
                    <a:pt x="4766310" y="3477854"/>
                    <a:pt x="4747260" y="3599419"/>
                    <a:pt x="4733290" y="3722236"/>
                  </a:cubicBezTo>
                  <a:cubicBezTo>
                    <a:pt x="4723130" y="3807457"/>
                    <a:pt x="4720590" y="3892678"/>
                    <a:pt x="4709160" y="3976645"/>
                  </a:cubicBezTo>
                  <a:cubicBezTo>
                    <a:pt x="4699000" y="4053093"/>
                    <a:pt x="4660900" y="4120768"/>
                    <a:pt x="4610100" y="4177164"/>
                  </a:cubicBezTo>
                  <a:cubicBezTo>
                    <a:pt x="4568190" y="4224787"/>
                    <a:pt x="4535170" y="4278677"/>
                    <a:pt x="4491990" y="4325047"/>
                  </a:cubicBezTo>
                  <a:cubicBezTo>
                    <a:pt x="4453890" y="4366404"/>
                    <a:pt x="4411980" y="4407761"/>
                    <a:pt x="4345940" y="4409015"/>
                  </a:cubicBezTo>
                  <a:cubicBezTo>
                    <a:pt x="4330700" y="4409015"/>
                    <a:pt x="4316730" y="4424053"/>
                    <a:pt x="4301490" y="4431573"/>
                  </a:cubicBezTo>
                  <a:cubicBezTo>
                    <a:pt x="4236720" y="4459144"/>
                    <a:pt x="4169410" y="4482956"/>
                    <a:pt x="4105910" y="4513034"/>
                  </a:cubicBezTo>
                  <a:cubicBezTo>
                    <a:pt x="3989070" y="4568177"/>
                    <a:pt x="3863340" y="4576949"/>
                    <a:pt x="3737610" y="4581962"/>
                  </a:cubicBezTo>
                  <a:cubicBezTo>
                    <a:pt x="3689350" y="4584469"/>
                    <a:pt x="3639820" y="4580709"/>
                    <a:pt x="3591560" y="4584469"/>
                  </a:cubicBezTo>
                  <a:cubicBezTo>
                    <a:pt x="3567430" y="4585722"/>
                    <a:pt x="3544570" y="4597001"/>
                    <a:pt x="3521710" y="4602014"/>
                  </a:cubicBezTo>
                  <a:cubicBezTo>
                    <a:pt x="3511550" y="4604520"/>
                    <a:pt x="3501390" y="4603267"/>
                    <a:pt x="3489960" y="4604520"/>
                  </a:cubicBezTo>
                  <a:cubicBezTo>
                    <a:pt x="3474720" y="4605774"/>
                    <a:pt x="3459480" y="4609534"/>
                    <a:pt x="3444240" y="4608280"/>
                  </a:cubicBezTo>
                  <a:cubicBezTo>
                    <a:pt x="3429000" y="4605774"/>
                    <a:pt x="3418840" y="4600761"/>
                    <a:pt x="3416300" y="4600761"/>
                  </a:cubicBezTo>
                  <a:close/>
                </a:path>
              </a:pathLst>
            </a:custGeom>
            <a:blipFill>
              <a:blip r:embed="rId3"/>
              <a:stretch>
                <a:fillRect l="-60110" r="-60110"/>
              </a:stretch>
            </a:blipFill>
          </p:spPr>
        </p:sp>
      </p:grpSp>
      <p:sp>
        <p:nvSpPr>
          <p:cNvPr id="6" name="Freeform 6"/>
          <p:cNvSpPr/>
          <p:nvPr/>
        </p:nvSpPr>
        <p:spPr>
          <a:xfrm>
            <a:off x="-813204" y="-616533"/>
            <a:ext cx="2646291" cy="2557458"/>
          </a:xfrm>
          <a:custGeom>
            <a:avLst/>
            <a:gdLst/>
            <a:ahLst/>
            <a:cxnLst/>
            <a:rect l="l" t="t" r="r" b="b"/>
            <a:pathLst>
              <a:path w="2646291" h="2557458">
                <a:moveTo>
                  <a:pt x="0" y="0"/>
                </a:moveTo>
                <a:lnTo>
                  <a:pt x="2646291" y="0"/>
                </a:lnTo>
                <a:lnTo>
                  <a:pt x="2646291" y="2557458"/>
                </a:lnTo>
                <a:lnTo>
                  <a:pt x="0" y="25574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61000"/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 rot="329083">
            <a:off x="14468252" y="5419933"/>
            <a:ext cx="3849360" cy="4935077"/>
          </a:xfrm>
          <a:custGeom>
            <a:avLst/>
            <a:gdLst/>
            <a:ahLst/>
            <a:cxnLst/>
            <a:rect l="l" t="t" r="r" b="b"/>
            <a:pathLst>
              <a:path w="3849360" h="4935077">
                <a:moveTo>
                  <a:pt x="0" y="0"/>
                </a:moveTo>
                <a:lnTo>
                  <a:pt x="3849360" y="0"/>
                </a:lnTo>
                <a:lnTo>
                  <a:pt x="3849360" y="4935077"/>
                </a:lnTo>
                <a:lnTo>
                  <a:pt x="0" y="4935077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alphaModFix amt="42000"/>
              <a:extLst>
                <a:ext uri="{96DAC541-7B7A-43D3-8B79-37D633B846F1}">
                  <asvg:svgBlip xmlns=""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 rot="198594">
            <a:off x="14771392" y="6239303"/>
            <a:ext cx="2893478" cy="3740264"/>
          </a:xfrm>
          <a:custGeom>
            <a:avLst/>
            <a:gdLst/>
            <a:ahLst/>
            <a:cxnLst/>
            <a:rect l="l" t="t" r="r" b="b"/>
            <a:pathLst>
              <a:path w="2681947" h="3612050">
                <a:moveTo>
                  <a:pt x="0" y="0"/>
                </a:moveTo>
                <a:lnTo>
                  <a:pt x="2681947" y="0"/>
                </a:lnTo>
                <a:lnTo>
                  <a:pt x="2681947" y="3612050"/>
                </a:lnTo>
                <a:lnTo>
                  <a:pt x="0" y="3612050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alphaModFix amt="68000"/>
            </a:blip>
            <a:stretch>
              <a:fillRect/>
            </a:stretch>
          </a:blipFill>
        </p:spPr>
      </p:sp>
      <p:sp>
        <p:nvSpPr>
          <p:cNvPr id="9" name="TextBox 9"/>
          <p:cNvSpPr txBox="1"/>
          <p:nvPr/>
        </p:nvSpPr>
        <p:spPr>
          <a:xfrm>
            <a:off x="9067800" y="1846196"/>
            <a:ext cx="8839200" cy="427040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2864"/>
              </a:lnSpc>
              <a:spcBef>
                <a:spcPct val="0"/>
              </a:spcBef>
            </a:pPr>
            <a:r>
              <a:rPr lang="en-US" sz="2400" dirty="0">
                <a:solidFill>
                  <a:srgbClr val="363A1D"/>
                </a:solidFill>
                <a:latin typeface="Poppins Light"/>
                <a:ea typeface="Poppins Light"/>
                <a:cs typeface="Poppins Light"/>
                <a:sym typeface="Poppins Light"/>
              </a:rPr>
              <a:t>Василёк — однолетнее или двулетнее растение.</a:t>
            </a:r>
          </a:p>
          <a:p>
            <a:pPr marL="441814" lvl="1" indent="-220907" algn="l">
              <a:lnSpc>
                <a:spcPts val="2864"/>
              </a:lnSpc>
              <a:spcBef>
                <a:spcPct val="0"/>
              </a:spcBef>
              <a:buFont typeface="Arial"/>
              <a:buChar char="•"/>
            </a:pPr>
            <a:r>
              <a:rPr lang="en-US" sz="2400" b="1" dirty="0">
                <a:solidFill>
                  <a:srgbClr val="363A1D"/>
                </a:solidFill>
                <a:latin typeface="Poppins Light Bold"/>
                <a:ea typeface="Poppins Light Bold"/>
                <a:cs typeface="Poppins Light Bold"/>
                <a:sym typeface="Poppins Light Bold"/>
              </a:rPr>
              <a:t>Стебель</a:t>
            </a:r>
            <a:r>
              <a:rPr lang="en-US" sz="2400" b="1" dirty="0">
                <a:solidFill>
                  <a:srgbClr val="363A1D"/>
                </a:solidFill>
                <a:latin typeface="Poppins Light"/>
                <a:ea typeface="Poppins Light"/>
                <a:cs typeface="Poppins Light"/>
                <a:sym typeface="Poppins Light"/>
              </a:rPr>
              <a:t> </a:t>
            </a:r>
            <a:r>
              <a:rPr lang="en-US" sz="2400" dirty="0">
                <a:solidFill>
                  <a:srgbClr val="363A1D"/>
                </a:solidFill>
                <a:latin typeface="Poppins Light"/>
                <a:ea typeface="Poppins Light"/>
                <a:cs typeface="Poppins Light"/>
                <a:sym typeface="Poppins Light"/>
              </a:rPr>
              <a:t>прямой высотой до 50—80 см.</a:t>
            </a:r>
          </a:p>
          <a:p>
            <a:pPr marL="441814" lvl="1" indent="-220907" algn="l">
              <a:lnSpc>
                <a:spcPts val="2864"/>
              </a:lnSpc>
              <a:spcBef>
                <a:spcPct val="0"/>
              </a:spcBef>
              <a:buFont typeface="Arial"/>
              <a:buChar char="•"/>
            </a:pPr>
            <a:r>
              <a:rPr lang="en-US" sz="2400" b="1" dirty="0">
                <a:solidFill>
                  <a:srgbClr val="363A1D"/>
                </a:solidFill>
                <a:latin typeface="Poppins Light Bold"/>
                <a:ea typeface="Poppins Light Bold"/>
                <a:cs typeface="Poppins Light Bold"/>
                <a:sym typeface="Poppins Light Bold"/>
              </a:rPr>
              <a:t>Листья</a:t>
            </a:r>
            <a:r>
              <a:rPr lang="en-US" sz="2400" dirty="0">
                <a:solidFill>
                  <a:srgbClr val="363A1D"/>
                </a:solidFill>
                <a:latin typeface="Poppins Light"/>
                <a:ea typeface="Poppins Light"/>
                <a:cs typeface="Poppins Light"/>
                <a:sym typeface="Poppins Light"/>
              </a:rPr>
              <a:t> стеблевые- сидячие, линейные или линейно-ланцетные, цельнокрайние, сужены к основанию; прикорневые обратно-яйцевидно-ланцетные, цельные или 3-лопастные.</a:t>
            </a:r>
          </a:p>
          <a:p>
            <a:pPr marL="441814" lvl="1" indent="-220907" algn="l">
              <a:lnSpc>
                <a:spcPts val="2864"/>
              </a:lnSpc>
              <a:spcBef>
                <a:spcPct val="0"/>
              </a:spcBef>
              <a:buFont typeface="Arial"/>
              <a:buChar char="•"/>
            </a:pPr>
            <a:r>
              <a:rPr lang="en-US" sz="2400" b="1" dirty="0">
                <a:solidFill>
                  <a:srgbClr val="363A1D"/>
                </a:solidFill>
                <a:latin typeface="Poppins Light Bold"/>
                <a:ea typeface="Poppins Light Bold"/>
                <a:cs typeface="Poppins Light Bold"/>
                <a:sym typeface="Poppins Light Bold"/>
              </a:rPr>
              <a:t>Цветки </a:t>
            </a:r>
            <a:r>
              <a:rPr lang="en-US" sz="2400" dirty="0">
                <a:solidFill>
                  <a:srgbClr val="363A1D"/>
                </a:solidFill>
                <a:latin typeface="Poppins Light"/>
                <a:ea typeface="Poppins Light"/>
                <a:cs typeface="Poppins Light"/>
                <a:sym typeface="Poppins Light"/>
              </a:rPr>
              <a:t>голубого цвета, собраны в корзинку. Цветёт с июня по </a:t>
            </a:r>
            <a:r>
              <a:rPr lang="en-US" sz="2400" dirty="0" err="1" smtClean="0">
                <a:solidFill>
                  <a:srgbClr val="363A1D"/>
                </a:solidFill>
                <a:latin typeface="Poppins Light"/>
                <a:ea typeface="Poppins Light"/>
                <a:cs typeface="Poppins Light"/>
                <a:sym typeface="Poppins Light"/>
              </a:rPr>
              <a:t>сентябрь</a:t>
            </a:r>
            <a:r>
              <a:rPr lang="ru-RU" sz="2400" dirty="0" smtClean="0">
                <a:solidFill>
                  <a:srgbClr val="363A1D"/>
                </a:solidFill>
                <a:latin typeface="Poppins Light"/>
                <a:ea typeface="Poppins Light"/>
                <a:cs typeface="Poppins Light"/>
                <a:sym typeface="Poppins Light"/>
              </a:rPr>
              <a:t>.</a:t>
            </a:r>
            <a:endParaRPr lang="en-US" sz="2400" dirty="0">
              <a:solidFill>
                <a:srgbClr val="363A1D"/>
              </a:solidFill>
              <a:latin typeface="Poppins Light"/>
              <a:ea typeface="Poppins Light"/>
              <a:cs typeface="Poppins Light"/>
              <a:sym typeface="Poppins Light"/>
            </a:endParaRPr>
          </a:p>
          <a:p>
            <a:pPr marL="441814" lvl="1" indent="-220907" algn="l">
              <a:lnSpc>
                <a:spcPts val="2864"/>
              </a:lnSpc>
              <a:spcBef>
                <a:spcPct val="0"/>
              </a:spcBef>
              <a:buFont typeface="Arial"/>
              <a:buChar char="•"/>
            </a:pPr>
            <a:r>
              <a:rPr lang="en-US" sz="2400" b="1" dirty="0">
                <a:solidFill>
                  <a:srgbClr val="363A1D"/>
                </a:solidFill>
                <a:latin typeface="Poppins Light Bold"/>
                <a:ea typeface="Poppins Light Bold"/>
                <a:cs typeface="Poppins Light Bold"/>
                <a:sym typeface="Poppins Light Bold"/>
              </a:rPr>
              <a:t>Плоды</a:t>
            </a:r>
            <a:r>
              <a:rPr lang="en-US" sz="2400" dirty="0">
                <a:solidFill>
                  <a:srgbClr val="363A1D"/>
                </a:solidFill>
                <a:latin typeface="Poppins Light"/>
                <a:ea typeface="Poppins Light"/>
                <a:cs typeface="Poppins Light"/>
                <a:sym typeface="Poppins Light"/>
              </a:rPr>
              <a:t>— семянки с почти равным им по длине рыжеватым хохолком.</a:t>
            </a:r>
          </a:p>
          <a:p>
            <a:pPr algn="ctr">
              <a:lnSpc>
                <a:spcPts val="4264"/>
              </a:lnSpc>
              <a:spcBef>
                <a:spcPct val="0"/>
              </a:spcBef>
            </a:pPr>
            <a:endParaRPr lang="en-US" sz="2046" dirty="0">
              <a:solidFill>
                <a:srgbClr val="363A1D"/>
              </a:solidFill>
              <a:latin typeface="Poppins Light"/>
              <a:ea typeface="Poppins Light"/>
              <a:cs typeface="Poppins Light"/>
              <a:sym typeface="Poppins Light"/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293907" y="1239296"/>
            <a:ext cx="14446954" cy="53860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199"/>
              </a:lnSpc>
              <a:spcBef>
                <a:spcPct val="0"/>
              </a:spcBef>
            </a:pPr>
            <a:r>
              <a:rPr lang="en-US" sz="2999" dirty="0">
                <a:solidFill>
                  <a:srgbClr val="2667D1"/>
                </a:solidFill>
                <a:latin typeface="Poppins Light Bold"/>
                <a:ea typeface="Poppins Light Bold"/>
                <a:cs typeface="Poppins Light Bold"/>
                <a:sym typeface="Poppins Light Bold"/>
              </a:rPr>
              <a:t>Centaurea cyanus </a:t>
            </a:r>
            <a:r>
              <a:rPr lang="en-US" sz="2999" dirty="0">
                <a:solidFill>
                  <a:srgbClr val="363A1D"/>
                </a:solidFill>
                <a:latin typeface="Poppins Light Bold"/>
                <a:ea typeface="Poppins Light Bold"/>
                <a:cs typeface="Poppins Light Bold"/>
                <a:sym typeface="Poppins Light Bold"/>
              </a:rPr>
              <a:t>- вид рода Василёк </a:t>
            </a:r>
            <a:r>
              <a:rPr lang="en-US" sz="2999" dirty="0" err="1">
                <a:solidFill>
                  <a:srgbClr val="363A1D"/>
                </a:solidFill>
                <a:latin typeface="Poppins Light Bold"/>
                <a:ea typeface="Poppins Light Bold"/>
                <a:cs typeface="Poppins Light Bold"/>
                <a:sym typeface="Poppins Light Bold"/>
              </a:rPr>
              <a:t>семейства</a:t>
            </a:r>
            <a:r>
              <a:rPr lang="en-US" sz="2999" dirty="0">
                <a:solidFill>
                  <a:srgbClr val="363A1D"/>
                </a:solidFill>
                <a:latin typeface="Poppins Light Bold"/>
                <a:ea typeface="Poppins Light Bold"/>
                <a:cs typeface="Poppins Light Bold"/>
                <a:sym typeface="Poppins Light Bold"/>
              </a:rPr>
              <a:t> </a:t>
            </a:r>
            <a:r>
              <a:rPr lang="en-US" sz="2999" dirty="0" err="1" smtClean="0">
                <a:solidFill>
                  <a:srgbClr val="363A1D"/>
                </a:solidFill>
                <a:latin typeface="Poppins Light Bold"/>
                <a:ea typeface="Poppins Light Bold"/>
                <a:cs typeface="Poppins Light Bold"/>
                <a:sym typeface="Poppins Light Bold"/>
              </a:rPr>
              <a:t>Астровые</a:t>
            </a:r>
            <a:r>
              <a:rPr lang="ru-RU" sz="2999" dirty="0" smtClean="0">
                <a:solidFill>
                  <a:srgbClr val="363A1D"/>
                </a:solidFill>
                <a:latin typeface="Poppins Light Bold"/>
                <a:ea typeface="Poppins Light Bold"/>
                <a:cs typeface="Poppins Light Bold"/>
                <a:sym typeface="Poppins Light Bold"/>
              </a:rPr>
              <a:t>.</a:t>
            </a:r>
            <a:r>
              <a:rPr lang="en-US" sz="2999" dirty="0" smtClean="0">
                <a:solidFill>
                  <a:srgbClr val="363A1D"/>
                </a:solidFill>
                <a:latin typeface="Poppins Light Bold"/>
                <a:ea typeface="Poppins Light Bold"/>
                <a:cs typeface="Poppins Light Bold"/>
                <a:sym typeface="Poppins Light Bold"/>
              </a:rPr>
              <a:t> </a:t>
            </a:r>
            <a:endParaRPr lang="en-US" sz="2999" dirty="0">
              <a:solidFill>
                <a:srgbClr val="363A1D"/>
              </a:solidFill>
              <a:latin typeface="Poppins Light Bold"/>
              <a:ea typeface="Poppins Light Bold"/>
              <a:cs typeface="Poppins Light Bold"/>
              <a:sym typeface="Poppins Light Bold"/>
            </a:endParaRPr>
          </a:p>
        </p:txBody>
      </p:sp>
      <p:sp>
        <p:nvSpPr>
          <p:cNvPr id="11" name="TextBox 11"/>
          <p:cNvSpPr txBox="1"/>
          <p:nvPr/>
        </p:nvSpPr>
        <p:spPr>
          <a:xfrm>
            <a:off x="10081462" y="5536950"/>
            <a:ext cx="5789468" cy="115929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619"/>
              </a:lnSpc>
              <a:spcBef>
                <a:spcPct val="0"/>
              </a:spcBef>
            </a:pPr>
            <a:r>
              <a:rPr lang="en-US" sz="3299" dirty="0">
                <a:solidFill>
                  <a:srgbClr val="4A77E6"/>
                </a:solidFill>
                <a:latin typeface="Berton"/>
                <a:ea typeface="Berton"/>
                <a:cs typeface="Berton"/>
                <a:sym typeface="Berton"/>
              </a:rPr>
              <a:t>Национальный цветок-символ Германии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0" y="-29203"/>
            <a:ext cx="12711045" cy="135934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0646"/>
              </a:lnSpc>
            </a:pPr>
            <a:r>
              <a:rPr lang="en-US" sz="8383" b="1" dirty="0">
                <a:solidFill>
                  <a:srgbClr val="4A77E6"/>
                </a:solidFill>
                <a:latin typeface="TT Lovelies Script"/>
                <a:ea typeface="TT Lovelies Script"/>
                <a:cs typeface="TT Lovelies Script"/>
                <a:sym typeface="TT Lovelies Script"/>
              </a:rPr>
              <a:t>Василёк синий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93907" y="9686925"/>
            <a:ext cx="7837006" cy="49085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919"/>
              </a:lnSpc>
              <a:spcBef>
                <a:spcPct val="0"/>
              </a:spcBef>
            </a:pPr>
            <a:r>
              <a:rPr lang="en-US" sz="2799" dirty="0">
                <a:solidFill>
                  <a:schemeClr val="tx1">
                    <a:lumMod val="65000"/>
                    <a:lumOff val="35000"/>
                  </a:schemeClr>
                </a:solidFill>
                <a:latin typeface="Berton"/>
                <a:ea typeface="Berton"/>
                <a:cs typeface="Berton"/>
                <a:sym typeface="Berton"/>
              </a:rPr>
              <a:t>В окрестностях баварского Эбинга</a:t>
            </a:r>
          </a:p>
        </p:txBody>
      </p:sp>
      <p:pic>
        <p:nvPicPr>
          <p:cNvPr id="18" name="Рисунок 17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 rot="17607971">
            <a:off x="15132717" y="-623097"/>
            <a:ext cx="2433796" cy="2920555"/>
          </a:xfrm>
          <a:prstGeom prst="rect">
            <a:avLst/>
          </a:prstGeom>
          <a:effectLst>
            <a:softEdge rad="0"/>
          </a:effectLst>
        </p:spPr>
      </p:pic>
      <p:pic>
        <p:nvPicPr>
          <p:cNvPr id="19" name="Рисунок 18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106718">
            <a:off x="9669227" y="6458135"/>
            <a:ext cx="2507105" cy="3530357"/>
          </a:xfrm>
          <a:prstGeom prst="rect">
            <a:avLst/>
          </a:prstGeom>
        </p:spPr>
      </p:pic>
      <p:pic>
        <p:nvPicPr>
          <p:cNvPr id="20" name="Рисунок 19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9214899" y="6037834"/>
            <a:ext cx="3380129" cy="4338276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10591801" y="9253388"/>
            <a:ext cx="4648200" cy="92333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spcBef>
                <a:spcPct val="0"/>
              </a:spcBef>
            </a:pPr>
            <a:r>
              <a:rPr lang="ru-RU" sz="2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Berton"/>
                <a:ea typeface="Berton"/>
                <a:cs typeface="Berton"/>
                <a:sym typeface="Berton"/>
              </a:rPr>
              <a:t>«Неуловимая красота»</a:t>
            </a:r>
          </a:p>
          <a:p>
            <a:pPr algn="ctr">
              <a:spcBef>
                <a:spcPct val="0"/>
              </a:spcBef>
            </a:pPr>
            <a:r>
              <a:rPr lang="ru-RU" sz="2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Berton"/>
                <a:ea typeface="Berton"/>
                <a:cs typeface="Berton"/>
                <a:sym typeface="Berton"/>
              </a:rPr>
              <a:t>Техника: рисунок карандашом.</a:t>
            </a:r>
            <a:endParaRPr lang="ru-RU" sz="2000" dirty="0" smtClean="0">
              <a:solidFill>
                <a:schemeClr val="tx1">
                  <a:lumMod val="65000"/>
                  <a:lumOff val="35000"/>
                </a:schemeClr>
              </a:solidFill>
              <a:latin typeface="Berton"/>
              <a:ea typeface="Berton"/>
              <a:cs typeface="Berton"/>
              <a:sym typeface="Berton"/>
            </a:endParaRPr>
          </a:p>
          <a:p>
            <a:pPr algn="ctr">
              <a:spcBef>
                <a:spcPct val="0"/>
              </a:spcBef>
            </a:pPr>
            <a:r>
              <a:rPr lang="en-US" sz="2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Berton"/>
                <a:ea typeface="Berton"/>
                <a:cs typeface="Berton"/>
                <a:sym typeface="Berton"/>
              </a:rPr>
              <a:t>Автор рисунка</a:t>
            </a:r>
            <a:r>
              <a:rPr lang="ru-RU" sz="2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Berton"/>
                <a:ea typeface="Berton"/>
                <a:cs typeface="Berton"/>
                <a:sym typeface="Berton"/>
              </a:rPr>
              <a:t>:</a:t>
            </a:r>
            <a:r>
              <a:rPr lang="en-US" sz="2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Berton"/>
                <a:ea typeface="Berton"/>
                <a:cs typeface="Berton"/>
                <a:sym typeface="Berton"/>
              </a:rPr>
              <a:t> </a:t>
            </a:r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Berton"/>
                <a:ea typeface="Berton"/>
                <a:cs typeface="Berton"/>
                <a:sym typeface="Berton"/>
              </a:rPr>
              <a:t>Ануфриев Г</a:t>
            </a:r>
            <a:r>
              <a:rPr lang="en-US" sz="2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Berton"/>
                <a:ea typeface="Berton"/>
                <a:cs typeface="Berton"/>
                <a:sym typeface="Berton"/>
              </a:rPr>
              <a:t>.</a:t>
            </a:r>
            <a:r>
              <a:rPr lang="ru-RU" sz="2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Berton"/>
                <a:ea typeface="Berton"/>
                <a:cs typeface="Berton"/>
                <a:sym typeface="Berton"/>
              </a:rPr>
              <a:t>, 5 класс.</a:t>
            </a:r>
            <a:endParaRPr lang="en-US" sz="2000" dirty="0">
              <a:solidFill>
                <a:schemeClr val="tx1">
                  <a:lumMod val="65000"/>
                  <a:lumOff val="35000"/>
                </a:schemeClr>
              </a:solidFill>
              <a:latin typeface="Berton"/>
              <a:ea typeface="Berton"/>
              <a:cs typeface="Berton"/>
              <a:sym typeface="Berton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DFA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5"/>
          <p:cNvSpPr/>
          <p:nvPr/>
        </p:nvSpPr>
        <p:spPr>
          <a:xfrm rot="-1059983">
            <a:off x="-216183" y="670597"/>
            <a:ext cx="8843476" cy="4769596"/>
          </a:xfrm>
          <a:custGeom>
            <a:avLst/>
            <a:gdLst/>
            <a:ahLst/>
            <a:cxnLst/>
            <a:rect l="l" t="t" r="r" b="b"/>
            <a:pathLst>
              <a:path w="8843476" h="5184488">
                <a:moveTo>
                  <a:pt x="0" y="0"/>
                </a:moveTo>
                <a:lnTo>
                  <a:pt x="8843476" y="0"/>
                </a:lnTo>
                <a:lnTo>
                  <a:pt x="8843476" y="5184488"/>
                </a:lnTo>
                <a:lnTo>
                  <a:pt x="0" y="518448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62000"/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 rot="655884">
            <a:off x="16698443" y="3314549"/>
            <a:ext cx="1475020" cy="1693542"/>
          </a:xfrm>
          <a:custGeom>
            <a:avLst/>
            <a:gdLst/>
            <a:ahLst/>
            <a:cxnLst/>
            <a:rect l="l" t="t" r="r" b="b"/>
            <a:pathLst>
              <a:path w="1475020" h="1693542">
                <a:moveTo>
                  <a:pt x="0" y="0"/>
                </a:moveTo>
                <a:lnTo>
                  <a:pt x="1475020" y="0"/>
                </a:lnTo>
                <a:lnTo>
                  <a:pt x="1475020" y="1693542"/>
                </a:lnTo>
                <a:lnTo>
                  <a:pt x="0" y="1693542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55000"/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11228" y="0"/>
            <a:ext cx="2590800" cy="2458697"/>
          </a:xfrm>
          <a:custGeom>
            <a:avLst/>
            <a:gdLst/>
            <a:ahLst/>
            <a:cxnLst/>
            <a:rect l="l" t="t" r="r" b="b"/>
            <a:pathLst>
              <a:path w="2938130" h="2772860">
                <a:moveTo>
                  <a:pt x="0" y="0"/>
                </a:moveTo>
                <a:lnTo>
                  <a:pt x="2938130" y="0"/>
                </a:lnTo>
                <a:lnTo>
                  <a:pt x="2938130" y="2772860"/>
                </a:lnTo>
                <a:lnTo>
                  <a:pt x="0" y="277286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=""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</p:sp>
      <p:sp>
        <p:nvSpPr>
          <p:cNvPr id="10" name="TextBox 10"/>
          <p:cNvSpPr txBox="1"/>
          <p:nvPr/>
        </p:nvSpPr>
        <p:spPr>
          <a:xfrm>
            <a:off x="10681799" y="4316435"/>
            <a:ext cx="4896465" cy="278281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149"/>
              </a:lnSpc>
            </a:pPr>
            <a:r>
              <a:rPr lang="en-US" sz="2400" dirty="0">
                <a:solidFill>
                  <a:srgbClr val="19191B"/>
                </a:solidFill>
                <a:latin typeface="Montserrat"/>
                <a:ea typeface="Montserrat"/>
                <a:cs typeface="Montserrat"/>
                <a:sym typeface="Montserrat"/>
              </a:rPr>
              <a:t> Во время раскопок гробницы Тутанхамона в саркофаге был найден маленький венок из васильков, потрясший археологов. Цветы высохли, однако сохранили цвет и форму.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406969" y="-29822"/>
            <a:ext cx="9012283" cy="101309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873"/>
              </a:lnSpc>
            </a:pPr>
            <a:r>
              <a:rPr lang="en-US" sz="6199" b="1" dirty="0">
                <a:solidFill>
                  <a:srgbClr val="4A77E6"/>
                </a:solidFill>
                <a:latin typeface="TT Lovelies Script"/>
                <a:ea typeface="TT Lovelies Script"/>
                <a:cs typeface="TT Lovelies Script"/>
                <a:sym typeface="TT Lovelies Script"/>
              </a:rPr>
              <a:t>Интересные факты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3665624" y="896136"/>
            <a:ext cx="4488018" cy="278281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149"/>
              </a:lnSpc>
            </a:pPr>
            <a:r>
              <a:rPr lang="ru-RU" sz="2400" dirty="0" smtClean="0">
                <a:solidFill>
                  <a:srgbClr val="19191B"/>
                </a:solidFill>
                <a:latin typeface="Montserrat"/>
                <a:ea typeface="Montserrat"/>
                <a:cs typeface="Montserrat"/>
                <a:sym typeface="Montserrat"/>
              </a:rPr>
              <a:t>Василёк часто используется </a:t>
            </a:r>
            <a:r>
              <a:rPr lang="en-US" sz="2400" dirty="0" smtClean="0">
                <a:solidFill>
                  <a:srgbClr val="19191B"/>
                </a:solidFill>
                <a:latin typeface="Montserrat"/>
                <a:ea typeface="Montserrat"/>
                <a:cs typeface="Montserrat"/>
                <a:sym typeface="Montserrat"/>
              </a:rPr>
              <a:t>в </a:t>
            </a:r>
            <a:r>
              <a:rPr lang="en-US" sz="2400" dirty="0">
                <a:solidFill>
                  <a:srgbClr val="19191B"/>
                </a:solidFill>
                <a:latin typeface="Montserrat"/>
                <a:ea typeface="Montserrat"/>
                <a:cs typeface="Montserrat"/>
                <a:sym typeface="Montserrat"/>
              </a:rPr>
              <a:t>геральдике немецких земель и городов.   Герб коммуны Лютенхольм</a:t>
            </a:r>
          </a:p>
          <a:p>
            <a:pPr algn="ctr">
              <a:lnSpc>
                <a:spcPts val="3149"/>
              </a:lnSpc>
            </a:pPr>
            <a:r>
              <a:rPr lang="en-US" sz="2400" dirty="0">
                <a:solidFill>
                  <a:srgbClr val="19191B"/>
                </a:solidFill>
                <a:latin typeface="Montserrat"/>
                <a:ea typeface="Montserrat"/>
                <a:cs typeface="Montserrat"/>
                <a:sym typeface="Montserrat"/>
              </a:rPr>
              <a:t> (Шлезвиг-Гольштейн, </a:t>
            </a:r>
            <a:r>
              <a:rPr lang="en-US" sz="2400" dirty="0" err="1">
                <a:solidFill>
                  <a:srgbClr val="19191B"/>
                </a:solidFill>
                <a:latin typeface="Montserrat"/>
                <a:ea typeface="Montserrat"/>
                <a:cs typeface="Montserrat"/>
                <a:sym typeface="Montserrat"/>
              </a:rPr>
              <a:t>Германия</a:t>
            </a:r>
            <a:r>
              <a:rPr lang="en-US" sz="2400" dirty="0" smtClean="0">
                <a:solidFill>
                  <a:srgbClr val="19191B"/>
                </a:solidFill>
                <a:latin typeface="Montserrat"/>
                <a:ea typeface="Montserrat"/>
                <a:cs typeface="Montserrat"/>
                <a:sym typeface="Montserrat"/>
              </a:rPr>
              <a:t>)</a:t>
            </a:r>
            <a:r>
              <a:rPr lang="ru-RU" sz="2400" dirty="0" smtClean="0">
                <a:solidFill>
                  <a:srgbClr val="19191B"/>
                </a:solidFill>
                <a:latin typeface="Montserrat"/>
                <a:ea typeface="Montserrat"/>
                <a:cs typeface="Montserrat"/>
                <a:sym typeface="Montserrat"/>
              </a:rPr>
              <a:t>.</a:t>
            </a:r>
            <a:endParaRPr lang="en-US" sz="2400" dirty="0">
              <a:solidFill>
                <a:srgbClr val="19191B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4" name="TextBox 14"/>
          <p:cNvSpPr txBox="1"/>
          <p:nvPr/>
        </p:nvSpPr>
        <p:spPr>
          <a:xfrm rot="-1092001">
            <a:off x="786045" y="1063525"/>
            <a:ext cx="5551792" cy="77950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6859"/>
              </a:lnSpc>
            </a:pPr>
            <a:r>
              <a:rPr lang="ru-RU" sz="3600" b="1" dirty="0">
                <a:solidFill>
                  <a:srgbClr val="AA816B"/>
                </a:solidFill>
                <a:latin typeface="Comic Sans MS" panose="030F0702030302020204" pitchFamily="66" charset="0"/>
                <a:ea typeface="Besom"/>
                <a:cs typeface="Besom"/>
                <a:sym typeface="Besom"/>
              </a:rPr>
              <a:t>В</a:t>
            </a:r>
            <a:r>
              <a:rPr lang="en-US" sz="3600" b="1" dirty="0" smtClean="0">
                <a:solidFill>
                  <a:srgbClr val="AA816B"/>
                </a:solidFill>
                <a:latin typeface="Comic Sans MS" panose="030F0702030302020204" pitchFamily="66" charset="0"/>
                <a:ea typeface="Besom"/>
                <a:cs typeface="Besom"/>
                <a:sym typeface="Besom"/>
              </a:rPr>
              <a:t>асильковая </a:t>
            </a:r>
            <a:r>
              <a:rPr lang="ru-RU" sz="3600" b="1" dirty="0" smtClean="0">
                <a:solidFill>
                  <a:srgbClr val="AA816B"/>
                </a:solidFill>
                <a:latin typeface="Comic Sans MS" panose="030F0702030302020204" pitchFamily="66" charset="0"/>
                <a:ea typeface="Besom"/>
                <a:cs typeface="Besom"/>
                <a:sym typeface="Besom"/>
              </a:rPr>
              <a:t>   </a:t>
            </a:r>
            <a:r>
              <a:rPr lang="en-US" sz="3600" b="1" dirty="0" err="1" smtClean="0">
                <a:solidFill>
                  <a:srgbClr val="AA816B"/>
                </a:solidFill>
                <a:latin typeface="Comic Sans MS" panose="030F0702030302020204" pitchFamily="66" charset="0"/>
                <a:ea typeface="Besom"/>
                <a:cs typeface="Besom"/>
                <a:sym typeface="Besom"/>
              </a:rPr>
              <a:t>легенда</a:t>
            </a:r>
            <a:endParaRPr lang="en-US" sz="3600" b="1" dirty="0">
              <a:solidFill>
                <a:srgbClr val="AA816B"/>
              </a:solidFill>
              <a:latin typeface="Comic Sans MS" panose="030F0702030302020204" pitchFamily="66" charset="0"/>
              <a:ea typeface="Besom"/>
              <a:cs typeface="Besom"/>
              <a:sym typeface="Besom"/>
            </a:endParaRPr>
          </a:p>
        </p:txBody>
      </p:sp>
      <p:sp>
        <p:nvSpPr>
          <p:cNvPr id="15" name="TextBox 15"/>
          <p:cNvSpPr txBox="1"/>
          <p:nvPr/>
        </p:nvSpPr>
        <p:spPr>
          <a:xfrm>
            <a:off x="8995744" y="1185745"/>
            <a:ext cx="4178037" cy="278281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149"/>
              </a:lnSpc>
            </a:pPr>
            <a:r>
              <a:rPr lang="en-US" sz="2400" dirty="0">
                <a:solidFill>
                  <a:srgbClr val="19191B"/>
                </a:solidFill>
                <a:latin typeface="Montserrat"/>
                <a:ea typeface="Montserrat"/>
                <a:cs typeface="Montserrat"/>
                <a:sym typeface="Montserrat"/>
              </a:rPr>
              <a:t>Латинское название этого растения связано с кентавром Хироном - древнегреческим мифологическим героем - полулошадью и получеловеком.</a:t>
            </a:r>
          </a:p>
        </p:txBody>
      </p:sp>
      <p:sp>
        <p:nvSpPr>
          <p:cNvPr id="19" name="TextBox 18"/>
          <p:cNvSpPr txBox="1"/>
          <p:nvPr/>
        </p:nvSpPr>
        <p:spPr>
          <a:xfrm rot="20657301">
            <a:off x="1392004" y="2162776"/>
            <a:ext cx="3130008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solidFill>
                  <a:srgbClr val="C00000"/>
                </a:solidFill>
                <a:latin typeface="Comic Sans MS" panose="030F0702030302020204" pitchFamily="66" charset="0"/>
              </a:rPr>
              <a:t>В</a:t>
            </a:r>
            <a:r>
              <a:rPr lang="ru-RU" dirty="0">
                <a:latin typeface="Comic Sans MS" panose="030F0702030302020204" pitchFamily="66" charset="0"/>
              </a:rPr>
              <a:t>асилек как символ Германии связан со старинной легендой о королеве Луизе, которая была высмеяна французами (захватившими прусское королевство) за венок из васильков на ее голове. Дело в том, что помимо всех драгоценностей, </a:t>
            </a:r>
          </a:p>
        </p:txBody>
      </p:sp>
      <p:sp>
        <p:nvSpPr>
          <p:cNvPr id="20" name="TextBox 19"/>
          <p:cNvSpPr txBox="1"/>
          <p:nvPr/>
        </p:nvSpPr>
        <p:spPr>
          <a:xfrm rot="20537997">
            <a:off x="4200068" y="1291614"/>
            <a:ext cx="3097231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Comic Sans MS" panose="030F0702030302020204" pitchFamily="66" charset="0"/>
              </a:rPr>
              <a:t>которые были разграблены, в прусском королевстве были вытоптаны все цветы и даже васильки являлись большой редкостью.</a:t>
            </a:r>
          </a:p>
        </p:txBody>
      </p:sp>
      <p:pic>
        <p:nvPicPr>
          <p:cNvPr id="27" name="Рисунок 26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4662925" y="6586216"/>
            <a:ext cx="4310875" cy="4372084"/>
          </a:xfrm>
          <a:prstGeom prst="rect">
            <a:avLst/>
          </a:prstGeom>
        </p:spPr>
      </p:pic>
      <p:pic>
        <p:nvPicPr>
          <p:cNvPr id="28" name="Рисунок 27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8642442" y="837867"/>
            <a:ext cx="769324" cy="740183"/>
          </a:xfrm>
          <a:prstGeom prst="rect">
            <a:avLst/>
          </a:prstGeom>
        </p:spPr>
      </p:pic>
      <p:pic>
        <p:nvPicPr>
          <p:cNvPr id="29" name="Рисунок 28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13176671" y="842135"/>
            <a:ext cx="768163" cy="743776"/>
          </a:xfrm>
          <a:prstGeom prst="rect">
            <a:avLst/>
          </a:prstGeom>
        </p:spPr>
      </p:pic>
      <p:pic>
        <p:nvPicPr>
          <p:cNvPr id="30" name="Рисунок 29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9913636" y="4099074"/>
            <a:ext cx="768163" cy="743776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846"/>
          <a:stretch/>
        </p:blipFill>
        <p:spPr>
          <a:xfrm>
            <a:off x="8059731" y="6138913"/>
            <a:ext cx="2560701" cy="3810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757085" y="8963561"/>
            <a:ext cx="3313729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Berton" panose="020B0604020202020204" charset="-52"/>
              </a:rPr>
              <a:t>«Васильковое поле»</a:t>
            </a:r>
          </a:p>
          <a:p>
            <a:pPr algn="ctr"/>
            <a:r>
              <a:rPr lang="ru-RU" sz="2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Berton" panose="020B0604020202020204" charset="-52"/>
              </a:rPr>
              <a:t>Техника: акварель.</a:t>
            </a:r>
          </a:p>
          <a:p>
            <a:pPr algn="ctr"/>
            <a:r>
              <a:rPr lang="ru-RU" sz="2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Berton" panose="020B0604020202020204" charset="-52"/>
              </a:rPr>
              <a:t>Автор работы: Грушев Т.,</a:t>
            </a:r>
          </a:p>
          <a:p>
            <a:pPr algn="ctr"/>
            <a:r>
              <a:rPr lang="ru-RU" sz="2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Berton" panose="020B0604020202020204" charset="-52"/>
              </a:rPr>
              <a:t>7 класс.</a:t>
            </a:r>
            <a:endParaRPr lang="ru-RU" sz="2000" b="1" dirty="0">
              <a:solidFill>
                <a:schemeClr val="tx1">
                  <a:lumMod val="65000"/>
                  <a:lumOff val="35000"/>
                </a:schemeClr>
              </a:solidFill>
              <a:latin typeface="Berton" panose="020B0604020202020204" charset="-52"/>
            </a:endParaRPr>
          </a:p>
        </p:txBody>
      </p:sp>
      <p:pic>
        <p:nvPicPr>
          <p:cNvPr id="21" name="Рисунок 20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7879797" y="6005982"/>
            <a:ext cx="2844369" cy="4054084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 rot="20704270">
            <a:off x="6783725" y="2153794"/>
            <a:ext cx="846651" cy="1769208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204" b="5543"/>
          <a:stretch/>
        </p:blipFill>
        <p:spPr>
          <a:xfrm rot="21040122">
            <a:off x="3675777" y="5747961"/>
            <a:ext cx="3254100" cy="4071646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 rot="21001823">
            <a:off x="3640822" y="5660177"/>
            <a:ext cx="3244547" cy="4283967"/>
          </a:xfrm>
          <a:prstGeom prst="rect">
            <a:avLst/>
          </a:prstGeom>
        </p:spPr>
      </p:pic>
      <p:sp>
        <p:nvSpPr>
          <p:cNvPr id="23" name="TextBox 22"/>
          <p:cNvSpPr txBox="1"/>
          <p:nvPr/>
        </p:nvSpPr>
        <p:spPr>
          <a:xfrm>
            <a:off x="123179" y="8753208"/>
            <a:ext cx="3563796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Berton" panose="020B0604020202020204" charset="-52"/>
              </a:rPr>
              <a:t>«Нежность»</a:t>
            </a:r>
          </a:p>
          <a:p>
            <a:pPr algn="ctr"/>
            <a:r>
              <a:rPr lang="ru-RU" sz="2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Berton" panose="020B0604020202020204" charset="-52"/>
              </a:rPr>
              <a:t>Техника: акварель.</a:t>
            </a:r>
          </a:p>
          <a:p>
            <a:pPr algn="ctr"/>
            <a:r>
              <a:rPr lang="ru-RU" sz="2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Berton" panose="020B0604020202020204" charset="-52"/>
              </a:rPr>
              <a:t>Автор работы: Азбукина А.,</a:t>
            </a:r>
          </a:p>
          <a:p>
            <a:pPr algn="ctr"/>
            <a:r>
              <a:rPr lang="ru-RU" sz="2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Berton" panose="020B0604020202020204" charset="-52"/>
              </a:rPr>
              <a:t>10 класс.</a:t>
            </a:r>
            <a:endParaRPr lang="ru-RU" sz="2000" b="1" dirty="0">
              <a:solidFill>
                <a:schemeClr val="tx1">
                  <a:lumMod val="65000"/>
                  <a:lumOff val="35000"/>
                </a:schemeClr>
              </a:solidFill>
              <a:latin typeface="Berton" panose="020B0604020202020204" charset="-5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DFA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Рисунок 1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25229" y="-16329"/>
            <a:ext cx="8121438" cy="10134907"/>
          </a:xfrm>
          <a:prstGeom prst="rect">
            <a:avLst/>
          </a:prstGeom>
        </p:spPr>
      </p:pic>
      <p:sp>
        <p:nvSpPr>
          <p:cNvPr id="3" name="Freeform 3"/>
          <p:cNvSpPr/>
          <p:nvPr/>
        </p:nvSpPr>
        <p:spPr>
          <a:xfrm rot="1156232">
            <a:off x="156649" y="-293960"/>
            <a:ext cx="2468871" cy="4766555"/>
          </a:xfrm>
          <a:custGeom>
            <a:avLst/>
            <a:gdLst/>
            <a:ahLst/>
            <a:cxnLst/>
            <a:rect l="l" t="t" r="r" b="b"/>
            <a:pathLst>
              <a:path w="2353151" h="5143500">
                <a:moveTo>
                  <a:pt x="0" y="0"/>
                </a:moveTo>
                <a:lnTo>
                  <a:pt x="2353152" y="0"/>
                </a:lnTo>
                <a:lnTo>
                  <a:pt x="2353152" y="5143500"/>
                </a:lnTo>
                <a:lnTo>
                  <a:pt x="0" y="51435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65000"/>
            </a:blip>
            <a:stretch>
              <a:fillRect/>
            </a:stretch>
          </a:blipFill>
        </p:spPr>
      </p:sp>
      <p:sp>
        <p:nvSpPr>
          <p:cNvPr id="4" name="TextBox 4"/>
          <p:cNvSpPr txBox="1"/>
          <p:nvPr/>
        </p:nvSpPr>
        <p:spPr>
          <a:xfrm>
            <a:off x="300878" y="6401018"/>
            <a:ext cx="6723454" cy="23083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39"/>
              </a:lnSpc>
            </a:pPr>
            <a:r>
              <a:rPr lang="en-US" sz="2599" dirty="0">
                <a:solidFill>
                  <a:schemeClr val="tx1">
                    <a:lumMod val="75000"/>
                    <a:lumOff val="25000"/>
                  </a:schemeClr>
                </a:solidFill>
                <a:latin typeface="Berton"/>
                <a:ea typeface="Berton"/>
                <a:cs typeface="Berton"/>
                <a:sym typeface="Berton"/>
              </a:rPr>
              <a:t>И смеялись французы над цветком голубым,</a:t>
            </a:r>
          </a:p>
          <a:p>
            <a:pPr algn="ctr">
              <a:lnSpc>
                <a:spcPts val="3639"/>
              </a:lnSpc>
            </a:pPr>
            <a:r>
              <a:rPr lang="en-US" sz="2599" dirty="0">
                <a:solidFill>
                  <a:schemeClr val="tx1">
                    <a:lumMod val="75000"/>
                    <a:lumOff val="25000"/>
                  </a:schemeClr>
                </a:solidFill>
                <a:latin typeface="Berton"/>
                <a:ea typeface="Berton"/>
                <a:cs typeface="Berton"/>
                <a:sym typeface="Berton"/>
              </a:rPr>
              <a:t>Королева же гордо ответила им:</a:t>
            </a:r>
          </a:p>
          <a:p>
            <a:pPr algn="ctr">
              <a:lnSpc>
                <a:spcPts val="3639"/>
              </a:lnSpc>
            </a:pPr>
            <a:r>
              <a:rPr lang="en-US" sz="2599" dirty="0">
                <a:solidFill>
                  <a:schemeClr val="tx1">
                    <a:lumMod val="75000"/>
                    <a:lumOff val="25000"/>
                  </a:schemeClr>
                </a:solidFill>
                <a:latin typeface="Berton"/>
                <a:ea typeface="Berton"/>
                <a:cs typeface="Berton"/>
                <a:sym typeface="Berton"/>
              </a:rPr>
              <a:t>- Украшенья свои, те, что вы не украли,</a:t>
            </a:r>
          </a:p>
          <a:p>
            <a:pPr algn="ctr">
              <a:lnSpc>
                <a:spcPts val="3639"/>
              </a:lnSpc>
            </a:pPr>
            <a:r>
              <a:rPr lang="en-US" sz="2599" dirty="0">
                <a:solidFill>
                  <a:schemeClr val="tx1">
                    <a:lumMod val="75000"/>
                    <a:lumOff val="25000"/>
                  </a:schemeClr>
                </a:solidFill>
                <a:latin typeface="Berton"/>
                <a:ea typeface="Berton"/>
                <a:cs typeface="Berton"/>
                <a:sym typeface="Berton"/>
              </a:rPr>
              <a:t>Продала я, чтоб люди не голодали!</a:t>
            </a:r>
          </a:p>
          <a:p>
            <a:pPr algn="ctr">
              <a:lnSpc>
                <a:spcPts val="3639"/>
              </a:lnSpc>
              <a:spcBef>
                <a:spcPct val="0"/>
              </a:spcBef>
            </a:pPr>
            <a:endParaRPr lang="en-US" sz="2599" dirty="0">
              <a:solidFill>
                <a:srgbClr val="363A1D"/>
              </a:solidFill>
              <a:latin typeface="Berton"/>
              <a:ea typeface="Berton"/>
              <a:cs typeface="Berton"/>
              <a:sym typeface="Berton"/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300878" y="3955294"/>
            <a:ext cx="6545007" cy="230832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639"/>
              </a:lnSpc>
            </a:pPr>
            <a:r>
              <a:rPr lang="en-US" sz="2599" dirty="0">
                <a:solidFill>
                  <a:schemeClr val="tx1">
                    <a:lumMod val="75000"/>
                    <a:lumOff val="25000"/>
                  </a:schemeClr>
                </a:solidFill>
                <a:latin typeface="Berton"/>
                <a:ea typeface="Berton"/>
                <a:cs typeface="Berton"/>
                <a:sym typeface="Berton"/>
              </a:rPr>
              <a:t>Королева Луиза, когда Пруссия пала,</a:t>
            </a:r>
          </a:p>
          <a:p>
            <a:pPr algn="ctr">
              <a:lnSpc>
                <a:spcPts val="3639"/>
              </a:lnSpc>
            </a:pPr>
            <a:r>
              <a:rPr lang="en-US" sz="2599" dirty="0">
                <a:solidFill>
                  <a:schemeClr val="tx1">
                    <a:lumMod val="75000"/>
                    <a:lumOff val="25000"/>
                  </a:schemeClr>
                </a:solidFill>
                <a:latin typeface="Berton"/>
                <a:ea typeface="Berton"/>
                <a:cs typeface="Berton"/>
                <a:sym typeface="Berton"/>
              </a:rPr>
              <a:t>К победителям вышла средь шумного бала.</a:t>
            </a:r>
          </a:p>
          <a:p>
            <a:pPr algn="ctr">
              <a:lnSpc>
                <a:spcPts val="3639"/>
              </a:lnSpc>
            </a:pPr>
            <a:r>
              <a:rPr lang="en-US" sz="2599" dirty="0">
                <a:solidFill>
                  <a:schemeClr val="tx1">
                    <a:lumMod val="75000"/>
                    <a:lumOff val="25000"/>
                  </a:schemeClr>
                </a:solidFill>
                <a:latin typeface="Berton"/>
                <a:ea typeface="Berton"/>
                <a:cs typeface="Berton"/>
                <a:sym typeface="Berton"/>
              </a:rPr>
              <a:t>В голубом лёгком платье, венке голубом,</a:t>
            </a:r>
          </a:p>
          <a:p>
            <a:pPr algn="ctr">
              <a:lnSpc>
                <a:spcPts val="3639"/>
              </a:lnSpc>
            </a:pPr>
            <a:r>
              <a:rPr lang="en-US" sz="2599" dirty="0">
                <a:solidFill>
                  <a:schemeClr val="tx1">
                    <a:lumMod val="75000"/>
                    <a:lumOff val="25000"/>
                  </a:schemeClr>
                </a:solidFill>
                <a:latin typeface="Berton"/>
                <a:ea typeface="Berton"/>
                <a:cs typeface="Berton"/>
                <a:sym typeface="Berton"/>
              </a:rPr>
              <a:t>Шлейф подколот не золотом, а васильком.</a:t>
            </a:r>
          </a:p>
          <a:p>
            <a:pPr algn="ctr">
              <a:lnSpc>
                <a:spcPts val="3639"/>
              </a:lnSpc>
              <a:spcBef>
                <a:spcPct val="0"/>
              </a:spcBef>
            </a:pPr>
            <a:endParaRPr lang="en-US" sz="2599" dirty="0">
              <a:solidFill>
                <a:schemeClr val="tx1">
                  <a:lumMod val="65000"/>
                  <a:lumOff val="35000"/>
                </a:schemeClr>
              </a:solidFill>
              <a:latin typeface="Berton"/>
              <a:ea typeface="Berton"/>
              <a:cs typeface="Berton"/>
              <a:sym typeface="Berton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10668000" y="898698"/>
            <a:ext cx="6892622" cy="230832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639"/>
              </a:lnSpc>
            </a:pPr>
            <a:r>
              <a:rPr lang="en-US" sz="2599" dirty="0">
                <a:solidFill>
                  <a:schemeClr val="tx1">
                    <a:lumMod val="75000"/>
                    <a:lumOff val="25000"/>
                  </a:schemeClr>
                </a:solidFill>
                <a:latin typeface="Berton"/>
                <a:ea typeface="Berton"/>
                <a:cs typeface="Berton"/>
                <a:sym typeface="Berton"/>
              </a:rPr>
              <a:t>Там, где по полю прусскому шёл ваш сапог,</a:t>
            </a:r>
          </a:p>
          <a:p>
            <a:pPr algn="ctr">
              <a:lnSpc>
                <a:spcPts val="3639"/>
              </a:lnSpc>
            </a:pPr>
            <a:r>
              <a:rPr lang="en-US" sz="2599" dirty="0">
                <a:solidFill>
                  <a:schemeClr val="tx1">
                    <a:lumMod val="75000"/>
                    <a:lumOff val="25000"/>
                  </a:schemeClr>
                </a:solidFill>
                <a:latin typeface="Berton"/>
                <a:ea typeface="Berton"/>
                <a:cs typeface="Berton"/>
                <a:sym typeface="Berton"/>
              </a:rPr>
              <a:t>Выжил только наивный, простой василёк.</a:t>
            </a:r>
          </a:p>
          <a:p>
            <a:pPr algn="ctr">
              <a:lnSpc>
                <a:spcPts val="3639"/>
              </a:lnSpc>
            </a:pPr>
            <a:r>
              <a:rPr lang="en-US" sz="2599" dirty="0">
                <a:solidFill>
                  <a:schemeClr val="tx1">
                    <a:lumMod val="75000"/>
                    <a:lumOff val="25000"/>
                  </a:schemeClr>
                </a:solidFill>
                <a:latin typeface="Berton"/>
                <a:ea typeface="Berton"/>
                <a:cs typeface="Berton"/>
                <a:sym typeface="Berton"/>
              </a:rPr>
              <a:t>Да и тот драгоценность и редкость для всех.</a:t>
            </a:r>
          </a:p>
          <a:p>
            <a:pPr algn="ctr">
              <a:lnSpc>
                <a:spcPts val="3639"/>
              </a:lnSpc>
            </a:pPr>
            <a:r>
              <a:rPr lang="en-US" sz="2599" dirty="0">
                <a:solidFill>
                  <a:schemeClr val="tx1">
                    <a:lumMod val="75000"/>
                    <a:lumOff val="25000"/>
                  </a:schemeClr>
                </a:solidFill>
                <a:latin typeface="Berton"/>
                <a:ea typeface="Berton"/>
                <a:cs typeface="Berton"/>
                <a:sym typeface="Berton"/>
              </a:rPr>
              <a:t>И затихли враги, усмирили свой смех.</a:t>
            </a:r>
          </a:p>
          <a:p>
            <a:pPr algn="ctr">
              <a:lnSpc>
                <a:spcPts val="3639"/>
              </a:lnSpc>
              <a:spcBef>
                <a:spcPct val="0"/>
              </a:spcBef>
            </a:pPr>
            <a:endParaRPr lang="en-US" sz="2599" dirty="0">
              <a:solidFill>
                <a:schemeClr val="tx1">
                  <a:lumMod val="75000"/>
                  <a:lumOff val="25000"/>
                </a:schemeClr>
              </a:solidFill>
              <a:latin typeface="Berton"/>
              <a:ea typeface="Berton"/>
              <a:cs typeface="Berton"/>
              <a:sym typeface="Berton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11131248" y="3021340"/>
            <a:ext cx="7440416" cy="23083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39"/>
              </a:lnSpc>
            </a:pPr>
            <a:r>
              <a:rPr lang="en-US" sz="2599" dirty="0">
                <a:solidFill>
                  <a:schemeClr val="tx1">
                    <a:lumMod val="75000"/>
                    <a:lumOff val="25000"/>
                  </a:schemeClr>
                </a:solidFill>
                <a:latin typeface="Berton"/>
                <a:ea typeface="Berton"/>
                <a:cs typeface="Berton"/>
                <a:sym typeface="Berton"/>
              </a:rPr>
              <a:t>И сейчас он растет на полях, вдоль дорог </a:t>
            </a:r>
            <a:r>
              <a:rPr lang="ru-RU" sz="2599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Berton"/>
                <a:ea typeface="Berton"/>
                <a:cs typeface="Berton"/>
                <a:sym typeface="Berton"/>
              </a:rPr>
              <a:t>-</a:t>
            </a:r>
            <a:r>
              <a:rPr lang="en-US" sz="2599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Berton"/>
                <a:ea typeface="Berton"/>
                <a:cs typeface="Berton"/>
                <a:sym typeface="Berton"/>
              </a:rPr>
              <a:t> </a:t>
            </a:r>
            <a:endParaRPr lang="en-US" sz="2599" dirty="0">
              <a:solidFill>
                <a:schemeClr val="tx1">
                  <a:lumMod val="75000"/>
                  <a:lumOff val="25000"/>
                </a:schemeClr>
              </a:solidFill>
              <a:latin typeface="Berton"/>
              <a:ea typeface="Berton"/>
              <a:cs typeface="Berton"/>
              <a:sym typeface="Berton"/>
            </a:endParaRPr>
          </a:p>
          <a:p>
            <a:pPr algn="ctr">
              <a:lnSpc>
                <a:spcPts val="3639"/>
              </a:lnSpc>
            </a:pPr>
            <a:r>
              <a:rPr lang="en-US" sz="2599" dirty="0">
                <a:solidFill>
                  <a:schemeClr val="tx1">
                    <a:lumMod val="75000"/>
                    <a:lumOff val="25000"/>
                  </a:schemeClr>
                </a:solidFill>
                <a:latin typeface="Berton"/>
                <a:ea typeface="Berton"/>
                <a:cs typeface="Berton"/>
                <a:sym typeface="Berton"/>
              </a:rPr>
              <a:t>Самый гордый немецкий цветок василёк.</a:t>
            </a:r>
          </a:p>
          <a:p>
            <a:pPr algn="ctr">
              <a:lnSpc>
                <a:spcPts val="3639"/>
              </a:lnSpc>
            </a:pPr>
            <a:r>
              <a:rPr lang="en-US" sz="2599" dirty="0">
                <a:solidFill>
                  <a:schemeClr val="tx1">
                    <a:lumMod val="75000"/>
                    <a:lumOff val="25000"/>
                  </a:schemeClr>
                </a:solidFill>
                <a:latin typeface="Berton"/>
                <a:ea typeface="Berton"/>
                <a:cs typeface="Berton"/>
                <a:sym typeface="Berton"/>
              </a:rPr>
              <a:t>Нет в Германии краше его и милей.</a:t>
            </a:r>
          </a:p>
          <a:p>
            <a:pPr algn="ctr">
              <a:lnSpc>
                <a:spcPts val="3639"/>
              </a:lnSpc>
            </a:pPr>
            <a:r>
              <a:rPr lang="en-US" sz="2599" dirty="0">
                <a:solidFill>
                  <a:schemeClr val="tx1">
                    <a:lumMod val="75000"/>
                    <a:lumOff val="25000"/>
                  </a:schemeClr>
                </a:solidFill>
                <a:latin typeface="Berton"/>
                <a:ea typeface="Berton"/>
                <a:cs typeface="Berton"/>
                <a:sym typeface="Berton"/>
              </a:rPr>
              <a:t>Дарит счастье и радует он всех людей.</a:t>
            </a:r>
          </a:p>
          <a:p>
            <a:pPr algn="ctr">
              <a:lnSpc>
                <a:spcPts val="3639"/>
              </a:lnSpc>
              <a:spcBef>
                <a:spcPct val="0"/>
              </a:spcBef>
            </a:pPr>
            <a:endParaRPr lang="en-US" sz="2599" dirty="0">
              <a:solidFill>
                <a:srgbClr val="363A1D"/>
              </a:solidFill>
              <a:latin typeface="Berton"/>
              <a:ea typeface="Berton"/>
              <a:cs typeface="Berton"/>
              <a:sym typeface="Berton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4654190" y="118049"/>
            <a:ext cx="9060800" cy="6501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039"/>
              </a:lnSpc>
              <a:spcBef>
                <a:spcPct val="0"/>
              </a:spcBef>
            </a:pPr>
            <a:r>
              <a:rPr lang="en-US" sz="4400" b="1" dirty="0">
                <a:solidFill>
                  <a:srgbClr val="4A77E6"/>
                </a:solidFill>
                <a:latin typeface="Blushes Bold"/>
                <a:ea typeface="Blushes Bold"/>
                <a:cs typeface="Blushes Bold"/>
                <a:sym typeface="Blushes Bold"/>
              </a:rPr>
              <a:t>ЦВЕТОК ЛУИЗЫ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3962400" y="9214298"/>
            <a:ext cx="3205562" cy="92333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/>
            <a:r>
              <a:rPr lang="en-US" sz="2000" b="1" dirty="0">
                <a:solidFill>
                  <a:srgbClr val="7085BA"/>
                </a:solidFill>
                <a:latin typeface="Berton" panose="020B0604020202020204" charset="-52"/>
                <a:ea typeface="Arimo Bold"/>
                <a:cs typeface="Arimo Bold"/>
                <a:sym typeface="Arimo Bold"/>
              </a:rPr>
              <a:t>В роли королевы Луизы - </a:t>
            </a:r>
          </a:p>
          <a:p>
            <a:pPr algn="ctr"/>
            <a:r>
              <a:rPr lang="en-US" sz="2000" b="1" dirty="0">
                <a:solidFill>
                  <a:srgbClr val="7085BA"/>
                </a:solidFill>
                <a:latin typeface="Berton" panose="020B0604020202020204" charset="-52"/>
                <a:ea typeface="Arimo Bold"/>
                <a:cs typeface="Arimo Bold"/>
                <a:sym typeface="Arimo Bold"/>
              </a:rPr>
              <a:t>Жаркова </a:t>
            </a:r>
            <a:r>
              <a:rPr lang="en-US" sz="2000" b="1" dirty="0" smtClean="0">
                <a:solidFill>
                  <a:srgbClr val="7085BA"/>
                </a:solidFill>
                <a:latin typeface="Berton" panose="020B0604020202020204" charset="-52"/>
                <a:ea typeface="Arimo Bold"/>
                <a:cs typeface="Arimo Bold"/>
                <a:sym typeface="Arimo Bold"/>
              </a:rPr>
              <a:t>Мария</a:t>
            </a:r>
            <a:r>
              <a:rPr lang="ru-RU" sz="2000" b="1" dirty="0" smtClean="0">
                <a:solidFill>
                  <a:srgbClr val="7085BA"/>
                </a:solidFill>
                <a:latin typeface="Berton" panose="020B0604020202020204" charset="-52"/>
                <a:ea typeface="Arimo Bold"/>
                <a:cs typeface="Arimo Bold"/>
                <a:sym typeface="Arimo Bold"/>
              </a:rPr>
              <a:t>,</a:t>
            </a:r>
            <a:r>
              <a:rPr lang="en-US" sz="2000" b="1" dirty="0" smtClean="0">
                <a:solidFill>
                  <a:srgbClr val="7085BA"/>
                </a:solidFill>
                <a:latin typeface="Berton" panose="020B0604020202020204" charset="-52"/>
                <a:ea typeface="Arimo Bold"/>
                <a:cs typeface="Arimo Bold"/>
                <a:sym typeface="Arimo Bold"/>
              </a:rPr>
              <a:t> </a:t>
            </a:r>
            <a:endParaRPr lang="ru-RU" sz="2000" b="1" dirty="0" smtClean="0">
              <a:solidFill>
                <a:srgbClr val="7085BA"/>
              </a:solidFill>
              <a:latin typeface="Berton" panose="020B0604020202020204" charset="-52"/>
              <a:ea typeface="Arimo Bold"/>
              <a:cs typeface="Arimo Bold"/>
              <a:sym typeface="Arimo Bold"/>
            </a:endParaRPr>
          </a:p>
          <a:p>
            <a:pPr algn="ctr"/>
            <a:r>
              <a:rPr lang="en-US" sz="2000" b="1" dirty="0" smtClean="0">
                <a:solidFill>
                  <a:srgbClr val="7085BA"/>
                </a:solidFill>
                <a:latin typeface="Berton" panose="020B0604020202020204" charset="-52"/>
                <a:ea typeface="Arimo Bold"/>
                <a:cs typeface="Arimo Bold"/>
                <a:sym typeface="Arimo Bold"/>
              </a:rPr>
              <a:t>8 кл</a:t>
            </a:r>
            <a:r>
              <a:rPr lang="ru-RU" sz="2000" b="1" dirty="0" smtClean="0">
                <a:solidFill>
                  <a:srgbClr val="7085BA"/>
                </a:solidFill>
                <a:latin typeface="Berton" panose="020B0604020202020204" charset="-52"/>
                <a:ea typeface="Arimo Bold"/>
                <a:cs typeface="Arimo Bold"/>
                <a:sym typeface="Arimo Bold"/>
              </a:rPr>
              <a:t>асс</a:t>
            </a:r>
            <a:r>
              <a:rPr lang="en-US" sz="2000" b="1" dirty="0" smtClean="0">
                <a:solidFill>
                  <a:srgbClr val="7085BA"/>
                </a:solidFill>
                <a:latin typeface="Berton" panose="020B0604020202020204" charset="-52"/>
                <a:ea typeface="Arimo Bold"/>
                <a:cs typeface="Arimo Bold"/>
                <a:sym typeface="Arimo Bold"/>
              </a:rPr>
              <a:t>.</a:t>
            </a:r>
            <a:r>
              <a:rPr lang="en-US" sz="2000" dirty="0" smtClean="0">
                <a:solidFill>
                  <a:srgbClr val="7085BA"/>
                </a:solidFill>
                <a:latin typeface="Berton" panose="020B0604020202020204" charset="-52"/>
                <a:ea typeface="Arimo"/>
                <a:cs typeface="Arimo"/>
                <a:sym typeface="Arimo"/>
              </a:rPr>
              <a:t> </a:t>
            </a:r>
            <a:endParaRPr lang="en-US" sz="2000" dirty="0">
              <a:solidFill>
                <a:srgbClr val="7085BA"/>
              </a:solidFill>
              <a:latin typeface="Berton" panose="020B0604020202020204" charset="-52"/>
              <a:ea typeface="Arimo"/>
              <a:cs typeface="Arimo"/>
              <a:sym typeface="Arimo"/>
            </a:endParaRPr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281" t="19191" r="20517" b="4263"/>
          <a:stretch/>
        </p:blipFill>
        <p:spPr>
          <a:xfrm>
            <a:off x="6496828" y="1116049"/>
            <a:ext cx="6024117" cy="9856103"/>
          </a:xfrm>
          <a:prstGeom prst="rect">
            <a:avLst/>
          </a:prstGeom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851456" y="5767057"/>
            <a:ext cx="3688922" cy="4519943"/>
          </a:xfrm>
          <a:prstGeom prst="rect">
            <a:avLst/>
          </a:prstGeom>
        </p:spPr>
      </p:pic>
      <p:sp>
        <p:nvSpPr>
          <p:cNvPr id="19" name="TextBox 10"/>
          <p:cNvSpPr txBox="1"/>
          <p:nvPr/>
        </p:nvSpPr>
        <p:spPr>
          <a:xfrm>
            <a:off x="14618266" y="5021887"/>
            <a:ext cx="3438752" cy="61555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/>
            <a:r>
              <a:rPr lang="ru-RU" sz="2000" b="1" dirty="0" smtClean="0">
                <a:solidFill>
                  <a:srgbClr val="7387C3"/>
                </a:solidFill>
                <a:latin typeface="Berton" panose="020B0604020202020204" charset="-52"/>
                <a:ea typeface="Arimo Bold"/>
                <a:cs typeface="Arimo Bold"/>
                <a:sym typeface="Arimo Bold"/>
              </a:rPr>
              <a:t>Автор поэтического текста Курков С., 10 класс</a:t>
            </a:r>
            <a:endParaRPr lang="en-US" sz="2000" dirty="0">
              <a:solidFill>
                <a:srgbClr val="7387C3"/>
              </a:solidFill>
              <a:latin typeface="Berton" panose="020B0604020202020204" charset="-52"/>
              <a:ea typeface="Arimo"/>
              <a:cs typeface="Arimo"/>
              <a:sym typeface="Arimo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DFA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449772" y="2166232"/>
            <a:ext cx="8254666" cy="7444493"/>
            <a:chOff x="0" y="0"/>
            <a:chExt cx="5626547" cy="5074316"/>
          </a:xfrm>
        </p:grpSpPr>
        <p:sp>
          <p:nvSpPr>
            <p:cNvPr id="4" name="Freeform 4"/>
            <p:cNvSpPr/>
            <p:nvPr/>
          </p:nvSpPr>
          <p:spPr>
            <a:xfrm>
              <a:off x="0" y="-7620"/>
              <a:ext cx="5631627" cy="5084476"/>
            </a:xfrm>
            <a:custGeom>
              <a:avLst/>
              <a:gdLst/>
              <a:ahLst/>
              <a:cxnLst/>
              <a:rect l="l" t="t" r="r" b="b"/>
              <a:pathLst>
                <a:path w="5631627" h="5084476">
                  <a:moveTo>
                    <a:pt x="3980908" y="5014989"/>
                  </a:moveTo>
                  <a:cubicBezTo>
                    <a:pt x="3948350" y="5023187"/>
                    <a:pt x="3923192" y="5034117"/>
                    <a:pt x="3898034" y="5036850"/>
                  </a:cubicBezTo>
                  <a:cubicBezTo>
                    <a:pt x="3755964" y="5047780"/>
                    <a:pt x="3615375" y="5058710"/>
                    <a:pt x="3473305" y="5068274"/>
                  </a:cubicBezTo>
                  <a:cubicBezTo>
                    <a:pt x="3400790" y="5072373"/>
                    <a:pt x="3328276" y="5076471"/>
                    <a:pt x="3255761" y="5077838"/>
                  </a:cubicBezTo>
                  <a:cubicBezTo>
                    <a:pt x="3177327" y="5080570"/>
                    <a:pt x="3098892" y="5084476"/>
                    <a:pt x="3021938" y="5081936"/>
                  </a:cubicBezTo>
                  <a:cubicBezTo>
                    <a:pt x="2947944" y="5080570"/>
                    <a:pt x="2873949" y="5076471"/>
                    <a:pt x="2802914" y="5064175"/>
                  </a:cubicBezTo>
                  <a:cubicBezTo>
                    <a:pt x="2711161" y="5049146"/>
                    <a:pt x="2617928" y="5049146"/>
                    <a:pt x="2527654" y="5035483"/>
                  </a:cubicBezTo>
                  <a:cubicBezTo>
                    <a:pt x="2292352" y="4999960"/>
                    <a:pt x="2052609" y="5009524"/>
                    <a:pt x="1815827" y="4994495"/>
                  </a:cubicBezTo>
                  <a:cubicBezTo>
                    <a:pt x="1682636" y="4986298"/>
                    <a:pt x="1549446" y="4967170"/>
                    <a:pt x="1416256" y="4950774"/>
                  </a:cubicBezTo>
                  <a:cubicBezTo>
                    <a:pt x="1265307" y="4933013"/>
                    <a:pt x="1114358" y="4912519"/>
                    <a:pt x="961929" y="4893392"/>
                  </a:cubicBezTo>
                  <a:cubicBezTo>
                    <a:pt x="850937" y="4879729"/>
                    <a:pt x="738466" y="4866066"/>
                    <a:pt x="627474" y="4852404"/>
                  </a:cubicBezTo>
                  <a:cubicBezTo>
                    <a:pt x="624514" y="4852404"/>
                    <a:pt x="621554" y="4851037"/>
                    <a:pt x="618595" y="4851037"/>
                  </a:cubicBezTo>
                  <a:cubicBezTo>
                    <a:pt x="525361" y="4814148"/>
                    <a:pt x="426209" y="4785457"/>
                    <a:pt x="340375" y="4737637"/>
                  </a:cubicBezTo>
                  <a:cubicBezTo>
                    <a:pt x="195346" y="4655661"/>
                    <a:pt x="133190" y="4524499"/>
                    <a:pt x="127271" y="4370111"/>
                  </a:cubicBezTo>
                  <a:cubicBezTo>
                    <a:pt x="125791" y="4316827"/>
                    <a:pt x="118391" y="4264909"/>
                    <a:pt x="118391" y="4211624"/>
                  </a:cubicBezTo>
                  <a:cubicBezTo>
                    <a:pt x="119871" y="4137845"/>
                    <a:pt x="125791" y="4065434"/>
                    <a:pt x="130230" y="3993022"/>
                  </a:cubicBezTo>
                  <a:cubicBezTo>
                    <a:pt x="142070" y="3777151"/>
                    <a:pt x="147989" y="3561281"/>
                    <a:pt x="130230" y="3345411"/>
                  </a:cubicBezTo>
                  <a:cubicBezTo>
                    <a:pt x="113952" y="3151401"/>
                    <a:pt x="99153" y="2958757"/>
                    <a:pt x="82874" y="2764747"/>
                  </a:cubicBezTo>
                  <a:cubicBezTo>
                    <a:pt x="72515" y="2640417"/>
                    <a:pt x="59196" y="2517453"/>
                    <a:pt x="50316" y="2393122"/>
                  </a:cubicBezTo>
                  <a:cubicBezTo>
                    <a:pt x="44397" y="2311146"/>
                    <a:pt x="45877" y="2227804"/>
                    <a:pt x="39957" y="2145828"/>
                  </a:cubicBezTo>
                  <a:cubicBezTo>
                    <a:pt x="36997" y="2099375"/>
                    <a:pt x="20718" y="2054288"/>
                    <a:pt x="19239" y="2007835"/>
                  </a:cubicBezTo>
                  <a:cubicBezTo>
                    <a:pt x="13319" y="1895801"/>
                    <a:pt x="11839" y="1782401"/>
                    <a:pt x="8879" y="1669001"/>
                  </a:cubicBezTo>
                  <a:cubicBezTo>
                    <a:pt x="7399" y="1625280"/>
                    <a:pt x="0" y="1581560"/>
                    <a:pt x="1480" y="1537839"/>
                  </a:cubicBezTo>
                  <a:cubicBezTo>
                    <a:pt x="2960" y="1469526"/>
                    <a:pt x="11839" y="1401213"/>
                    <a:pt x="13319" y="1332899"/>
                  </a:cubicBezTo>
                  <a:cubicBezTo>
                    <a:pt x="14799" y="1253656"/>
                    <a:pt x="5920" y="1174412"/>
                    <a:pt x="8879" y="1096535"/>
                  </a:cubicBezTo>
                  <a:cubicBezTo>
                    <a:pt x="8879" y="1021390"/>
                    <a:pt x="19239" y="947612"/>
                    <a:pt x="29598" y="872467"/>
                  </a:cubicBezTo>
                  <a:cubicBezTo>
                    <a:pt x="32558" y="846508"/>
                    <a:pt x="53276" y="823281"/>
                    <a:pt x="59196" y="797322"/>
                  </a:cubicBezTo>
                  <a:cubicBezTo>
                    <a:pt x="84354" y="668893"/>
                    <a:pt x="110992" y="540464"/>
                    <a:pt x="176107" y="421599"/>
                  </a:cubicBezTo>
                  <a:cubicBezTo>
                    <a:pt x="190906" y="395640"/>
                    <a:pt x="214584" y="372413"/>
                    <a:pt x="236783" y="351919"/>
                  </a:cubicBezTo>
                  <a:cubicBezTo>
                    <a:pt x="244182" y="345088"/>
                    <a:pt x="261941" y="349187"/>
                    <a:pt x="266380" y="349187"/>
                  </a:cubicBezTo>
                  <a:cubicBezTo>
                    <a:pt x="276740" y="331425"/>
                    <a:pt x="282659" y="313664"/>
                    <a:pt x="294498" y="305466"/>
                  </a:cubicBezTo>
                  <a:cubicBezTo>
                    <a:pt x="358134" y="260379"/>
                    <a:pt x="424729" y="227589"/>
                    <a:pt x="507603" y="219391"/>
                  </a:cubicBezTo>
                  <a:cubicBezTo>
                    <a:pt x="569758" y="212560"/>
                    <a:pt x="630434" y="187967"/>
                    <a:pt x="692589" y="174305"/>
                  </a:cubicBezTo>
                  <a:cubicBezTo>
                    <a:pt x="768064" y="157909"/>
                    <a:pt x="843538" y="138782"/>
                    <a:pt x="921972" y="129218"/>
                  </a:cubicBezTo>
                  <a:cubicBezTo>
                    <a:pt x="993007" y="121020"/>
                    <a:pt x="1061082" y="103259"/>
                    <a:pt x="1133597" y="97794"/>
                  </a:cubicBezTo>
                  <a:cubicBezTo>
                    <a:pt x="1207591" y="92329"/>
                    <a:pt x="1281586" y="75933"/>
                    <a:pt x="1357060" y="70468"/>
                  </a:cubicBezTo>
                  <a:cubicBezTo>
                    <a:pt x="1561285" y="56806"/>
                    <a:pt x="1766990" y="47242"/>
                    <a:pt x="1971215" y="36312"/>
                  </a:cubicBezTo>
                  <a:cubicBezTo>
                    <a:pt x="2021532" y="33579"/>
                    <a:pt x="2071848" y="36312"/>
                    <a:pt x="2122164" y="37678"/>
                  </a:cubicBezTo>
                  <a:cubicBezTo>
                    <a:pt x="2147322" y="39044"/>
                    <a:pt x="2172481" y="44509"/>
                    <a:pt x="2199119" y="47242"/>
                  </a:cubicBezTo>
                  <a:cubicBezTo>
                    <a:pt x="2210957" y="48608"/>
                    <a:pt x="2222797" y="44509"/>
                    <a:pt x="2234636" y="44509"/>
                  </a:cubicBezTo>
                  <a:cubicBezTo>
                    <a:pt x="2270153" y="44509"/>
                    <a:pt x="2307150" y="44509"/>
                    <a:pt x="2342668" y="43143"/>
                  </a:cubicBezTo>
                  <a:cubicBezTo>
                    <a:pt x="2410743" y="40410"/>
                    <a:pt x="2480298" y="33579"/>
                    <a:pt x="2548373" y="33579"/>
                  </a:cubicBezTo>
                  <a:cubicBezTo>
                    <a:pt x="2614968" y="33579"/>
                    <a:pt x="2681563" y="37678"/>
                    <a:pt x="2748158" y="40410"/>
                  </a:cubicBezTo>
                  <a:lnTo>
                    <a:pt x="2801434" y="40410"/>
                  </a:lnTo>
                  <a:cubicBezTo>
                    <a:pt x="2882828" y="37678"/>
                    <a:pt x="2962742" y="37678"/>
                    <a:pt x="3044136" y="33579"/>
                  </a:cubicBezTo>
                  <a:cubicBezTo>
                    <a:pt x="3122571" y="29480"/>
                    <a:pt x="3199525" y="19916"/>
                    <a:pt x="3277959" y="15818"/>
                  </a:cubicBezTo>
                  <a:cubicBezTo>
                    <a:pt x="3314957" y="13085"/>
                    <a:pt x="3353434" y="13085"/>
                    <a:pt x="3390431" y="19916"/>
                  </a:cubicBezTo>
                  <a:cubicBezTo>
                    <a:pt x="3446667" y="29480"/>
                    <a:pt x="3499943" y="34945"/>
                    <a:pt x="3556179" y="19916"/>
                  </a:cubicBezTo>
                  <a:cubicBezTo>
                    <a:pt x="3576897" y="14451"/>
                    <a:pt x="3603535" y="24015"/>
                    <a:pt x="3627214" y="26748"/>
                  </a:cubicBezTo>
                  <a:cubicBezTo>
                    <a:pt x="3637573" y="28114"/>
                    <a:pt x="3649412" y="30847"/>
                    <a:pt x="3655332" y="26748"/>
                  </a:cubicBezTo>
                  <a:cubicBezTo>
                    <a:pt x="3695289" y="0"/>
                    <a:pt x="3732286" y="6350"/>
                    <a:pt x="3770763" y="29480"/>
                  </a:cubicBezTo>
                  <a:cubicBezTo>
                    <a:pt x="3775203" y="32213"/>
                    <a:pt x="3787042" y="25381"/>
                    <a:pt x="3795921" y="25381"/>
                  </a:cubicBezTo>
                  <a:cubicBezTo>
                    <a:pt x="3831439" y="25381"/>
                    <a:pt x="3866956" y="25381"/>
                    <a:pt x="3903953" y="26748"/>
                  </a:cubicBezTo>
                  <a:cubicBezTo>
                    <a:pt x="3930591" y="28114"/>
                    <a:pt x="3955749" y="36312"/>
                    <a:pt x="3982388" y="39044"/>
                  </a:cubicBezTo>
                  <a:cubicBezTo>
                    <a:pt x="4040103" y="45875"/>
                    <a:pt x="4099299" y="56806"/>
                    <a:pt x="4158495" y="56806"/>
                  </a:cubicBezTo>
                  <a:cubicBezTo>
                    <a:pt x="4269487" y="58172"/>
                    <a:pt x="4380478" y="62271"/>
                    <a:pt x="4489990" y="84131"/>
                  </a:cubicBezTo>
                  <a:cubicBezTo>
                    <a:pt x="4592103" y="104625"/>
                    <a:pt x="4697175" y="104625"/>
                    <a:pt x="4800767" y="121020"/>
                  </a:cubicBezTo>
                  <a:cubicBezTo>
                    <a:pt x="4862923" y="130584"/>
                    <a:pt x="4926558" y="148346"/>
                    <a:pt x="4979834" y="177037"/>
                  </a:cubicBezTo>
                  <a:cubicBezTo>
                    <a:pt x="5037550" y="207095"/>
                    <a:pt x="5081947" y="256281"/>
                    <a:pt x="5133743" y="297269"/>
                  </a:cubicBezTo>
                  <a:cubicBezTo>
                    <a:pt x="5152982" y="312298"/>
                    <a:pt x="5181100" y="323228"/>
                    <a:pt x="5194419" y="342355"/>
                  </a:cubicBezTo>
                  <a:cubicBezTo>
                    <a:pt x="5232896" y="394274"/>
                    <a:pt x="5266933" y="448924"/>
                    <a:pt x="5300971" y="503575"/>
                  </a:cubicBezTo>
                  <a:cubicBezTo>
                    <a:pt x="5326129" y="543197"/>
                    <a:pt x="5351287" y="584185"/>
                    <a:pt x="5370526" y="625173"/>
                  </a:cubicBezTo>
                  <a:cubicBezTo>
                    <a:pt x="5391244" y="672992"/>
                    <a:pt x="5407523" y="722178"/>
                    <a:pt x="5423802" y="772730"/>
                  </a:cubicBezTo>
                  <a:cubicBezTo>
                    <a:pt x="5448960" y="851973"/>
                    <a:pt x="5478558" y="931217"/>
                    <a:pt x="5494836" y="1013193"/>
                  </a:cubicBezTo>
                  <a:cubicBezTo>
                    <a:pt x="5518515" y="1127959"/>
                    <a:pt x="5530354" y="1245458"/>
                    <a:pt x="5548113" y="1361591"/>
                  </a:cubicBezTo>
                  <a:cubicBezTo>
                    <a:pt x="5554032" y="1399846"/>
                    <a:pt x="5561431" y="1438102"/>
                    <a:pt x="5564391" y="1476357"/>
                  </a:cubicBezTo>
                  <a:cubicBezTo>
                    <a:pt x="5573271" y="1585659"/>
                    <a:pt x="5579190" y="1693594"/>
                    <a:pt x="5586590" y="1802895"/>
                  </a:cubicBezTo>
                  <a:cubicBezTo>
                    <a:pt x="5596949" y="1938156"/>
                    <a:pt x="5611748" y="2072050"/>
                    <a:pt x="5619148" y="2207310"/>
                  </a:cubicBezTo>
                  <a:cubicBezTo>
                    <a:pt x="5626547" y="2337106"/>
                    <a:pt x="5631627" y="2468267"/>
                    <a:pt x="5629087" y="2599429"/>
                  </a:cubicBezTo>
                  <a:cubicBezTo>
                    <a:pt x="5625067" y="2818032"/>
                    <a:pt x="5613228" y="3035268"/>
                    <a:pt x="5601389" y="3253871"/>
                  </a:cubicBezTo>
                  <a:cubicBezTo>
                    <a:pt x="5593989" y="3389131"/>
                    <a:pt x="5583630" y="3523025"/>
                    <a:pt x="5568831" y="3656920"/>
                  </a:cubicBezTo>
                  <a:cubicBezTo>
                    <a:pt x="5554032" y="3790814"/>
                    <a:pt x="5531834" y="3923342"/>
                    <a:pt x="5515555" y="4057236"/>
                  </a:cubicBezTo>
                  <a:cubicBezTo>
                    <a:pt x="5503716" y="4150142"/>
                    <a:pt x="5500756" y="4243048"/>
                    <a:pt x="5487437" y="4334588"/>
                  </a:cubicBezTo>
                  <a:cubicBezTo>
                    <a:pt x="5475598" y="4417930"/>
                    <a:pt x="5431201" y="4491709"/>
                    <a:pt x="5372005" y="4553191"/>
                  </a:cubicBezTo>
                  <a:cubicBezTo>
                    <a:pt x="5323169" y="4605109"/>
                    <a:pt x="5284692" y="4663859"/>
                    <a:pt x="5234376" y="4714411"/>
                  </a:cubicBezTo>
                  <a:cubicBezTo>
                    <a:pt x="5189979" y="4759497"/>
                    <a:pt x="5141142" y="4804584"/>
                    <a:pt x="5064188" y="4805951"/>
                  </a:cubicBezTo>
                  <a:cubicBezTo>
                    <a:pt x="5046430" y="4805951"/>
                    <a:pt x="5030151" y="4822345"/>
                    <a:pt x="5012392" y="4830543"/>
                  </a:cubicBezTo>
                  <a:cubicBezTo>
                    <a:pt x="4936918" y="4860601"/>
                    <a:pt x="4858483" y="4886560"/>
                    <a:pt x="4784489" y="4919350"/>
                  </a:cubicBezTo>
                  <a:cubicBezTo>
                    <a:pt x="4648339" y="4979466"/>
                    <a:pt x="4501829" y="4989030"/>
                    <a:pt x="4355320" y="4994495"/>
                  </a:cubicBezTo>
                  <a:cubicBezTo>
                    <a:pt x="4299084" y="4997228"/>
                    <a:pt x="4241369" y="4993129"/>
                    <a:pt x="4185133" y="4997228"/>
                  </a:cubicBezTo>
                  <a:cubicBezTo>
                    <a:pt x="4157015" y="4998594"/>
                    <a:pt x="4130377" y="5010891"/>
                    <a:pt x="4103739" y="5016356"/>
                  </a:cubicBezTo>
                  <a:cubicBezTo>
                    <a:pt x="4091899" y="5019088"/>
                    <a:pt x="4080061" y="5017722"/>
                    <a:pt x="4066741" y="5019088"/>
                  </a:cubicBezTo>
                  <a:cubicBezTo>
                    <a:pt x="4048983" y="5020454"/>
                    <a:pt x="4031224" y="5024553"/>
                    <a:pt x="4013465" y="5023187"/>
                  </a:cubicBezTo>
                  <a:cubicBezTo>
                    <a:pt x="3995706" y="5020454"/>
                    <a:pt x="3983868" y="5014989"/>
                    <a:pt x="3980908" y="5014989"/>
                  </a:cubicBezTo>
                  <a:close/>
                </a:path>
              </a:pathLst>
            </a:custGeom>
            <a:blipFill>
              <a:blip r:embed="rId2"/>
              <a:stretch>
                <a:fillRect l="-2636" r="-2636"/>
              </a:stretch>
            </a:blipFill>
          </p:spPr>
        </p:sp>
      </p:grpSp>
      <p:sp>
        <p:nvSpPr>
          <p:cNvPr id="5" name="Freeform 5"/>
          <p:cNvSpPr/>
          <p:nvPr/>
        </p:nvSpPr>
        <p:spPr>
          <a:xfrm>
            <a:off x="8795281" y="-27337"/>
            <a:ext cx="9492719" cy="9043430"/>
          </a:xfrm>
          <a:custGeom>
            <a:avLst/>
            <a:gdLst/>
            <a:ahLst/>
            <a:cxnLst/>
            <a:rect l="l" t="t" r="r" b="b"/>
            <a:pathLst>
              <a:path w="9100569" h="8596104">
                <a:moveTo>
                  <a:pt x="0" y="0"/>
                </a:moveTo>
                <a:lnTo>
                  <a:pt x="9100569" y="0"/>
                </a:lnTo>
                <a:lnTo>
                  <a:pt x="9100569" y="8596104"/>
                </a:lnTo>
                <a:lnTo>
                  <a:pt x="0" y="859610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857" b="-7864"/>
            </a:stretch>
          </a:blipFill>
        </p:spPr>
      </p:sp>
      <p:sp>
        <p:nvSpPr>
          <p:cNvPr id="8" name="Freeform 8"/>
          <p:cNvSpPr/>
          <p:nvPr/>
        </p:nvSpPr>
        <p:spPr>
          <a:xfrm rot="-4712529">
            <a:off x="15793072" y="-444795"/>
            <a:ext cx="2120303" cy="2498148"/>
          </a:xfrm>
          <a:custGeom>
            <a:avLst/>
            <a:gdLst/>
            <a:ahLst/>
            <a:cxnLst/>
            <a:rect l="l" t="t" r="r" b="b"/>
            <a:pathLst>
              <a:path w="2120303" h="2498148">
                <a:moveTo>
                  <a:pt x="0" y="0"/>
                </a:moveTo>
                <a:lnTo>
                  <a:pt x="2120302" y="0"/>
                </a:lnTo>
                <a:lnTo>
                  <a:pt x="2120302" y="2498148"/>
                </a:lnTo>
                <a:lnTo>
                  <a:pt x="0" y="249814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72000"/>
            </a:blip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 rot="-924781" flipH="1">
            <a:off x="24000" y="7647833"/>
            <a:ext cx="1233046" cy="2935185"/>
          </a:xfrm>
          <a:custGeom>
            <a:avLst/>
            <a:gdLst/>
            <a:ahLst/>
            <a:cxnLst/>
            <a:rect l="l" t="t" r="r" b="b"/>
            <a:pathLst>
              <a:path w="1233046" h="2935185">
                <a:moveTo>
                  <a:pt x="1233046" y="0"/>
                </a:moveTo>
                <a:lnTo>
                  <a:pt x="0" y="0"/>
                </a:lnTo>
                <a:lnTo>
                  <a:pt x="0" y="2935184"/>
                </a:lnTo>
                <a:lnTo>
                  <a:pt x="1233046" y="2935184"/>
                </a:lnTo>
                <a:lnTo>
                  <a:pt x="1233046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=""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</p:sp>
      <p:sp>
        <p:nvSpPr>
          <p:cNvPr id="10" name="TextBox 10"/>
          <p:cNvSpPr txBox="1"/>
          <p:nvPr/>
        </p:nvSpPr>
        <p:spPr>
          <a:xfrm>
            <a:off x="9381543" y="1947062"/>
            <a:ext cx="8125629" cy="42704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64"/>
              </a:lnSpc>
              <a:spcBef>
                <a:spcPct val="0"/>
              </a:spcBef>
            </a:pPr>
            <a:r>
              <a:rPr lang="en-US" sz="2400" dirty="0">
                <a:solidFill>
                  <a:srgbClr val="363A1D"/>
                </a:solidFill>
                <a:latin typeface="Poppins Light"/>
                <a:ea typeface="Poppins Light"/>
                <a:cs typeface="Poppins Light"/>
                <a:sym typeface="Poppins Light"/>
              </a:rPr>
              <a:t>Дерево высотой до 15 м, иногда кустарник.</a:t>
            </a:r>
          </a:p>
          <a:p>
            <a:pPr marL="441814" lvl="1" indent="-220907" algn="l">
              <a:lnSpc>
                <a:spcPts val="2864"/>
              </a:lnSpc>
              <a:spcBef>
                <a:spcPct val="0"/>
              </a:spcBef>
              <a:buFont typeface="Arial"/>
              <a:buChar char="•"/>
            </a:pPr>
            <a:r>
              <a:rPr lang="en-US" sz="2400" b="1" dirty="0">
                <a:solidFill>
                  <a:srgbClr val="363A1D"/>
                </a:solidFill>
                <a:latin typeface="Poppins Light Bold"/>
                <a:ea typeface="Poppins Light Bold"/>
                <a:cs typeface="Poppins Light Bold"/>
                <a:sym typeface="Poppins Light Bold"/>
              </a:rPr>
              <a:t>Побеги</a:t>
            </a:r>
            <a:r>
              <a:rPr lang="en-US" sz="2400" dirty="0">
                <a:solidFill>
                  <a:srgbClr val="363A1D"/>
                </a:solidFill>
                <a:latin typeface="Poppins Light Bold"/>
                <a:ea typeface="Poppins Light Bold"/>
                <a:cs typeface="Poppins Light Bold"/>
                <a:sym typeface="Poppins Light Bold"/>
              </a:rPr>
              <a:t>  </a:t>
            </a:r>
            <a:r>
              <a:rPr lang="en-US" sz="2400" dirty="0">
                <a:solidFill>
                  <a:srgbClr val="363A1D"/>
                </a:solidFill>
                <a:latin typeface="Poppins Light"/>
                <a:ea typeface="Poppins Light"/>
                <a:cs typeface="Poppins Light"/>
                <a:sym typeface="Poppins Light"/>
              </a:rPr>
              <a:t>прямые, торчащие, четырёхгранные, зелёные, густо покрыты листьями. </a:t>
            </a:r>
          </a:p>
          <a:p>
            <a:pPr marL="441814" lvl="1" indent="-220907" algn="l">
              <a:lnSpc>
                <a:spcPts val="2864"/>
              </a:lnSpc>
              <a:spcBef>
                <a:spcPct val="0"/>
              </a:spcBef>
              <a:buFont typeface="Arial"/>
              <a:buChar char="•"/>
            </a:pPr>
            <a:r>
              <a:rPr lang="en-US" sz="2400" b="1" dirty="0">
                <a:solidFill>
                  <a:srgbClr val="363A1D"/>
                </a:solidFill>
                <a:latin typeface="Poppins Light Bold"/>
                <a:ea typeface="Poppins Light Bold"/>
                <a:cs typeface="Poppins Light Bold"/>
                <a:sym typeface="Poppins Light Bold"/>
              </a:rPr>
              <a:t>Листья</a:t>
            </a:r>
            <a:r>
              <a:rPr lang="en-US" sz="2400" dirty="0">
                <a:solidFill>
                  <a:srgbClr val="363A1D"/>
                </a:solidFill>
                <a:latin typeface="Poppins Light"/>
                <a:ea typeface="Poppins Light"/>
                <a:cs typeface="Poppins Light"/>
                <a:sym typeface="Poppins Light"/>
              </a:rPr>
              <a:t> на коротких </a:t>
            </a:r>
            <a:r>
              <a:rPr lang="en-US" sz="2400" u="none" dirty="0">
                <a:solidFill>
                  <a:srgbClr val="363A1D"/>
                </a:solidFill>
                <a:latin typeface="Poppins Light"/>
                <a:ea typeface="Poppins Light"/>
                <a:cs typeface="Poppins Light"/>
                <a:sym typeface="Poppins Light"/>
              </a:rPr>
              <a:t>черешках,</a:t>
            </a:r>
            <a:r>
              <a:rPr lang="en-US" sz="2400" dirty="0">
                <a:solidFill>
                  <a:srgbClr val="363A1D"/>
                </a:solidFill>
                <a:latin typeface="Poppins Light"/>
                <a:ea typeface="Poppins Light"/>
                <a:cs typeface="Poppins Light"/>
                <a:sym typeface="Poppins Light"/>
              </a:rPr>
              <a:t> почти сидячие, сильно различающиеся по форме, голые, с блестящей стороной. </a:t>
            </a:r>
          </a:p>
          <a:p>
            <a:pPr marL="441814" lvl="1" indent="-220907" algn="l">
              <a:lnSpc>
                <a:spcPts val="2864"/>
              </a:lnSpc>
              <a:spcBef>
                <a:spcPct val="0"/>
              </a:spcBef>
              <a:buFont typeface="Arial"/>
              <a:buChar char="•"/>
            </a:pPr>
            <a:r>
              <a:rPr lang="en-US" sz="2400" b="1" dirty="0">
                <a:solidFill>
                  <a:srgbClr val="363A1D"/>
                </a:solidFill>
                <a:latin typeface="Poppins Light Bold"/>
                <a:ea typeface="Poppins Light Bold"/>
                <a:cs typeface="Poppins Light Bold"/>
                <a:sym typeface="Poppins Light Bold"/>
              </a:rPr>
              <a:t>Цветки</a:t>
            </a:r>
            <a:r>
              <a:rPr lang="en-US" sz="2400" b="1" dirty="0">
                <a:solidFill>
                  <a:srgbClr val="363A1D"/>
                </a:solidFill>
                <a:latin typeface="Poppins Light"/>
                <a:ea typeface="Poppins Light"/>
                <a:cs typeface="Poppins Light"/>
                <a:sym typeface="Poppins Light"/>
              </a:rPr>
              <a:t> </a:t>
            </a:r>
            <a:r>
              <a:rPr lang="en-US" sz="2400" dirty="0">
                <a:solidFill>
                  <a:srgbClr val="363A1D"/>
                </a:solidFill>
                <a:latin typeface="Poppins Light"/>
                <a:ea typeface="Poppins Light"/>
                <a:cs typeface="Poppins Light"/>
                <a:sym typeface="Poppins Light"/>
              </a:rPr>
              <a:t>мелкие, зеленоватые, обычно однополые, в компактных головчатых соцветиях.</a:t>
            </a:r>
          </a:p>
          <a:p>
            <a:pPr marL="441814" lvl="1" indent="-220907" algn="l">
              <a:lnSpc>
                <a:spcPts val="2864"/>
              </a:lnSpc>
              <a:spcBef>
                <a:spcPct val="0"/>
              </a:spcBef>
              <a:buFont typeface="Arial"/>
              <a:buChar char="•"/>
            </a:pPr>
            <a:r>
              <a:rPr lang="en-US" sz="2400" b="1" dirty="0">
                <a:solidFill>
                  <a:srgbClr val="363A1D"/>
                </a:solidFill>
                <a:latin typeface="Poppins Light Bold"/>
                <a:ea typeface="Poppins Light Bold"/>
                <a:cs typeface="Poppins Light Bold"/>
                <a:sym typeface="Poppins Light Bold"/>
              </a:rPr>
              <a:t>Плоды</a:t>
            </a:r>
            <a:r>
              <a:rPr lang="en-US" sz="2400" dirty="0">
                <a:solidFill>
                  <a:srgbClr val="363A1D"/>
                </a:solidFill>
                <a:latin typeface="Poppins Light"/>
                <a:ea typeface="Poppins Light"/>
                <a:cs typeface="Poppins Light"/>
                <a:sym typeface="Poppins Light"/>
              </a:rPr>
              <a:t> </a:t>
            </a:r>
            <a:r>
              <a:rPr lang="ru-RU" sz="2400" dirty="0" smtClean="0">
                <a:solidFill>
                  <a:srgbClr val="363A1D"/>
                </a:solidFill>
                <a:latin typeface="Poppins Light"/>
                <a:ea typeface="Poppins Light"/>
                <a:cs typeface="Poppins Light"/>
                <a:sym typeface="Poppins Light"/>
              </a:rPr>
              <a:t>- </a:t>
            </a:r>
            <a:r>
              <a:rPr lang="en-US" sz="2400" dirty="0" err="1" smtClean="0">
                <a:solidFill>
                  <a:srgbClr val="363A1D"/>
                </a:solidFill>
                <a:latin typeface="Poppins Light"/>
                <a:ea typeface="Poppins Light"/>
                <a:cs typeface="Poppins Light"/>
                <a:sym typeface="Poppins Light"/>
              </a:rPr>
              <a:t>мелкая</a:t>
            </a:r>
            <a:r>
              <a:rPr lang="en-US" sz="2400" dirty="0" smtClean="0">
                <a:solidFill>
                  <a:srgbClr val="363A1D"/>
                </a:solidFill>
                <a:latin typeface="Poppins Light"/>
                <a:ea typeface="Poppins Light"/>
                <a:cs typeface="Poppins Light"/>
                <a:sym typeface="Poppins Light"/>
              </a:rPr>
              <a:t> </a:t>
            </a:r>
            <a:r>
              <a:rPr lang="en-US" sz="2400" dirty="0">
                <a:solidFill>
                  <a:srgbClr val="363A1D"/>
                </a:solidFill>
                <a:latin typeface="Poppins Light"/>
                <a:ea typeface="Poppins Light"/>
                <a:cs typeface="Poppins Light"/>
                <a:sym typeface="Poppins Light"/>
              </a:rPr>
              <a:t>чёрно-коричневая трёхрожковая шаровидная </a:t>
            </a:r>
            <a:r>
              <a:rPr lang="ru-RU" sz="2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Poppins Light"/>
                <a:ea typeface="Poppins Light"/>
                <a:cs typeface="Poppins Light"/>
                <a:sym typeface="Poppins Light"/>
              </a:rPr>
              <a:t>к</a:t>
            </a:r>
            <a:r>
              <a:rPr lang="en-US" sz="2400" dirty="0" smtClean="0">
                <a:solidFill>
                  <a:srgbClr val="363A1D"/>
                </a:solidFill>
                <a:latin typeface="Poppins Light"/>
                <a:ea typeface="Poppins Light"/>
                <a:cs typeface="Poppins Light"/>
                <a:sym typeface="Poppins Light"/>
              </a:rPr>
              <a:t>оробочка </a:t>
            </a:r>
            <a:r>
              <a:rPr lang="en-US" sz="2400" dirty="0">
                <a:solidFill>
                  <a:srgbClr val="363A1D"/>
                </a:solidFill>
                <a:latin typeface="Poppins Light"/>
                <a:ea typeface="Poppins Light"/>
                <a:cs typeface="Poppins Light"/>
                <a:sym typeface="Poppins Light"/>
              </a:rPr>
              <a:t>с выростами.</a:t>
            </a:r>
          </a:p>
          <a:p>
            <a:pPr algn="ctr">
              <a:lnSpc>
                <a:spcPts val="4264"/>
              </a:lnSpc>
              <a:spcBef>
                <a:spcPct val="0"/>
              </a:spcBef>
            </a:pPr>
            <a:endParaRPr lang="en-US" sz="2046" dirty="0">
              <a:solidFill>
                <a:srgbClr val="363A1D"/>
              </a:solidFill>
              <a:latin typeface="Poppins Light"/>
              <a:ea typeface="Poppins Light"/>
              <a:cs typeface="Poppins Light"/>
              <a:sym typeface="Poppins Light"/>
            </a:endParaRPr>
          </a:p>
        </p:txBody>
      </p:sp>
      <p:sp>
        <p:nvSpPr>
          <p:cNvPr id="11" name="TextBox 11"/>
          <p:cNvSpPr txBox="1"/>
          <p:nvPr/>
        </p:nvSpPr>
        <p:spPr>
          <a:xfrm>
            <a:off x="0" y="1336412"/>
            <a:ext cx="18288000" cy="5257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059"/>
              </a:lnSpc>
              <a:spcBef>
                <a:spcPct val="0"/>
              </a:spcBef>
            </a:pPr>
            <a:r>
              <a:rPr lang="en-US" sz="2899" dirty="0">
                <a:solidFill>
                  <a:srgbClr val="363A1D"/>
                </a:solidFill>
                <a:latin typeface="Poppins Light Bold"/>
                <a:ea typeface="Poppins Light Bold"/>
                <a:cs typeface="Poppins Light Bold"/>
                <a:sym typeface="Poppins Light Bold"/>
              </a:rPr>
              <a:t> </a:t>
            </a:r>
            <a:r>
              <a:rPr lang="en-US" sz="2899" b="1" dirty="0">
                <a:solidFill>
                  <a:srgbClr val="6E9579"/>
                </a:solidFill>
                <a:latin typeface="Poppins Light Bold"/>
                <a:ea typeface="Poppins Light Bold"/>
                <a:cs typeface="Poppins Light Bold"/>
                <a:sym typeface="Poppins Light Bold"/>
              </a:rPr>
              <a:t>Buxus sempervirens</a:t>
            </a:r>
            <a:r>
              <a:rPr lang="en-US" sz="2899" b="1" dirty="0">
                <a:solidFill>
                  <a:srgbClr val="363A1D"/>
                </a:solidFill>
                <a:latin typeface="Poppins Light Bold"/>
                <a:ea typeface="Poppins Light Bold"/>
                <a:cs typeface="Poppins Light Bold"/>
                <a:sym typeface="Poppins Light Bold"/>
              </a:rPr>
              <a:t> </a:t>
            </a:r>
            <a:r>
              <a:rPr lang="en-US" sz="2899" dirty="0">
                <a:solidFill>
                  <a:srgbClr val="363A1D"/>
                </a:solidFill>
                <a:latin typeface="Poppins Light Bold"/>
                <a:ea typeface="Poppins Light Bold"/>
                <a:cs typeface="Poppins Light Bold"/>
                <a:sym typeface="Poppins Light Bold"/>
              </a:rPr>
              <a:t>-  род вечнозеленых  растений рода Самшит, семейство Самшитовые.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456951" y="9654135"/>
            <a:ext cx="5943600" cy="50013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919"/>
              </a:lnSpc>
              <a:spcBef>
                <a:spcPct val="0"/>
              </a:spcBef>
            </a:pPr>
            <a:r>
              <a:rPr lang="en-US" sz="2799" dirty="0">
                <a:solidFill>
                  <a:srgbClr val="363A1D"/>
                </a:solidFill>
                <a:latin typeface="Berton"/>
                <a:ea typeface="Berton"/>
                <a:cs typeface="Berton"/>
                <a:sym typeface="Berton"/>
              </a:rPr>
              <a:t>Германия, г. Кемпен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028700" y="-27337"/>
            <a:ext cx="12711045" cy="135934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0646"/>
              </a:lnSpc>
            </a:pPr>
            <a:r>
              <a:rPr lang="en-US" sz="8383" b="1" dirty="0">
                <a:solidFill>
                  <a:srgbClr val="6E9579"/>
                </a:solidFill>
                <a:latin typeface="TT Lovelies Script"/>
                <a:ea typeface="TT Lovelies Script"/>
                <a:cs typeface="TT Lovelies Script"/>
                <a:sym typeface="TT Lovelies Script"/>
              </a:rPr>
              <a:t>Самшит вечнозелёный</a:t>
            </a:r>
          </a:p>
        </p:txBody>
      </p:sp>
      <p:pic>
        <p:nvPicPr>
          <p:cNvPr id="15" name="Рисунок 14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962120">
            <a:off x="9537500" y="6016319"/>
            <a:ext cx="2744663" cy="3899188"/>
          </a:xfrm>
          <a:prstGeom prst="rect">
            <a:avLst/>
          </a:prstGeom>
        </p:spPr>
      </p:pic>
      <p:sp>
        <p:nvSpPr>
          <p:cNvPr id="16" name="Freeform 7"/>
          <p:cNvSpPr/>
          <p:nvPr/>
        </p:nvSpPr>
        <p:spPr>
          <a:xfrm rot="20995320">
            <a:off x="9362587" y="5809302"/>
            <a:ext cx="3094488" cy="4313222"/>
          </a:xfrm>
          <a:custGeom>
            <a:avLst/>
            <a:gdLst/>
            <a:ahLst/>
            <a:cxnLst/>
            <a:rect l="l" t="t" r="r" b="b"/>
            <a:pathLst>
              <a:path w="2732522" h="3353549">
                <a:moveTo>
                  <a:pt x="0" y="0"/>
                </a:moveTo>
                <a:lnTo>
                  <a:pt x="2732522" y="0"/>
                </a:lnTo>
                <a:lnTo>
                  <a:pt x="2732522" y="3353550"/>
                </a:lnTo>
                <a:lnTo>
                  <a:pt x="0" y="3353550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=""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14" name="TextBox 14"/>
          <p:cNvSpPr txBox="1"/>
          <p:nvPr/>
        </p:nvSpPr>
        <p:spPr>
          <a:xfrm>
            <a:off x="12458373" y="7060994"/>
            <a:ext cx="5330094" cy="110799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/>
            <a:r>
              <a:rPr lang="ru-RU" sz="2400" dirty="0" smtClean="0">
                <a:solidFill>
                  <a:schemeClr val="bg2">
                    <a:lumMod val="25000"/>
                  </a:schemeClr>
                </a:solidFill>
                <a:latin typeface="Berton"/>
                <a:ea typeface="Berton"/>
                <a:cs typeface="Berton"/>
                <a:sym typeface="Berton"/>
              </a:rPr>
              <a:t>«</a:t>
            </a:r>
            <a:r>
              <a:rPr lang="en-US" sz="2400" dirty="0" smtClean="0">
                <a:solidFill>
                  <a:schemeClr val="bg2">
                    <a:lumMod val="25000"/>
                  </a:schemeClr>
                </a:solidFill>
                <a:latin typeface="Berton"/>
                <a:ea typeface="Berton"/>
                <a:cs typeface="Berton"/>
                <a:sym typeface="Berton"/>
              </a:rPr>
              <a:t>Веточка самшита</a:t>
            </a:r>
            <a:r>
              <a:rPr lang="ru-RU" sz="2400" dirty="0" smtClean="0">
                <a:solidFill>
                  <a:schemeClr val="bg2">
                    <a:lumMod val="25000"/>
                  </a:schemeClr>
                </a:solidFill>
                <a:latin typeface="Berton"/>
                <a:ea typeface="Berton"/>
                <a:cs typeface="Berton"/>
                <a:sym typeface="Berton"/>
              </a:rPr>
              <a:t>»</a:t>
            </a:r>
          </a:p>
          <a:p>
            <a:pPr algn="ctr"/>
            <a:r>
              <a:rPr lang="ru-RU" sz="2400" dirty="0" smtClean="0">
                <a:solidFill>
                  <a:schemeClr val="bg2">
                    <a:lumMod val="25000"/>
                  </a:schemeClr>
                </a:solidFill>
                <a:latin typeface="Berton"/>
                <a:ea typeface="Berton"/>
                <a:cs typeface="Berton"/>
                <a:sym typeface="Berton"/>
              </a:rPr>
              <a:t>Техника: рисунок карандашом.</a:t>
            </a:r>
            <a:endParaRPr lang="en-US" sz="2400" dirty="0">
              <a:solidFill>
                <a:schemeClr val="bg2">
                  <a:lumMod val="25000"/>
                </a:schemeClr>
              </a:solidFill>
              <a:latin typeface="Berton"/>
              <a:ea typeface="Berton"/>
              <a:cs typeface="Berton"/>
              <a:sym typeface="Berton"/>
            </a:endParaRPr>
          </a:p>
          <a:p>
            <a:pPr algn="ctr">
              <a:spcBef>
                <a:spcPct val="0"/>
              </a:spcBef>
            </a:pPr>
            <a:r>
              <a:rPr lang="en-US" sz="2400" dirty="0">
                <a:solidFill>
                  <a:schemeClr val="bg2">
                    <a:lumMod val="25000"/>
                  </a:schemeClr>
                </a:solidFill>
                <a:latin typeface="Berton"/>
                <a:ea typeface="Berton"/>
                <a:cs typeface="Berton"/>
                <a:sym typeface="Berton"/>
              </a:rPr>
              <a:t>Автор </a:t>
            </a:r>
            <a:r>
              <a:rPr lang="en-US" sz="2400" dirty="0" smtClean="0">
                <a:solidFill>
                  <a:schemeClr val="bg2">
                    <a:lumMod val="25000"/>
                  </a:schemeClr>
                </a:solidFill>
                <a:latin typeface="Berton"/>
                <a:ea typeface="Berton"/>
                <a:cs typeface="Berton"/>
                <a:sym typeface="Berton"/>
              </a:rPr>
              <a:t>рисунка</a:t>
            </a:r>
            <a:r>
              <a:rPr lang="ru-RU" sz="2400" dirty="0" smtClean="0">
                <a:solidFill>
                  <a:schemeClr val="bg2">
                    <a:lumMod val="25000"/>
                  </a:schemeClr>
                </a:solidFill>
                <a:latin typeface="Berton"/>
                <a:ea typeface="Berton"/>
                <a:cs typeface="Berton"/>
                <a:sym typeface="Berton"/>
              </a:rPr>
              <a:t>:</a:t>
            </a:r>
            <a:r>
              <a:rPr lang="en-US" sz="2400" dirty="0" smtClean="0">
                <a:solidFill>
                  <a:schemeClr val="bg2">
                    <a:lumMod val="25000"/>
                  </a:schemeClr>
                </a:solidFill>
                <a:latin typeface="Berton"/>
                <a:ea typeface="Berton"/>
                <a:cs typeface="Berton"/>
                <a:sym typeface="Berton"/>
              </a:rPr>
              <a:t> </a:t>
            </a:r>
            <a:r>
              <a:rPr lang="en-US" sz="2400" dirty="0">
                <a:solidFill>
                  <a:schemeClr val="bg2">
                    <a:lumMod val="25000"/>
                  </a:schemeClr>
                </a:solidFill>
                <a:latin typeface="Berton"/>
                <a:ea typeface="Berton"/>
                <a:cs typeface="Berton"/>
                <a:sym typeface="Berton"/>
              </a:rPr>
              <a:t>Ануфриев Г</a:t>
            </a:r>
            <a:r>
              <a:rPr lang="en-US" sz="2400" dirty="0" smtClean="0">
                <a:solidFill>
                  <a:schemeClr val="bg2">
                    <a:lumMod val="25000"/>
                  </a:schemeClr>
                </a:solidFill>
                <a:latin typeface="Berton"/>
                <a:ea typeface="Berton"/>
                <a:cs typeface="Berton"/>
                <a:sym typeface="Berton"/>
              </a:rPr>
              <a:t>.</a:t>
            </a:r>
            <a:r>
              <a:rPr lang="ru-RU" sz="2400" dirty="0" smtClean="0">
                <a:solidFill>
                  <a:schemeClr val="bg2">
                    <a:lumMod val="25000"/>
                  </a:schemeClr>
                </a:solidFill>
                <a:latin typeface="Berton"/>
                <a:ea typeface="Berton"/>
                <a:cs typeface="Berton"/>
                <a:sym typeface="Berton"/>
              </a:rPr>
              <a:t>, 5 класс.</a:t>
            </a:r>
            <a:endParaRPr lang="en-US" sz="2400" dirty="0">
              <a:solidFill>
                <a:schemeClr val="bg2">
                  <a:lumMod val="25000"/>
                </a:schemeClr>
              </a:solidFill>
              <a:latin typeface="Berton"/>
              <a:ea typeface="Berton"/>
              <a:cs typeface="Berton"/>
              <a:sym typeface="Berton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DFA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5"/>
          <p:cNvSpPr/>
          <p:nvPr/>
        </p:nvSpPr>
        <p:spPr>
          <a:xfrm rot="-1059983">
            <a:off x="-219692" y="671142"/>
            <a:ext cx="8843476" cy="4746471"/>
          </a:xfrm>
          <a:custGeom>
            <a:avLst/>
            <a:gdLst/>
            <a:ahLst/>
            <a:cxnLst/>
            <a:rect l="l" t="t" r="r" b="b"/>
            <a:pathLst>
              <a:path w="8843476" h="5184488">
                <a:moveTo>
                  <a:pt x="0" y="0"/>
                </a:moveTo>
                <a:lnTo>
                  <a:pt x="8843476" y="0"/>
                </a:lnTo>
                <a:lnTo>
                  <a:pt x="8843476" y="5184488"/>
                </a:lnTo>
                <a:lnTo>
                  <a:pt x="0" y="518448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62000"/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15615810" y="5070387"/>
            <a:ext cx="2672190" cy="5188718"/>
          </a:xfrm>
          <a:custGeom>
            <a:avLst/>
            <a:gdLst/>
            <a:ahLst/>
            <a:cxnLst/>
            <a:rect l="l" t="t" r="r" b="b"/>
            <a:pathLst>
              <a:path w="2672190" h="5188718">
                <a:moveTo>
                  <a:pt x="0" y="0"/>
                </a:moveTo>
                <a:lnTo>
                  <a:pt x="2672190" y="0"/>
                </a:lnTo>
                <a:lnTo>
                  <a:pt x="2672190" y="5188718"/>
                </a:lnTo>
                <a:lnTo>
                  <a:pt x="0" y="518871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7" name="TextBox 7"/>
          <p:cNvSpPr txBox="1"/>
          <p:nvPr/>
        </p:nvSpPr>
        <p:spPr>
          <a:xfrm>
            <a:off x="10676645" y="3841368"/>
            <a:ext cx="5995065" cy="278281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149"/>
              </a:lnSpc>
            </a:pPr>
            <a:r>
              <a:rPr lang="en-US" sz="2400" dirty="0">
                <a:solidFill>
                  <a:srgbClr val="19191B"/>
                </a:solidFill>
                <a:latin typeface="Montserrat"/>
                <a:ea typeface="Montserrat"/>
                <a:cs typeface="Montserrat"/>
                <a:sym typeface="Montserrat"/>
              </a:rPr>
              <a:t>Самшит используется для изготовления </a:t>
            </a:r>
            <a:r>
              <a:rPr lang="ru-RU" sz="2400" dirty="0" smtClean="0">
                <a:solidFill>
                  <a:srgbClr val="19191B"/>
                </a:solidFill>
                <a:latin typeface="Montserrat"/>
                <a:ea typeface="Montserrat"/>
                <a:cs typeface="Montserrat"/>
                <a:sym typeface="Montserrat"/>
              </a:rPr>
              <a:t>талисманов</a:t>
            </a:r>
            <a:r>
              <a:rPr lang="en-US" sz="2400" dirty="0" smtClean="0">
                <a:solidFill>
                  <a:srgbClr val="19191B"/>
                </a:solidFill>
                <a:latin typeface="Montserrat"/>
                <a:ea typeface="Montserrat"/>
                <a:cs typeface="Montserrat"/>
                <a:sym typeface="Montserrat"/>
              </a:rPr>
              <a:t>. </a:t>
            </a:r>
            <a:r>
              <a:rPr lang="en-US" sz="2400" dirty="0">
                <a:solidFill>
                  <a:srgbClr val="19191B"/>
                </a:solidFill>
                <a:latin typeface="Montserrat"/>
                <a:ea typeface="Montserrat"/>
                <a:cs typeface="Montserrat"/>
                <a:sym typeface="Montserrat"/>
              </a:rPr>
              <a:t>Считается, что веточки самшита служат прекрасным </a:t>
            </a:r>
            <a:r>
              <a:rPr lang="ru-RU" sz="2400" dirty="0" smtClean="0">
                <a:solidFill>
                  <a:srgbClr val="19191B"/>
                </a:solidFill>
                <a:latin typeface="Montserrat"/>
                <a:ea typeface="Montserrat"/>
                <a:cs typeface="Montserrat"/>
                <a:sym typeface="Montserrat"/>
              </a:rPr>
              <a:t>оберегом</a:t>
            </a:r>
            <a:r>
              <a:rPr lang="en-US" sz="2400" dirty="0" smtClean="0">
                <a:solidFill>
                  <a:srgbClr val="19191B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2400" dirty="0">
                <a:solidFill>
                  <a:srgbClr val="19191B"/>
                </a:solidFill>
                <a:latin typeface="Montserrat"/>
                <a:ea typeface="Montserrat"/>
                <a:cs typeface="Montserrat"/>
                <a:sym typeface="Montserrat"/>
              </a:rPr>
              <a:t>от разнообразных злых чар, от тёмной </a:t>
            </a:r>
            <a:r>
              <a:rPr lang="en-US" sz="2400" dirty="0" smtClean="0">
                <a:solidFill>
                  <a:srgbClr val="19191B"/>
                </a:solidFill>
                <a:latin typeface="Montserrat"/>
                <a:ea typeface="Montserrat"/>
                <a:cs typeface="Montserrat"/>
                <a:sym typeface="Montserrat"/>
              </a:rPr>
              <a:t>магии</a:t>
            </a:r>
            <a:r>
              <a:rPr lang="ru-RU" sz="2400" dirty="0" smtClean="0">
                <a:solidFill>
                  <a:srgbClr val="19191B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2400" dirty="0" smtClean="0">
                <a:solidFill>
                  <a:srgbClr val="19191B"/>
                </a:solidFill>
                <a:latin typeface="Montserrat"/>
                <a:ea typeface="Montserrat"/>
                <a:cs typeface="Montserrat"/>
                <a:sym typeface="Montserrat"/>
              </a:rPr>
              <a:t>-</a:t>
            </a:r>
            <a:r>
              <a:rPr lang="ru-RU" sz="2400" dirty="0" smtClean="0">
                <a:solidFill>
                  <a:srgbClr val="19191B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2400" dirty="0" err="1" smtClean="0">
                <a:solidFill>
                  <a:srgbClr val="19191B"/>
                </a:solidFill>
                <a:latin typeface="Montserrat"/>
                <a:ea typeface="Montserrat"/>
                <a:cs typeface="Montserrat"/>
                <a:sym typeface="Montserrat"/>
              </a:rPr>
              <a:t>от</a:t>
            </a:r>
            <a:r>
              <a:rPr lang="en-US" sz="2400" dirty="0" smtClean="0">
                <a:solidFill>
                  <a:srgbClr val="19191B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2400" dirty="0">
                <a:solidFill>
                  <a:srgbClr val="19191B"/>
                </a:solidFill>
                <a:latin typeface="Montserrat"/>
                <a:ea typeface="Montserrat"/>
                <a:cs typeface="Montserrat"/>
                <a:sym typeface="Montserrat"/>
              </a:rPr>
              <a:t>сглаза и порчи, от энергетического вампиризма. 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8406969" y="-29822"/>
            <a:ext cx="9012283" cy="101309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873"/>
              </a:lnSpc>
            </a:pPr>
            <a:r>
              <a:rPr lang="en-US" sz="6199" b="1" dirty="0">
                <a:solidFill>
                  <a:srgbClr val="148441"/>
                </a:solidFill>
                <a:latin typeface="TT Lovelies Script"/>
                <a:ea typeface="TT Lovelies Script"/>
                <a:cs typeface="TT Lovelies Script"/>
                <a:sym typeface="TT Lovelies Script"/>
              </a:rPr>
              <a:t>Интересные факты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3856534" y="1186044"/>
            <a:ext cx="4390489" cy="238526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149"/>
              </a:lnSpc>
            </a:pPr>
            <a:r>
              <a:rPr lang="en-US" sz="2400" dirty="0">
                <a:solidFill>
                  <a:srgbClr val="19191B"/>
                </a:solidFill>
                <a:latin typeface="Montserrat"/>
                <a:ea typeface="Montserrat"/>
                <a:cs typeface="Montserrat"/>
                <a:sym typeface="Montserrat"/>
              </a:rPr>
              <a:t>«Железное дерево». Самшит получил такое название не случайно. Древесина самшита самая твёрдая и плотная из всех встречающихся в Европе. </a:t>
            </a:r>
          </a:p>
        </p:txBody>
      </p:sp>
      <p:sp>
        <p:nvSpPr>
          <p:cNvPr id="11" name="TextBox 11"/>
          <p:cNvSpPr txBox="1"/>
          <p:nvPr/>
        </p:nvSpPr>
        <p:spPr>
          <a:xfrm rot="20564075">
            <a:off x="928101" y="947024"/>
            <a:ext cx="6001895" cy="88485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6859"/>
              </a:lnSpc>
            </a:pPr>
            <a:r>
              <a:rPr lang="ru-RU" sz="5400" dirty="0" smtClean="0">
                <a:solidFill>
                  <a:srgbClr val="A27A65"/>
                </a:solidFill>
                <a:latin typeface="Comic Sans MS" panose="030F0702030302020204" pitchFamily="66" charset="0"/>
                <a:ea typeface="Besom"/>
                <a:cs typeface="Besom"/>
                <a:sym typeface="Besom"/>
              </a:rPr>
              <a:t>М</a:t>
            </a:r>
            <a:r>
              <a:rPr lang="en-US" sz="5400" dirty="0" smtClean="0">
                <a:solidFill>
                  <a:srgbClr val="A27A65"/>
                </a:solidFill>
                <a:latin typeface="Comic Sans MS" panose="030F0702030302020204" pitchFamily="66" charset="0"/>
                <a:ea typeface="Besom"/>
                <a:cs typeface="Besom"/>
                <a:sym typeface="Besom"/>
              </a:rPr>
              <a:t>агия</a:t>
            </a:r>
            <a:r>
              <a:rPr lang="ru-RU" sz="5400" dirty="0" smtClean="0">
                <a:solidFill>
                  <a:srgbClr val="A27A65"/>
                </a:solidFill>
                <a:latin typeface="Comic Sans MS" panose="030F0702030302020204" pitchFamily="66" charset="0"/>
                <a:ea typeface="Besom"/>
                <a:cs typeface="Besom"/>
                <a:sym typeface="Besom"/>
              </a:rPr>
              <a:t>  </a:t>
            </a:r>
            <a:r>
              <a:rPr lang="en-US" sz="5400" dirty="0" smtClean="0">
                <a:solidFill>
                  <a:srgbClr val="A27A65"/>
                </a:solidFill>
                <a:latin typeface="Comic Sans MS" panose="030F0702030302020204" pitchFamily="66" charset="0"/>
                <a:ea typeface="Besom"/>
                <a:cs typeface="Besom"/>
                <a:sym typeface="Besom"/>
              </a:rPr>
              <a:t> самшита</a:t>
            </a:r>
            <a:endParaRPr lang="en-US" sz="5400" dirty="0">
              <a:solidFill>
                <a:srgbClr val="A27A65"/>
              </a:solidFill>
              <a:latin typeface="Comic Sans MS" panose="030F0702030302020204" pitchFamily="66" charset="0"/>
              <a:ea typeface="Besom"/>
              <a:cs typeface="Besom"/>
              <a:sym typeface="Besom"/>
            </a:endParaRPr>
          </a:p>
        </p:txBody>
      </p:sp>
      <p:sp>
        <p:nvSpPr>
          <p:cNvPr id="12" name="TextBox 12"/>
          <p:cNvSpPr txBox="1"/>
          <p:nvPr/>
        </p:nvSpPr>
        <p:spPr>
          <a:xfrm>
            <a:off x="9074041" y="1040122"/>
            <a:ext cx="4084333" cy="238526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149"/>
              </a:lnSpc>
            </a:pPr>
            <a:r>
              <a:rPr lang="en-US" sz="2400" dirty="0">
                <a:solidFill>
                  <a:srgbClr val="19191B"/>
                </a:solidFill>
                <a:latin typeface="Montserrat"/>
                <a:ea typeface="Montserrat"/>
                <a:cs typeface="Montserrat"/>
                <a:sym typeface="Montserrat"/>
              </a:rPr>
              <a:t>Самшит – ровесник мамонтов. Это дерево - одно из древнейших растений планеты, чей возраст насчитывает 25 млн лет.</a:t>
            </a:r>
          </a:p>
        </p:txBody>
      </p:sp>
      <p:sp>
        <p:nvSpPr>
          <p:cNvPr id="14" name="TextBox 13"/>
          <p:cNvSpPr txBox="1"/>
          <p:nvPr/>
        </p:nvSpPr>
        <p:spPr>
          <a:xfrm rot="20607023">
            <a:off x="1381201" y="2153357"/>
            <a:ext cx="2972036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solidFill>
                  <a:srgbClr val="C00000"/>
                </a:solidFill>
                <a:latin typeface="Comic Sans MS" panose="030F0702030302020204" pitchFamily="66" charset="0"/>
              </a:rPr>
              <a:t>   Г</a:t>
            </a:r>
            <a:r>
              <a:rPr lang="ru-RU" dirty="0" smtClean="0">
                <a:latin typeface="Comic Sans MS" panose="030F0702030302020204" pitchFamily="66" charset="0"/>
              </a:rPr>
              <a:t>оворят</a:t>
            </a:r>
            <a:r>
              <a:rPr lang="ru-RU" dirty="0">
                <a:latin typeface="Comic Sans MS" panose="030F0702030302020204" pitchFamily="66" charset="0"/>
              </a:rPr>
              <a:t>, однажды Святой Хизр дал немного воды из райского источника Земзем вороне и велел окропить ею головы людей, чтобы они обрели вечную жизнь. Ворона взяла воду, полетела и села на дерево самшит.</a:t>
            </a:r>
            <a:r>
              <a:rPr lang="ru-RU" dirty="0"/>
              <a:t> </a:t>
            </a:r>
          </a:p>
        </p:txBody>
      </p:sp>
      <p:sp>
        <p:nvSpPr>
          <p:cNvPr id="15" name="TextBox 14"/>
          <p:cNvSpPr txBox="1"/>
          <p:nvPr/>
        </p:nvSpPr>
        <p:spPr>
          <a:xfrm rot="20495685">
            <a:off x="4367242" y="1224859"/>
            <a:ext cx="2924869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Comic Sans MS" panose="030F0702030302020204" pitchFamily="66" charset="0"/>
              </a:rPr>
              <a:t>Тогда ещё самшит не был вечнозеленым. Сидя на дереве, ворона решила налить воду себе на голову. Но это ей не удалось, вода вылилась на самшит, который с того дня стал вечнозеленым. </a:t>
            </a:r>
          </a:p>
        </p:txBody>
      </p:sp>
      <p:pic>
        <p:nvPicPr>
          <p:cNvPr id="19" name="Рисунок 1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86" y="3524184"/>
            <a:ext cx="874289" cy="874289"/>
          </a:xfrm>
          <a:prstGeom prst="rect">
            <a:avLst/>
          </a:prstGeom>
        </p:spPr>
      </p:pic>
      <p:pic>
        <p:nvPicPr>
          <p:cNvPr id="20" name="Рисунок 1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563157" y="681123"/>
            <a:ext cx="871804" cy="877900"/>
          </a:xfrm>
          <a:prstGeom prst="rect">
            <a:avLst/>
          </a:prstGeom>
        </p:spPr>
      </p:pic>
      <p:pic>
        <p:nvPicPr>
          <p:cNvPr id="21" name="Рисунок 2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419389" y="858524"/>
            <a:ext cx="874289" cy="874289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222" r="6543" b="7778"/>
          <a:stretch/>
        </p:blipFill>
        <p:spPr>
          <a:xfrm>
            <a:off x="7076378" y="5070388"/>
            <a:ext cx="3293338" cy="5011790"/>
          </a:xfrm>
          <a:prstGeom prst="rect">
            <a:avLst/>
          </a:prstGeom>
        </p:spPr>
      </p:pic>
      <p:sp>
        <p:nvSpPr>
          <p:cNvPr id="17" name="TextBox 14"/>
          <p:cNvSpPr txBox="1"/>
          <p:nvPr/>
        </p:nvSpPr>
        <p:spPr>
          <a:xfrm>
            <a:off x="10521569" y="8570349"/>
            <a:ext cx="5480647" cy="147732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/>
            <a:r>
              <a:rPr lang="ru-RU" sz="2400" dirty="0" smtClean="0">
                <a:solidFill>
                  <a:srgbClr val="4F4C32"/>
                </a:solidFill>
                <a:latin typeface="Berton"/>
                <a:ea typeface="Berton"/>
                <a:cs typeface="Berton"/>
                <a:sym typeface="Berton"/>
              </a:rPr>
              <a:t>«Самшит»</a:t>
            </a:r>
          </a:p>
          <a:p>
            <a:pPr algn="ctr"/>
            <a:r>
              <a:rPr lang="ru-RU" sz="2400" dirty="0" smtClean="0">
                <a:solidFill>
                  <a:srgbClr val="4F4C32"/>
                </a:solidFill>
                <a:latin typeface="Berton"/>
                <a:ea typeface="Berton"/>
                <a:cs typeface="Berton"/>
                <a:sym typeface="Berton"/>
              </a:rPr>
              <a:t>Техника: рисунок акварельными красками.</a:t>
            </a:r>
            <a:endParaRPr lang="en-US" sz="2400" dirty="0">
              <a:solidFill>
                <a:srgbClr val="4F4C32"/>
              </a:solidFill>
              <a:latin typeface="Berton"/>
              <a:ea typeface="Berton"/>
              <a:cs typeface="Berton"/>
              <a:sym typeface="Berton"/>
            </a:endParaRPr>
          </a:p>
          <a:p>
            <a:pPr algn="ctr">
              <a:spcBef>
                <a:spcPct val="0"/>
              </a:spcBef>
            </a:pPr>
            <a:r>
              <a:rPr lang="en-US" sz="2400" dirty="0">
                <a:solidFill>
                  <a:srgbClr val="4F4C32"/>
                </a:solidFill>
                <a:latin typeface="Berton"/>
                <a:ea typeface="Berton"/>
                <a:cs typeface="Berton"/>
                <a:sym typeface="Berton"/>
              </a:rPr>
              <a:t>Автор </a:t>
            </a:r>
            <a:r>
              <a:rPr lang="en-US" sz="2400" dirty="0" smtClean="0">
                <a:solidFill>
                  <a:srgbClr val="4F4C32"/>
                </a:solidFill>
                <a:latin typeface="Berton"/>
                <a:ea typeface="Berton"/>
                <a:cs typeface="Berton"/>
                <a:sym typeface="Berton"/>
              </a:rPr>
              <a:t>рисунка</a:t>
            </a:r>
            <a:r>
              <a:rPr lang="ru-RU" sz="2400" dirty="0" smtClean="0">
                <a:solidFill>
                  <a:srgbClr val="4F4C32"/>
                </a:solidFill>
                <a:latin typeface="Berton"/>
                <a:ea typeface="Berton"/>
                <a:cs typeface="Berton"/>
                <a:sym typeface="Berton"/>
              </a:rPr>
              <a:t>:</a:t>
            </a:r>
            <a:r>
              <a:rPr lang="en-US" sz="2400" dirty="0" smtClean="0">
                <a:solidFill>
                  <a:srgbClr val="4F4C32"/>
                </a:solidFill>
                <a:latin typeface="Berton"/>
                <a:ea typeface="Berton"/>
                <a:cs typeface="Berton"/>
                <a:sym typeface="Berton"/>
              </a:rPr>
              <a:t> </a:t>
            </a:r>
            <a:r>
              <a:rPr lang="ru-RU" sz="2400" dirty="0" smtClean="0">
                <a:solidFill>
                  <a:srgbClr val="4F4C32"/>
                </a:solidFill>
                <a:latin typeface="Berton"/>
                <a:ea typeface="Berton"/>
                <a:cs typeface="Berton"/>
                <a:sym typeface="Berton"/>
              </a:rPr>
              <a:t>Азбукина А</a:t>
            </a:r>
            <a:r>
              <a:rPr lang="en-US" sz="2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Berton"/>
                <a:ea typeface="Berton"/>
                <a:cs typeface="Berton"/>
                <a:sym typeface="Berton"/>
              </a:rPr>
              <a:t>.</a:t>
            </a:r>
            <a:r>
              <a:rPr lang="ru-RU" sz="2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Berton"/>
                <a:ea typeface="Berton"/>
                <a:cs typeface="Berton"/>
                <a:sym typeface="Berton"/>
              </a:rPr>
              <a:t>, 10 класс.</a:t>
            </a:r>
            <a:endParaRPr lang="en-US" sz="2400" dirty="0">
              <a:solidFill>
                <a:schemeClr val="tx1">
                  <a:lumMod val="65000"/>
                  <a:lumOff val="35000"/>
                </a:schemeClr>
              </a:solidFill>
              <a:latin typeface="Berton"/>
              <a:ea typeface="Berton"/>
              <a:cs typeface="Berton"/>
              <a:sym typeface="Berton"/>
            </a:endParaRPr>
          </a:p>
        </p:txBody>
      </p:sp>
      <p:pic>
        <p:nvPicPr>
          <p:cNvPr id="18" name="Рисунок 17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926086" y="5070387"/>
            <a:ext cx="3570158" cy="5088552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735" t="8550"/>
          <a:stretch/>
        </p:blipFill>
        <p:spPr>
          <a:xfrm>
            <a:off x="1848250" y="6174623"/>
            <a:ext cx="4423148" cy="339859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2" name="TextBox 14"/>
          <p:cNvSpPr txBox="1"/>
          <p:nvPr/>
        </p:nvSpPr>
        <p:spPr>
          <a:xfrm>
            <a:off x="1293586" y="9608894"/>
            <a:ext cx="5480647" cy="73866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/>
            <a:r>
              <a:rPr lang="ru-RU" sz="2400" dirty="0" smtClean="0">
                <a:solidFill>
                  <a:srgbClr val="4F4C32"/>
                </a:solidFill>
                <a:latin typeface="Berton"/>
                <a:ea typeface="Berton"/>
                <a:cs typeface="Berton"/>
                <a:sym typeface="Berton"/>
              </a:rPr>
              <a:t>«Самшитовая геометрия»</a:t>
            </a:r>
          </a:p>
          <a:p>
            <a:pPr algn="ctr">
              <a:spcBef>
                <a:spcPct val="0"/>
              </a:spcBef>
            </a:pPr>
            <a:r>
              <a:rPr lang="en-US" sz="2400" dirty="0" smtClean="0">
                <a:solidFill>
                  <a:srgbClr val="4F4C32"/>
                </a:solidFill>
                <a:latin typeface="Berton"/>
                <a:ea typeface="Berton"/>
                <a:cs typeface="Berton"/>
                <a:sym typeface="Berton"/>
              </a:rPr>
              <a:t>Автор </a:t>
            </a:r>
            <a:r>
              <a:rPr lang="ru-RU" sz="2400" dirty="0" smtClean="0">
                <a:solidFill>
                  <a:srgbClr val="4F4C32"/>
                </a:solidFill>
                <a:latin typeface="Berton"/>
                <a:ea typeface="Berton"/>
                <a:cs typeface="Berton"/>
                <a:sym typeface="Berton"/>
              </a:rPr>
              <a:t>фото:</a:t>
            </a:r>
            <a:r>
              <a:rPr lang="en-US" sz="2400" dirty="0" smtClean="0">
                <a:solidFill>
                  <a:srgbClr val="4F4C32"/>
                </a:solidFill>
                <a:latin typeface="Berton"/>
                <a:ea typeface="Berton"/>
                <a:cs typeface="Berton"/>
                <a:sym typeface="Berton"/>
              </a:rPr>
              <a:t> </a:t>
            </a:r>
            <a:r>
              <a:rPr lang="ru-RU" sz="2400" dirty="0" smtClean="0">
                <a:solidFill>
                  <a:srgbClr val="4F4C32"/>
                </a:solidFill>
                <a:latin typeface="Berton"/>
                <a:ea typeface="Berton"/>
                <a:cs typeface="Berton"/>
                <a:sym typeface="Berton"/>
              </a:rPr>
              <a:t>Грушев Т</a:t>
            </a:r>
            <a:r>
              <a:rPr lang="en-US" sz="2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Berton"/>
                <a:ea typeface="Berton"/>
                <a:cs typeface="Berton"/>
                <a:sym typeface="Berton"/>
              </a:rPr>
              <a:t>.</a:t>
            </a:r>
            <a:r>
              <a:rPr lang="ru-RU" sz="2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Berton"/>
                <a:ea typeface="Berton"/>
                <a:cs typeface="Berton"/>
                <a:sym typeface="Berton"/>
              </a:rPr>
              <a:t>, 7 класс.</a:t>
            </a:r>
            <a:endParaRPr lang="en-US" sz="2400" dirty="0">
              <a:solidFill>
                <a:schemeClr val="tx1">
                  <a:lumMod val="65000"/>
                  <a:lumOff val="35000"/>
                </a:schemeClr>
              </a:solidFill>
              <a:latin typeface="Berton"/>
              <a:ea typeface="Berton"/>
              <a:cs typeface="Berton"/>
              <a:sym typeface="Berton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DFA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522676" y="4339466"/>
            <a:ext cx="6034606" cy="22675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39"/>
              </a:lnSpc>
            </a:pPr>
            <a:r>
              <a:rPr lang="en-US" sz="2599" dirty="0">
                <a:solidFill>
                  <a:srgbClr val="363A1D"/>
                </a:solidFill>
                <a:latin typeface="Berton"/>
                <a:ea typeface="Berton"/>
                <a:cs typeface="Berton"/>
                <a:sym typeface="Berton"/>
              </a:rPr>
              <a:t>Вороне велели людей наградить,</a:t>
            </a:r>
          </a:p>
          <a:p>
            <a:pPr algn="ctr">
              <a:lnSpc>
                <a:spcPts val="3639"/>
              </a:lnSpc>
            </a:pPr>
            <a:r>
              <a:rPr lang="en-US" sz="2599" dirty="0">
                <a:solidFill>
                  <a:srgbClr val="363A1D"/>
                </a:solidFill>
                <a:latin typeface="Berton"/>
                <a:ea typeface="Berton"/>
                <a:cs typeface="Berton"/>
                <a:sym typeface="Berton"/>
              </a:rPr>
              <a:t>Чтобы жили они без заботы.</a:t>
            </a:r>
          </a:p>
          <a:p>
            <a:pPr algn="ctr">
              <a:lnSpc>
                <a:spcPts val="3639"/>
              </a:lnSpc>
            </a:pPr>
            <a:r>
              <a:rPr lang="en-US" sz="2599" dirty="0">
                <a:solidFill>
                  <a:srgbClr val="363A1D"/>
                </a:solidFill>
                <a:latin typeface="Berton"/>
                <a:ea typeface="Berton"/>
                <a:cs typeface="Berton"/>
                <a:sym typeface="Berton"/>
              </a:rPr>
              <a:t>Чтоб каждый мог радоваться и любить</a:t>
            </a:r>
          </a:p>
          <a:p>
            <a:pPr algn="ctr">
              <a:lnSpc>
                <a:spcPts val="3639"/>
              </a:lnSpc>
            </a:pPr>
            <a:r>
              <a:rPr lang="en-US" sz="2599" dirty="0">
                <a:solidFill>
                  <a:srgbClr val="363A1D"/>
                </a:solidFill>
                <a:latin typeface="Berton"/>
                <a:ea typeface="Berton"/>
                <a:cs typeface="Berton"/>
                <a:sym typeface="Berton"/>
              </a:rPr>
              <a:t>Долгие-долгие годы.</a:t>
            </a:r>
          </a:p>
          <a:p>
            <a:pPr algn="ctr">
              <a:lnSpc>
                <a:spcPts val="3639"/>
              </a:lnSpc>
              <a:spcBef>
                <a:spcPct val="0"/>
              </a:spcBef>
            </a:pPr>
            <a:endParaRPr lang="en-US" sz="2599" dirty="0">
              <a:solidFill>
                <a:srgbClr val="363A1D"/>
              </a:solidFill>
              <a:latin typeface="Berton"/>
              <a:ea typeface="Berton"/>
              <a:cs typeface="Berton"/>
              <a:sym typeface="Berton"/>
            </a:endParaRPr>
          </a:p>
        </p:txBody>
      </p:sp>
      <p:sp>
        <p:nvSpPr>
          <p:cNvPr id="3" name="TextBox 3"/>
          <p:cNvSpPr txBox="1"/>
          <p:nvPr/>
        </p:nvSpPr>
        <p:spPr>
          <a:xfrm>
            <a:off x="12204617" y="4806530"/>
            <a:ext cx="5796163" cy="276998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639"/>
              </a:lnSpc>
            </a:pPr>
            <a:r>
              <a:rPr lang="en-US" sz="2599" dirty="0">
                <a:solidFill>
                  <a:srgbClr val="363A1D"/>
                </a:solidFill>
                <a:latin typeface="Berton"/>
                <a:ea typeface="Berton"/>
                <a:cs typeface="Berton"/>
                <a:sym typeface="Berton"/>
              </a:rPr>
              <a:t>Хватило вороне для счастья с лихвой, </a:t>
            </a:r>
          </a:p>
          <a:p>
            <a:pPr algn="ctr">
              <a:lnSpc>
                <a:spcPts val="3639"/>
              </a:lnSpc>
            </a:pPr>
            <a:r>
              <a:rPr lang="en-US" sz="2599" dirty="0">
                <a:solidFill>
                  <a:srgbClr val="363A1D"/>
                </a:solidFill>
                <a:latin typeface="Berton"/>
                <a:ea typeface="Berton"/>
                <a:cs typeface="Berton"/>
                <a:sym typeface="Berton"/>
              </a:rPr>
              <a:t>Хотя и бессмертия нет.</a:t>
            </a:r>
          </a:p>
          <a:p>
            <a:pPr algn="ctr">
              <a:lnSpc>
                <a:spcPts val="3639"/>
              </a:lnSpc>
            </a:pPr>
            <a:r>
              <a:rPr lang="en-US" sz="2599" dirty="0">
                <a:solidFill>
                  <a:srgbClr val="363A1D"/>
                </a:solidFill>
                <a:latin typeface="Berton"/>
                <a:ea typeface="Berton"/>
                <a:cs typeface="Berton"/>
                <a:sym typeface="Berton"/>
              </a:rPr>
              <a:t>Но много самшиту досталось – и вот</a:t>
            </a:r>
          </a:p>
          <a:p>
            <a:pPr algn="ctr">
              <a:lnSpc>
                <a:spcPts val="3639"/>
              </a:lnSpc>
            </a:pPr>
            <a:r>
              <a:rPr lang="en-US" sz="2599" dirty="0">
                <a:solidFill>
                  <a:srgbClr val="363A1D"/>
                </a:solidFill>
                <a:latin typeface="Berton"/>
                <a:ea typeface="Berton"/>
                <a:cs typeface="Berton"/>
                <a:sym typeface="Berton"/>
              </a:rPr>
              <a:t>Срок жизни его – двести лет.</a:t>
            </a:r>
          </a:p>
          <a:p>
            <a:pPr algn="ctr">
              <a:lnSpc>
                <a:spcPts val="3639"/>
              </a:lnSpc>
            </a:pPr>
            <a:endParaRPr lang="en-US" sz="2599" dirty="0">
              <a:solidFill>
                <a:srgbClr val="363A1D"/>
              </a:solidFill>
              <a:latin typeface="Berton"/>
              <a:ea typeface="Berton"/>
              <a:cs typeface="Berton"/>
              <a:sym typeface="Berton"/>
            </a:endParaRPr>
          </a:p>
          <a:p>
            <a:pPr algn="ctr">
              <a:lnSpc>
                <a:spcPts val="3639"/>
              </a:lnSpc>
              <a:spcBef>
                <a:spcPct val="0"/>
              </a:spcBef>
            </a:pPr>
            <a:endParaRPr lang="en-US" sz="2599" dirty="0">
              <a:solidFill>
                <a:srgbClr val="363A1D"/>
              </a:solidFill>
              <a:latin typeface="Berton"/>
              <a:ea typeface="Berton"/>
              <a:cs typeface="Berton"/>
              <a:sym typeface="Berton"/>
            </a:endParaRPr>
          </a:p>
        </p:txBody>
      </p:sp>
      <p:sp>
        <p:nvSpPr>
          <p:cNvPr id="4" name="Freeform 4"/>
          <p:cNvSpPr/>
          <p:nvPr/>
        </p:nvSpPr>
        <p:spPr>
          <a:xfrm>
            <a:off x="4549554" y="2757057"/>
            <a:ext cx="7628673" cy="7491277"/>
          </a:xfrm>
          <a:custGeom>
            <a:avLst/>
            <a:gdLst/>
            <a:ahLst/>
            <a:cxnLst/>
            <a:rect l="l" t="t" r="r" b="b"/>
            <a:pathLst>
              <a:path w="7562942" h="7136667">
                <a:moveTo>
                  <a:pt x="0" y="0"/>
                </a:moveTo>
                <a:lnTo>
                  <a:pt x="7562942" y="0"/>
                </a:lnTo>
                <a:lnTo>
                  <a:pt x="7562942" y="7136667"/>
                </a:lnTo>
                <a:lnTo>
                  <a:pt x="0" y="713666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87000"/>
              <a:extLs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10942100" y="6868204"/>
            <a:ext cx="2964038" cy="3301926"/>
          </a:xfrm>
          <a:custGeom>
            <a:avLst/>
            <a:gdLst/>
            <a:ahLst/>
            <a:cxnLst/>
            <a:rect l="l" t="t" r="r" b="b"/>
            <a:pathLst>
              <a:path w="2123173" h="2234919">
                <a:moveTo>
                  <a:pt x="0" y="0"/>
                </a:moveTo>
                <a:lnTo>
                  <a:pt x="2123173" y="0"/>
                </a:lnTo>
                <a:lnTo>
                  <a:pt x="2123173" y="2234919"/>
                </a:lnTo>
                <a:lnTo>
                  <a:pt x="0" y="223491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2956067" y="6899639"/>
            <a:ext cx="2783633" cy="3360147"/>
          </a:xfrm>
          <a:custGeom>
            <a:avLst/>
            <a:gdLst/>
            <a:ahLst/>
            <a:cxnLst/>
            <a:rect l="l" t="t" r="r" b="b"/>
            <a:pathLst>
              <a:path w="2123173" h="2234919">
                <a:moveTo>
                  <a:pt x="0" y="0"/>
                </a:moveTo>
                <a:lnTo>
                  <a:pt x="2123173" y="0"/>
                </a:lnTo>
                <a:lnTo>
                  <a:pt x="2123173" y="2234920"/>
                </a:lnTo>
                <a:lnTo>
                  <a:pt x="0" y="223492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6897994" y="7958610"/>
            <a:ext cx="2173846" cy="2232448"/>
          </a:xfrm>
          <a:custGeom>
            <a:avLst/>
            <a:gdLst/>
            <a:ahLst/>
            <a:cxnLst/>
            <a:rect l="l" t="t" r="r" b="b"/>
            <a:pathLst>
              <a:path w="2173846" h="2232448">
                <a:moveTo>
                  <a:pt x="0" y="0"/>
                </a:moveTo>
                <a:lnTo>
                  <a:pt x="2173847" y="0"/>
                </a:lnTo>
                <a:lnTo>
                  <a:pt x="2173847" y="2232448"/>
                </a:lnTo>
                <a:lnTo>
                  <a:pt x="0" y="2232448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6583672" y="3812589"/>
            <a:ext cx="6415860" cy="6602421"/>
          </a:xfrm>
          <a:custGeom>
            <a:avLst/>
            <a:gdLst/>
            <a:ahLst/>
            <a:cxnLst/>
            <a:rect l="l" t="t" r="r" b="b"/>
            <a:pathLst>
              <a:path w="6340156" h="6340156">
                <a:moveTo>
                  <a:pt x="0" y="0"/>
                </a:moveTo>
                <a:lnTo>
                  <a:pt x="6340156" y="0"/>
                </a:lnTo>
                <a:lnTo>
                  <a:pt x="6340156" y="6340157"/>
                </a:lnTo>
                <a:lnTo>
                  <a:pt x="0" y="6340157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>
            <a:off x="7365038" y="7781340"/>
            <a:ext cx="1190044" cy="737827"/>
          </a:xfrm>
          <a:custGeom>
            <a:avLst/>
            <a:gdLst/>
            <a:ahLst/>
            <a:cxnLst/>
            <a:rect l="l" t="t" r="r" b="b"/>
            <a:pathLst>
              <a:path w="1190044" h="737827">
                <a:moveTo>
                  <a:pt x="0" y="0"/>
                </a:moveTo>
                <a:lnTo>
                  <a:pt x="1190044" y="0"/>
                </a:lnTo>
                <a:lnTo>
                  <a:pt x="1190044" y="737827"/>
                </a:lnTo>
                <a:lnTo>
                  <a:pt x="0" y="737827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</p:sp>
      <p:sp>
        <p:nvSpPr>
          <p:cNvPr id="12" name="TextBox 12"/>
          <p:cNvSpPr txBox="1"/>
          <p:nvPr/>
        </p:nvSpPr>
        <p:spPr>
          <a:xfrm>
            <a:off x="2670767" y="1241189"/>
            <a:ext cx="110966" cy="254540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076"/>
              </a:lnSpc>
              <a:spcBef>
                <a:spcPct val="0"/>
              </a:spcBef>
            </a:pPr>
            <a:r>
              <a:rPr lang="en-US" sz="2912">
                <a:solidFill>
                  <a:srgbClr val="363A1D"/>
                </a:solidFill>
                <a:latin typeface="Poppins Light"/>
                <a:ea typeface="Poppins Light"/>
                <a:cs typeface="Poppins Light"/>
                <a:sym typeface="Poppins Light"/>
              </a:rPr>
              <a:t>.</a:t>
            </a:r>
          </a:p>
          <a:p>
            <a:pPr algn="ctr">
              <a:lnSpc>
                <a:spcPts val="4076"/>
              </a:lnSpc>
              <a:spcBef>
                <a:spcPct val="0"/>
              </a:spcBef>
            </a:pPr>
            <a:r>
              <a:rPr lang="en-US" sz="2912">
                <a:solidFill>
                  <a:srgbClr val="363A1D"/>
                </a:solidFill>
                <a:latin typeface="Poppins Light"/>
                <a:ea typeface="Poppins Light"/>
                <a:cs typeface="Poppins Light"/>
                <a:sym typeface="Poppins Light"/>
              </a:rPr>
              <a:t> </a:t>
            </a:r>
          </a:p>
          <a:p>
            <a:pPr algn="ctr">
              <a:lnSpc>
                <a:spcPts val="4076"/>
              </a:lnSpc>
              <a:spcBef>
                <a:spcPct val="0"/>
              </a:spcBef>
            </a:pPr>
            <a:endParaRPr lang="en-US" sz="2912">
              <a:solidFill>
                <a:srgbClr val="363A1D"/>
              </a:solidFill>
              <a:latin typeface="Poppins Light"/>
              <a:ea typeface="Poppins Light"/>
              <a:cs typeface="Poppins Light"/>
              <a:sym typeface="Poppins Light"/>
            </a:endParaRPr>
          </a:p>
          <a:p>
            <a:pPr algn="ctr">
              <a:lnSpc>
                <a:spcPts val="4076"/>
              </a:lnSpc>
              <a:spcBef>
                <a:spcPct val="0"/>
              </a:spcBef>
            </a:pPr>
            <a:r>
              <a:rPr lang="en-US" sz="2912">
                <a:solidFill>
                  <a:srgbClr val="363A1D"/>
                </a:solidFill>
                <a:latin typeface="Poppins Light"/>
                <a:ea typeface="Poppins Light"/>
                <a:cs typeface="Poppins Light"/>
                <a:sym typeface="Poppins Light"/>
              </a:rPr>
              <a:t> </a:t>
            </a:r>
          </a:p>
          <a:p>
            <a:pPr algn="ctr">
              <a:lnSpc>
                <a:spcPts val="4076"/>
              </a:lnSpc>
              <a:spcBef>
                <a:spcPct val="0"/>
              </a:spcBef>
            </a:pPr>
            <a:r>
              <a:rPr lang="en-US" sz="2912">
                <a:solidFill>
                  <a:srgbClr val="363A1D"/>
                </a:solidFill>
                <a:latin typeface="Poppins Light"/>
                <a:ea typeface="Poppins Light"/>
                <a:cs typeface="Poppins Light"/>
                <a:sym typeface="Poppins Light"/>
              </a:rPr>
              <a:t>.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600017" y="1503265"/>
            <a:ext cx="5495731" cy="22675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39"/>
              </a:lnSpc>
            </a:pPr>
            <a:r>
              <a:rPr lang="en-US" sz="2599" dirty="0">
                <a:solidFill>
                  <a:srgbClr val="363A1D"/>
                </a:solidFill>
                <a:latin typeface="Berton"/>
                <a:ea typeface="Berton"/>
                <a:cs typeface="Berton"/>
                <a:sym typeface="Berton"/>
              </a:rPr>
              <a:t>Как часто бывает, ворона глупа,</a:t>
            </a:r>
          </a:p>
          <a:p>
            <a:pPr algn="ctr">
              <a:lnSpc>
                <a:spcPts val="3639"/>
              </a:lnSpc>
            </a:pPr>
            <a:r>
              <a:rPr lang="en-US" sz="2599" dirty="0">
                <a:solidFill>
                  <a:srgbClr val="363A1D"/>
                </a:solidFill>
                <a:latin typeface="Berton"/>
                <a:ea typeface="Berton"/>
                <a:cs typeface="Berton"/>
                <a:sym typeface="Berton"/>
              </a:rPr>
              <a:t>Хоть в целом не лыком и шита.</a:t>
            </a:r>
          </a:p>
          <a:p>
            <a:pPr algn="ctr">
              <a:lnSpc>
                <a:spcPts val="3639"/>
              </a:lnSpc>
            </a:pPr>
            <a:r>
              <a:rPr lang="en-US" sz="2599" dirty="0">
                <a:solidFill>
                  <a:srgbClr val="363A1D"/>
                </a:solidFill>
                <a:latin typeface="Berton"/>
                <a:ea typeface="Berton"/>
                <a:cs typeface="Berton"/>
                <a:sym typeface="Berton"/>
              </a:rPr>
              <a:t>Вороне досталась бессмертья вода</a:t>
            </a:r>
          </a:p>
          <a:p>
            <a:pPr algn="ctr">
              <a:lnSpc>
                <a:spcPts val="3639"/>
              </a:lnSpc>
            </a:pPr>
            <a:r>
              <a:rPr lang="en-US" sz="2599" dirty="0">
                <a:solidFill>
                  <a:srgbClr val="363A1D"/>
                </a:solidFill>
                <a:latin typeface="Berton"/>
                <a:ea typeface="Berton"/>
                <a:cs typeface="Berton"/>
                <a:sym typeface="Berton"/>
              </a:rPr>
              <a:t>В зарослях буйных самшита.</a:t>
            </a:r>
          </a:p>
          <a:p>
            <a:pPr algn="ctr">
              <a:lnSpc>
                <a:spcPts val="3639"/>
              </a:lnSpc>
              <a:spcBef>
                <a:spcPct val="0"/>
              </a:spcBef>
            </a:pPr>
            <a:endParaRPr lang="en-US" sz="2599" dirty="0">
              <a:solidFill>
                <a:srgbClr val="363A1D"/>
              </a:solidFill>
              <a:latin typeface="Berton"/>
              <a:ea typeface="Berton"/>
              <a:cs typeface="Berton"/>
              <a:sym typeface="Berton"/>
            </a:endParaRPr>
          </a:p>
        </p:txBody>
      </p:sp>
      <p:sp>
        <p:nvSpPr>
          <p:cNvPr id="14" name="TextBox 14"/>
          <p:cNvSpPr txBox="1"/>
          <p:nvPr/>
        </p:nvSpPr>
        <p:spPr>
          <a:xfrm>
            <a:off x="10927135" y="1658346"/>
            <a:ext cx="5958006" cy="23083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39"/>
              </a:lnSpc>
            </a:pPr>
            <a:r>
              <a:rPr lang="en-US" sz="2599" dirty="0">
                <a:solidFill>
                  <a:srgbClr val="363A1D"/>
                </a:solidFill>
                <a:latin typeface="Berton"/>
                <a:ea typeface="Berton"/>
                <a:cs typeface="Berton"/>
                <a:sym typeface="Berton"/>
              </a:rPr>
              <a:t>Однако ворона, нарушив наказ, </a:t>
            </a:r>
          </a:p>
          <a:p>
            <a:pPr algn="ctr">
              <a:lnSpc>
                <a:spcPts val="3639"/>
              </a:lnSpc>
            </a:pPr>
            <a:r>
              <a:rPr lang="en-US" sz="2599" dirty="0">
                <a:solidFill>
                  <a:srgbClr val="363A1D"/>
                </a:solidFill>
                <a:latin typeface="Berton"/>
                <a:ea typeface="Berton"/>
                <a:cs typeface="Berton"/>
                <a:sym typeface="Berton"/>
              </a:rPr>
              <a:t>Волшебную </a:t>
            </a:r>
            <a:r>
              <a:rPr lang="en-US" sz="2599" dirty="0" err="1">
                <a:solidFill>
                  <a:srgbClr val="363A1D"/>
                </a:solidFill>
                <a:latin typeface="Berton"/>
                <a:ea typeface="Berton"/>
                <a:cs typeface="Berton"/>
                <a:sym typeface="Berton"/>
              </a:rPr>
              <a:t>воду</a:t>
            </a:r>
            <a:r>
              <a:rPr lang="en-US" sz="2599" dirty="0">
                <a:solidFill>
                  <a:srgbClr val="363A1D"/>
                </a:solidFill>
                <a:latin typeface="Berton"/>
                <a:ea typeface="Berton"/>
                <a:cs typeface="Berton"/>
                <a:sym typeface="Berton"/>
              </a:rPr>
              <a:t> </a:t>
            </a:r>
            <a:r>
              <a:rPr lang="en-US" sz="2599" dirty="0" err="1" smtClean="0">
                <a:solidFill>
                  <a:srgbClr val="363A1D"/>
                </a:solidFill>
                <a:latin typeface="Berton"/>
                <a:ea typeface="Berton"/>
                <a:cs typeface="Berton"/>
                <a:sym typeface="Berton"/>
              </a:rPr>
              <a:t>украла</a:t>
            </a:r>
            <a:endParaRPr lang="en-US" sz="2599" dirty="0">
              <a:solidFill>
                <a:srgbClr val="363A1D"/>
              </a:solidFill>
              <a:latin typeface="Berton"/>
              <a:ea typeface="Berton"/>
              <a:cs typeface="Berton"/>
              <a:sym typeface="Berton"/>
            </a:endParaRPr>
          </a:p>
          <a:p>
            <a:pPr algn="ctr">
              <a:lnSpc>
                <a:spcPts val="3639"/>
              </a:lnSpc>
            </a:pPr>
            <a:r>
              <a:rPr lang="en-US" sz="2599" dirty="0">
                <a:solidFill>
                  <a:srgbClr val="363A1D"/>
                </a:solidFill>
                <a:latin typeface="Berton"/>
                <a:ea typeface="Berton"/>
                <a:cs typeface="Berton"/>
                <a:sym typeface="Berton"/>
              </a:rPr>
              <a:t>И в роще самшита, от всех затаясь,</a:t>
            </a:r>
          </a:p>
          <a:p>
            <a:pPr algn="ctr">
              <a:lnSpc>
                <a:spcPts val="3639"/>
              </a:lnSpc>
            </a:pPr>
            <a:r>
              <a:rPr lang="en-US" sz="2599" dirty="0">
                <a:solidFill>
                  <a:srgbClr val="363A1D"/>
                </a:solidFill>
                <a:latin typeface="Berton"/>
                <a:ea typeface="Berton"/>
                <a:cs typeface="Berton"/>
                <a:sym typeface="Berton"/>
              </a:rPr>
              <a:t>Её от души расплескала.</a:t>
            </a:r>
          </a:p>
          <a:p>
            <a:pPr algn="ctr">
              <a:lnSpc>
                <a:spcPts val="3639"/>
              </a:lnSpc>
              <a:spcBef>
                <a:spcPct val="0"/>
              </a:spcBef>
            </a:pPr>
            <a:endParaRPr lang="en-US" sz="2599" dirty="0">
              <a:solidFill>
                <a:srgbClr val="363A1D"/>
              </a:solidFill>
              <a:latin typeface="Berton"/>
              <a:ea typeface="Berton"/>
              <a:cs typeface="Berton"/>
              <a:sym typeface="Berton"/>
            </a:endParaRPr>
          </a:p>
        </p:txBody>
      </p:sp>
      <p:pic>
        <p:nvPicPr>
          <p:cNvPr id="16" name="Рисунок 15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5337250" y="-424140"/>
            <a:ext cx="2871465" cy="2584928"/>
          </a:xfrm>
          <a:prstGeom prst="rect">
            <a:avLst/>
          </a:prstGeom>
        </p:spPr>
      </p:pic>
      <p:pic>
        <p:nvPicPr>
          <p:cNvPr id="17" name="Рисунок 16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161330" y="4632994"/>
            <a:ext cx="2511658" cy="4762500"/>
          </a:xfrm>
          <a:prstGeom prst="rect">
            <a:avLst/>
          </a:prstGeom>
        </p:spPr>
      </p:pic>
      <p:pic>
        <p:nvPicPr>
          <p:cNvPr id="18" name="Рисунок 17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3690861" y="9029700"/>
            <a:ext cx="3469211" cy="1179532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14288941" y="9085307"/>
            <a:ext cx="255165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Berton" panose="020B0604020202020204" charset="-52"/>
              </a:rPr>
              <a:t>В роли </a:t>
            </a:r>
            <a:r>
              <a:rPr lang="ru-RU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Berton" panose="020B0604020202020204" charset="-52"/>
              </a:rPr>
              <a:t>вороны - </a:t>
            </a:r>
            <a:r>
              <a:rPr lang="ru-RU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Berton" panose="020B0604020202020204" charset="-52"/>
              </a:rPr>
              <a:t>Ануфриев Г</a:t>
            </a:r>
            <a:r>
              <a:rPr lang="ru-RU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Berton" panose="020B0604020202020204" charset="-52"/>
              </a:rPr>
              <a:t>., </a:t>
            </a:r>
            <a:r>
              <a:rPr lang="ru-RU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Berton" panose="020B0604020202020204" charset="-52"/>
              </a:rPr>
              <a:t>5 </a:t>
            </a:r>
            <a:r>
              <a:rPr lang="ru-RU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Berton" panose="020B0604020202020204" charset="-52"/>
              </a:rPr>
              <a:t>класс.</a:t>
            </a:r>
            <a:endParaRPr lang="ru-RU" dirty="0">
              <a:solidFill>
                <a:schemeClr val="tx1">
                  <a:lumMod val="85000"/>
                  <a:lumOff val="15000"/>
                </a:schemeClr>
              </a:solidFill>
              <a:latin typeface="Berton" panose="020B0604020202020204" charset="-52"/>
            </a:endParaRPr>
          </a:p>
        </p:txBody>
      </p:sp>
      <p:sp>
        <p:nvSpPr>
          <p:cNvPr id="20" name="TextBox 8"/>
          <p:cNvSpPr txBox="1"/>
          <p:nvPr/>
        </p:nvSpPr>
        <p:spPr>
          <a:xfrm>
            <a:off x="1132114" y="-127503"/>
            <a:ext cx="16868666" cy="101309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7873"/>
              </a:lnSpc>
            </a:pPr>
            <a:r>
              <a:rPr lang="ru-RU" sz="3600" b="1" dirty="0">
                <a:solidFill>
                  <a:srgbClr val="148441"/>
                </a:solidFill>
                <a:latin typeface="Blushes Bold" panose="020B0604020202020204" charset="-52"/>
                <a:ea typeface="TT Lovelies Script"/>
                <a:cs typeface="TT Lovelies Script"/>
                <a:sym typeface="TT Lovelies Script"/>
              </a:rPr>
              <a:t>«ЯШМОВЫЙ ЦВЕТ НА САМШИТОВЫЙ КУСТ... »</a:t>
            </a:r>
          </a:p>
        </p:txBody>
      </p:sp>
      <p:sp>
        <p:nvSpPr>
          <p:cNvPr id="21" name="TextBox 10"/>
          <p:cNvSpPr txBox="1"/>
          <p:nvPr/>
        </p:nvSpPr>
        <p:spPr>
          <a:xfrm>
            <a:off x="14485729" y="6799725"/>
            <a:ext cx="3438752" cy="61555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/>
            <a:r>
              <a:rPr lang="ru-RU" sz="2000" b="1" dirty="0" smtClean="0">
                <a:solidFill>
                  <a:srgbClr val="148441"/>
                </a:solidFill>
                <a:latin typeface="Berton" panose="020B0604020202020204" charset="-52"/>
                <a:ea typeface="Arimo Bold"/>
                <a:cs typeface="Arimo Bold"/>
                <a:sym typeface="Arimo Bold"/>
              </a:rPr>
              <a:t>Автор поэтического текста Азбукина А., 10 класс.</a:t>
            </a:r>
            <a:endParaRPr lang="en-US" sz="2000" dirty="0">
              <a:solidFill>
                <a:srgbClr val="148441"/>
              </a:solidFill>
              <a:latin typeface="Berton" panose="020B0604020202020204" charset="-52"/>
              <a:ea typeface="Arimo"/>
              <a:cs typeface="Arimo"/>
              <a:sym typeface="Arimo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DFA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3"/>
          <p:cNvSpPr txBox="1"/>
          <p:nvPr/>
        </p:nvSpPr>
        <p:spPr>
          <a:xfrm>
            <a:off x="1676400" y="-647864"/>
            <a:ext cx="10997962" cy="176779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5869"/>
              </a:lnSpc>
            </a:pPr>
            <a:r>
              <a:rPr lang="ru-RU" sz="6200" b="1" dirty="0" smtClean="0">
                <a:solidFill>
                  <a:srgbClr val="D4553D"/>
                </a:solidFill>
                <a:latin typeface="TT Lovelies Script"/>
                <a:ea typeface="TT Lovelies Script"/>
                <a:cs typeface="TT Lovelies Script"/>
                <a:sym typeface="TT Lovelies Script"/>
              </a:rPr>
              <a:t>Источники и литература</a:t>
            </a:r>
            <a:endParaRPr lang="en-US" sz="6200" b="1" dirty="0">
              <a:solidFill>
                <a:srgbClr val="D4553D"/>
              </a:solidFill>
              <a:latin typeface="TT Lovelies Script"/>
              <a:ea typeface="TT Lovelies Script"/>
              <a:cs typeface="TT Lovelies Script"/>
              <a:sym typeface="TT Lovelies Script"/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2298471" y="1267802"/>
            <a:ext cx="11112729" cy="615553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514350" indent="-514350">
              <a:lnSpc>
                <a:spcPts val="4008"/>
              </a:lnSpc>
              <a:buAutoNum type="arabicPeriod"/>
            </a:pPr>
            <a:r>
              <a:rPr lang="ru-RU" sz="2672" dirty="0" smtClean="0">
                <a:solidFill>
                  <a:srgbClr val="19191B"/>
                </a:solidFill>
                <a:latin typeface="Montserrat"/>
                <a:ea typeface="Montserrat"/>
                <a:cs typeface="Montserrat"/>
                <a:sym typeface="Montserrat"/>
              </a:rPr>
              <a:t>Вагнер </a:t>
            </a:r>
            <a:r>
              <a:rPr lang="ru-RU" sz="2672" dirty="0">
                <a:solidFill>
                  <a:srgbClr val="19191B"/>
                </a:solidFill>
                <a:latin typeface="Montserrat"/>
                <a:ea typeface="Montserrat"/>
                <a:cs typeface="Montserrat"/>
                <a:sym typeface="Montserrat"/>
              </a:rPr>
              <a:t>ББ. Энциклопедия заповедных мест мира / Б.Б. Вагнер. - М.: Вече, 2008. </a:t>
            </a:r>
            <a:endParaRPr lang="ru-RU" sz="2672" dirty="0" smtClean="0">
              <a:solidFill>
                <a:srgbClr val="19191B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514350" indent="-514350">
              <a:lnSpc>
                <a:spcPts val="4008"/>
              </a:lnSpc>
              <a:buAutoNum type="arabicPeriod"/>
            </a:pPr>
            <a:r>
              <a:rPr lang="ru-RU" sz="2672" dirty="0" smtClean="0">
                <a:solidFill>
                  <a:srgbClr val="19191B"/>
                </a:solidFill>
                <a:latin typeface="Montserrat"/>
                <a:ea typeface="Montserrat"/>
                <a:cs typeface="Montserrat"/>
                <a:sym typeface="Montserrat"/>
              </a:rPr>
              <a:t>Заповедными </a:t>
            </a:r>
            <a:r>
              <a:rPr lang="ru-RU" sz="2672" dirty="0">
                <a:solidFill>
                  <a:srgbClr val="19191B"/>
                </a:solidFill>
                <a:latin typeface="Montserrat"/>
                <a:ea typeface="Montserrat"/>
                <a:cs typeface="Montserrat"/>
                <a:sym typeface="Montserrat"/>
              </a:rPr>
              <a:t>тропами зарубежных стран / Отв. ред. А.Г. Банников. - М.: Мысль, 1976</a:t>
            </a:r>
            <a:r>
              <a:rPr lang="ru-RU" sz="2672" dirty="0" smtClean="0">
                <a:solidFill>
                  <a:srgbClr val="19191B"/>
                </a:solidFill>
                <a:latin typeface="Montserrat"/>
                <a:ea typeface="Montserrat"/>
                <a:cs typeface="Montserrat"/>
                <a:sym typeface="Montserrat"/>
              </a:rPr>
              <a:t>.</a:t>
            </a:r>
            <a:endParaRPr lang="ru-RU" sz="2672" dirty="0">
              <a:solidFill>
                <a:srgbClr val="19191B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>
              <a:lnSpc>
                <a:spcPts val="4008"/>
              </a:lnSpc>
            </a:pPr>
            <a:r>
              <a:rPr lang="ru-RU" sz="2672" dirty="0" smtClean="0">
                <a:solidFill>
                  <a:srgbClr val="19191B"/>
                </a:solidFill>
                <a:latin typeface="Montserrat"/>
                <a:ea typeface="Montserrat"/>
                <a:cs typeface="Montserrat"/>
                <a:sym typeface="Montserrat"/>
              </a:rPr>
              <a:t>3. </a:t>
            </a:r>
            <a:r>
              <a:rPr lang="ru-RU" sz="2672" dirty="0" err="1" smtClean="0">
                <a:solidFill>
                  <a:srgbClr val="19191B"/>
                </a:solidFill>
                <a:latin typeface="Montserrat"/>
                <a:ea typeface="Montserrat"/>
                <a:cs typeface="Montserrat"/>
                <a:sym typeface="Montserrat"/>
              </a:rPr>
              <a:t>Хропов</a:t>
            </a:r>
            <a:r>
              <a:rPr lang="ru-RU" sz="2672" dirty="0" smtClean="0">
                <a:solidFill>
                  <a:srgbClr val="19191B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ru-RU" sz="2672" dirty="0">
                <a:solidFill>
                  <a:srgbClr val="19191B"/>
                </a:solidFill>
                <a:latin typeface="Montserrat"/>
                <a:ea typeface="Montserrat"/>
                <a:cs typeface="Montserrat"/>
                <a:sym typeface="Montserrat"/>
              </a:rPr>
              <a:t>А.Г.  Германия / А.Г. </a:t>
            </a:r>
            <a:r>
              <a:rPr lang="ru-RU" sz="2672" dirty="0" err="1">
                <a:solidFill>
                  <a:srgbClr val="19191B"/>
                </a:solidFill>
                <a:latin typeface="Montserrat"/>
                <a:ea typeface="Montserrat"/>
                <a:cs typeface="Montserrat"/>
                <a:sym typeface="Montserrat"/>
              </a:rPr>
              <a:t>Хропов</a:t>
            </a:r>
            <a:r>
              <a:rPr lang="ru-RU" sz="2672" dirty="0">
                <a:solidFill>
                  <a:srgbClr val="19191B"/>
                </a:solidFill>
                <a:latin typeface="Montserrat"/>
                <a:ea typeface="Montserrat"/>
                <a:cs typeface="Montserrat"/>
                <a:sym typeface="Montserrat"/>
              </a:rPr>
              <a:t>, Е.В. Андреева, Ф.Т. Патрунов. - Вокруг света, 2008. </a:t>
            </a:r>
            <a:endParaRPr lang="ru-RU" sz="2672" dirty="0" smtClean="0">
              <a:solidFill>
                <a:srgbClr val="19191B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>
              <a:lnSpc>
                <a:spcPts val="4008"/>
              </a:lnSpc>
            </a:pPr>
            <a:r>
              <a:rPr lang="ru-RU" sz="2672" dirty="0" smtClean="0">
                <a:solidFill>
                  <a:srgbClr val="19191B"/>
                </a:solidFill>
                <a:latin typeface="Montserrat"/>
                <a:ea typeface="Montserrat"/>
                <a:cs typeface="Montserrat"/>
                <a:sym typeface="Montserrat"/>
              </a:rPr>
              <a:t>4. </a:t>
            </a:r>
            <a:r>
              <a:rPr lang="ru-RU" sz="2672" dirty="0" smtClean="0">
                <a:solidFill>
                  <a:srgbClr val="19191B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2672" dirty="0" smtClean="0">
                <a:solidFill>
                  <a:srgbClr val="19191B"/>
                </a:solidFill>
                <a:latin typeface="Montserrat"/>
                <a:ea typeface="Montserrat"/>
                <a:cs typeface="Montserrat"/>
                <a:sym typeface="Montserrat"/>
                <a:hlinkClick r:id="rId2"/>
              </a:rPr>
              <a:t>https://www.wood.ru/ru/lonewsid-74460.html</a:t>
            </a:r>
            <a:endParaRPr lang="ru-RU" sz="2672" dirty="0" smtClean="0">
              <a:solidFill>
                <a:srgbClr val="19191B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>
              <a:lnSpc>
                <a:spcPts val="4008"/>
              </a:lnSpc>
            </a:pPr>
            <a:r>
              <a:rPr lang="ru-RU" sz="2672" dirty="0" smtClean="0">
                <a:solidFill>
                  <a:srgbClr val="19191B"/>
                </a:solidFill>
                <a:latin typeface="Montserrat"/>
                <a:ea typeface="Montserrat"/>
                <a:cs typeface="Montserrat"/>
                <a:sym typeface="Montserrat"/>
              </a:rPr>
              <a:t>6. Большая российская энциклопедия </a:t>
            </a:r>
          </a:p>
          <a:p>
            <a:pPr algn="r">
              <a:lnSpc>
                <a:spcPts val="4008"/>
              </a:lnSpc>
            </a:pPr>
            <a:r>
              <a:rPr lang="en-US" sz="2672" dirty="0" smtClean="0">
                <a:solidFill>
                  <a:srgbClr val="19191B"/>
                </a:solidFill>
                <a:latin typeface="Montserrat"/>
                <a:ea typeface="Montserrat"/>
                <a:cs typeface="Montserrat"/>
                <a:sym typeface="Montserrat"/>
                <a:hlinkClick r:id="rId3"/>
              </a:rPr>
              <a:t>https://bigenc.ru/c/dub-chereshchatyi-b6e7e5</a:t>
            </a:r>
            <a:endParaRPr lang="ru-RU" sz="2672" dirty="0" smtClean="0">
              <a:solidFill>
                <a:srgbClr val="19191B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algn="r">
              <a:lnSpc>
                <a:spcPts val="4008"/>
              </a:lnSpc>
            </a:pPr>
            <a:r>
              <a:rPr lang="en-US" sz="2672" dirty="0" smtClean="0">
                <a:solidFill>
                  <a:srgbClr val="19191B"/>
                </a:solidFill>
                <a:latin typeface="Montserrat"/>
                <a:ea typeface="Montserrat"/>
                <a:cs typeface="Montserrat"/>
                <a:sym typeface="Montserrat"/>
                <a:hlinkClick r:id="rId4"/>
              </a:rPr>
              <a:t>https://bigenc.ru/c/samshit-vechnozelionyi-c7fb76</a:t>
            </a:r>
            <a:endParaRPr lang="ru-RU" sz="2672" dirty="0" smtClean="0">
              <a:solidFill>
                <a:srgbClr val="19191B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algn="r">
              <a:lnSpc>
                <a:spcPts val="4008"/>
              </a:lnSpc>
            </a:pPr>
            <a:r>
              <a:rPr lang="en-US" sz="2672" dirty="0" smtClean="0">
                <a:solidFill>
                  <a:srgbClr val="19191B"/>
                </a:solidFill>
                <a:latin typeface="Montserrat"/>
                <a:ea typeface="Montserrat"/>
                <a:cs typeface="Montserrat"/>
                <a:sym typeface="Montserrat"/>
                <a:hlinkClick r:id="rId5"/>
              </a:rPr>
              <a:t>https://bigenc.ru/c/vasiliok-8a953a</a:t>
            </a:r>
            <a:endParaRPr lang="ru-RU" sz="2672" dirty="0" smtClean="0">
              <a:solidFill>
                <a:srgbClr val="19191B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algn="ctr">
              <a:lnSpc>
                <a:spcPts val="4008"/>
              </a:lnSpc>
            </a:pPr>
            <a:endParaRPr lang="en-US" sz="2672" dirty="0">
              <a:solidFill>
                <a:srgbClr val="19191B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2050" name="Picture 2" descr="желуди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647448" y="0"/>
            <a:ext cx="1640552" cy="14874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317966">
            <a:off x="13653894" y="-460931"/>
            <a:ext cx="3886921" cy="5435238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491123" y="-1257300"/>
            <a:ext cx="5224703" cy="6962249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030200" y="4573644"/>
            <a:ext cx="4188922" cy="5582004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128" t="12222" r="17078" b="7778"/>
          <a:stretch/>
        </p:blipFill>
        <p:spPr>
          <a:xfrm>
            <a:off x="1764930" y="5343309"/>
            <a:ext cx="2426070" cy="494369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33580" y="5704949"/>
            <a:ext cx="3767094" cy="4582051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 rot="10060819">
            <a:off x="8566210" y="7041370"/>
            <a:ext cx="3759399" cy="349624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553</TotalTime>
  <Words>1483</Words>
  <Application>Microsoft Office PowerPoint</Application>
  <PresentationFormat>Произвольный</PresentationFormat>
  <Paragraphs>189</Paragraphs>
  <Slides>12</Slides>
  <Notes>3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29" baseType="lpstr">
      <vt:lpstr>Besom</vt:lpstr>
      <vt:lpstr>Montserrat</vt:lpstr>
      <vt:lpstr>Montserrat Bold</vt:lpstr>
      <vt:lpstr>Comic Sans MS</vt:lpstr>
      <vt:lpstr>Calibri</vt:lpstr>
      <vt:lpstr>Arimo Bold</vt:lpstr>
      <vt:lpstr>Poppins Light Bold</vt:lpstr>
      <vt:lpstr>Arimo</vt:lpstr>
      <vt:lpstr>Breaking Rules</vt:lpstr>
      <vt:lpstr>Berton</vt:lpstr>
      <vt:lpstr>Arial</vt:lpstr>
      <vt:lpstr>Blushes Bold</vt:lpstr>
      <vt:lpstr>Poppins Light</vt:lpstr>
      <vt:lpstr>Blushes</vt:lpstr>
      <vt:lpstr>TT Lovelies Script</vt:lpstr>
      <vt:lpstr>Arsenica Antiqua Bold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Необычные растения Германии</dc:title>
  <cp:lastModifiedBy>Учитель</cp:lastModifiedBy>
  <cp:revision>46</cp:revision>
  <dcterms:created xsi:type="dcterms:W3CDTF">2006-08-16T00:00:00Z</dcterms:created>
  <dcterms:modified xsi:type="dcterms:W3CDTF">2024-11-18T15:35:28Z</dcterms:modified>
  <dc:identifier>DAGWrFteB0I</dc:identifier>
</cp:coreProperties>
</file>