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79" r:id="rId4"/>
    <p:sldId id="280" r:id="rId5"/>
    <p:sldId id="281" r:id="rId6"/>
    <p:sldId id="282" r:id="rId7"/>
    <p:sldId id="283" r:id="rId8"/>
    <p:sldId id="284" r:id="rId9"/>
    <p:sldId id="290" r:id="rId10"/>
    <p:sldId id="285" r:id="rId11"/>
    <p:sldId id="28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131A"/>
    <a:srgbClr val="FF3399"/>
    <a:srgbClr val="FF66CC"/>
    <a:srgbClr val="FF00FF"/>
    <a:srgbClr val="1F0E03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134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278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8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872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479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57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0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837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799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42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554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6194A-DC5F-4E03-8CE5-FDAFA106E8A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A02EA-E57C-484C-9A8F-9B47FA9333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46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microsoft.com/office/2007/relationships/hdphoto" Target="../media/hdphoto5.wdp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hyperlink" Target="http://zoo.rin.ru/" TargetMode="External"/><Relationship Id="rId7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tworld.info/" TargetMode="External"/><Relationship Id="rId5" Type="http://schemas.openxmlformats.org/officeDocument/2006/relationships/hyperlink" Target="https://aussiedlerbote.de/" TargetMode="External"/><Relationship Id="rId4" Type="http://schemas.openxmlformats.org/officeDocument/2006/relationships/hyperlink" Target="http://www.ecodet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rgbClr val="CEDEDD"/>
            </a:gs>
            <a:gs pos="0">
              <a:srgbClr val="B9CCE1"/>
            </a:gs>
            <a:gs pos="100000">
              <a:schemeClr val="accent6">
                <a:lumMod val="20000"/>
                <a:lumOff val="80000"/>
              </a:schemeClr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81" y="3180569"/>
            <a:ext cx="5283121" cy="3706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2099" r="430" b="865"/>
          <a:stretch/>
        </p:blipFill>
        <p:spPr bwMode="auto">
          <a:xfrm rot="20867622">
            <a:off x="444911" y="2614347"/>
            <a:ext cx="4400450" cy="3281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1FF448-1F07-4C91-A2F3-AD3C3A9D34E0}"/>
              </a:ext>
            </a:extLst>
          </p:cNvPr>
          <p:cNvSpPr txBox="1"/>
          <p:nvPr/>
        </p:nvSpPr>
        <p:spPr>
          <a:xfrm>
            <a:off x="248575" y="228987"/>
            <a:ext cx="8646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9995B"/>
                </a:solidFill>
                <a:latin typeface="Bahnschrift Light Condensed" panose="020B0502040204020203" pitchFamily="34" charset="0"/>
              </a:rPr>
              <a:t>Общеобразовательная школа при Генеральном консульстве России в Бонне, ФРГ</a:t>
            </a:r>
            <a:endParaRPr lang="ru-RU" sz="2000" b="1" dirty="0">
              <a:latin typeface="Bahnschrift Light Condensed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6E25A9-C87B-472F-92DD-68E2F2893D54}"/>
              </a:ext>
            </a:extLst>
          </p:cNvPr>
          <p:cNvSpPr txBox="1"/>
          <p:nvPr/>
        </p:nvSpPr>
        <p:spPr>
          <a:xfrm>
            <a:off x="244212" y="811668"/>
            <a:ext cx="8646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ahnschrift Light Condensed" panose="020B0502040204020203" pitchFamily="34" charset="0"/>
              </a:rPr>
              <a:t>Конкурс сетевых проектов общеобразовательных школ при загранучреждениях МИД России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1998D5-F493-404A-A573-CE030B832684}"/>
              </a:ext>
            </a:extLst>
          </p:cNvPr>
          <p:cNvSpPr txBox="1"/>
          <p:nvPr/>
        </p:nvSpPr>
        <p:spPr>
          <a:xfrm>
            <a:off x="1" y="1270503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51131A"/>
                </a:solidFill>
                <a:latin typeface="Impact" panose="020B0806030902050204" pitchFamily="34" charset="0"/>
              </a:rPr>
              <a:t>«Необычные растения </a:t>
            </a:r>
          </a:p>
          <a:p>
            <a:pPr algn="ctr"/>
            <a:r>
              <a:rPr lang="ru-RU" sz="2800" dirty="0">
                <a:solidFill>
                  <a:srgbClr val="51131A"/>
                </a:solidFill>
                <a:latin typeface="Impact" panose="020B0806030902050204" pitchFamily="34" charset="0"/>
              </a:rPr>
              <a:t>страны пребывания»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1F2D8BF-5625-4B34-8BD7-A1C25C212E96}"/>
              </a:ext>
            </a:extLst>
          </p:cNvPr>
          <p:cNvSpPr txBox="1"/>
          <p:nvPr/>
        </p:nvSpPr>
        <p:spPr>
          <a:xfrm>
            <a:off x="322445" y="1034007"/>
            <a:ext cx="8646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ahnschrift Light Condensed" panose="020B0502040204020203" pitchFamily="34" charset="0"/>
              </a:rPr>
              <a:t>Номинация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Bahnschrift Light Condensed" panose="020B0502040204020203" pitchFamily="34" charset="0"/>
              </a:rPr>
              <a:t>«Изображаем жизнь»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7BB4CEA-1025-4A12-B7E8-16B377B0C395}"/>
              </a:ext>
            </a:extLst>
          </p:cNvPr>
          <p:cNvSpPr txBox="1"/>
          <p:nvPr/>
        </p:nvSpPr>
        <p:spPr>
          <a:xfrm rot="20860100">
            <a:off x="2545057" y="2649793"/>
            <a:ext cx="188991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solidFill>
                  <a:srgbClr val="FF0000"/>
                </a:solidFill>
                <a:latin typeface="Bahnschrift Condensed" panose="020B0502040204020203" pitchFamily="34" charset="0"/>
                <a:cs typeface="Times New Roman" pitchFamily="18" charset="0"/>
              </a:rPr>
              <a:t>Путешествие</a:t>
            </a:r>
          </a:p>
          <a:p>
            <a:pPr algn="ctr"/>
            <a:r>
              <a:rPr lang="ru-RU" sz="2200" dirty="0">
                <a:solidFill>
                  <a:srgbClr val="FF0000"/>
                </a:solidFill>
                <a:latin typeface="Bahnschrift Condensed" panose="020B0502040204020203" pitchFamily="34" charset="0"/>
                <a:cs typeface="Times New Roman" pitchFamily="18" charset="0"/>
              </a:rPr>
              <a:t> в мир </a:t>
            </a:r>
            <a:r>
              <a:rPr lang="ru-RU" sz="2200" dirty="0" smtClean="0">
                <a:solidFill>
                  <a:srgbClr val="FF0000"/>
                </a:solidFill>
                <a:latin typeface="Bahnschrift Condensed" panose="020B0502040204020203" pitchFamily="34" charset="0"/>
                <a:cs typeface="Times New Roman" pitchFamily="18" charset="0"/>
              </a:rPr>
              <a:t>удивительных </a:t>
            </a:r>
            <a:endParaRPr lang="ru-RU" sz="2200" dirty="0">
              <a:solidFill>
                <a:srgbClr val="FF0000"/>
              </a:solidFill>
              <a:latin typeface="Bahnschrift Condensed" panose="020B0502040204020203" pitchFamily="34" charset="0"/>
              <a:cs typeface="Times New Roman" pitchFamily="18" charset="0"/>
            </a:endParaRPr>
          </a:p>
          <a:p>
            <a:pPr algn="ctr"/>
            <a:r>
              <a:rPr lang="ru-RU" sz="2200" dirty="0">
                <a:solidFill>
                  <a:srgbClr val="FF0000"/>
                </a:solidFill>
                <a:latin typeface="Bahnschrift Condensed" panose="020B0502040204020203" pitchFamily="34" charset="0"/>
                <a:cs typeface="Times New Roman" pitchFamily="18" charset="0"/>
              </a:rPr>
              <a:t>цветов Германии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7BB4CEA-1025-4A12-B7E8-16B377B0C395}"/>
              </a:ext>
            </a:extLst>
          </p:cNvPr>
          <p:cNvSpPr txBox="1"/>
          <p:nvPr/>
        </p:nvSpPr>
        <p:spPr>
          <a:xfrm rot="20873133">
            <a:off x="2921200" y="4708494"/>
            <a:ext cx="1866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г. Бонн</a:t>
            </a:r>
          </a:p>
          <a:p>
            <a:pPr algn="ctr"/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Издательство</a:t>
            </a:r>
          </a:p>
          <a:p>
            <a:pPr algn="ctr"/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 «Юные таланты»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7BB4CEA-1025-4A12-B7E8-16B377B0C395}"/>
              </a:ext>
            </a:extLst>
          </p:cNvPr>
          <p:cNvSpPr txBox="1"/>
          <p:nvPr/>
        </p:nvSpPr>
        <p:spPr>
          <a:xfrm rot="20855791">
            <a:off x="627865" y="3262591"/>
            <a:ext cx="1727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Авторы: </a:t>
            </a:r>
            <a:r>
              <a:rPr lang="ru-RU" sz="900" b="1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Кобзева Виктория, Стебенева Анастасия, Марковец Максим, Гомбоев </a:t>
            </a:r>
            <a:r>
              <a:rPr lang="ru-RU" sz="900" b="1" dirty="0" err="1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Рабдан</a:t>
            </a:r>
            <a:r>
              <a:rPr lang="ru-RU" sz="900" b="1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, </a:t>
            </a:r>
            <a:r>
              <a:rPr lang="ru-RU" sz="900" b="1" dirty="0" err="1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Азбукина</a:t>
            </a:r>
            <a:r>
              <a:rPr lang="ru-RU" sz="900" b="1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 </a:t>
            </a:r>
            <a:r>
              <a:rPr lang="ru-RU" sz="900" b="1" dirty="0" smtClean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Елизавета, </a:t>
            </a:r>
          </a:p>
          <a:p>
            <a:pPr algn="ctr"/>
            <a:r>
              <a:rPr lang="ru-RU" sz="900" b="1" dirty="0" smtClean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Нурхан </a:t>
            </a:r>
            <a:r>
              <a:rPr lang="ru-RU" sz="900" b="1" dirty="0" err="1" smtClean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Айсункар</a:t>
            </a:r>
            <a:endParaRPr lang="ru-RU" sz="900" b="1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7BB4CEA-1025-4A12-B7E8-16B377B0C395}"/>
              </a:ext>
            </a:extLst>
          </p:cNvPr>
          <p:cNvSpPr txBox="1"/>
          <p:nvPr/>
        </p:nvSpPr>
        <p:spPr>
          <a:xfrm rot="20852301">
            <a:off x="770617" y="4015123"/>
            <a:ext cx="17272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Руководители:</a:t>
            </a:r>
            <a:r>
              <a:rPr lang="ru-RU" sz="900" b="1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 Мирошниченко Т.П..,</a:t>
            </a:r>
            <a:r>
              <a:rPr lang="ru-RU" sz="9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 </a:t>
            </a:r>
            <a:r>
              <a:rPr lang="ru-RU" sz="900" b="1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Апенкина Е.А., </a:t>
            </a:r>
            <a:r>
              <a:rPr lang="ru-RU" sz="900" b="1" dirty="0" smtClean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Дербенцева </a:t>
            </a:r>
            <a:r>
              <a:rPr lang="ru-RU" sz="900" b="1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Л.Е., Коробейников Д.А.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7BB4CEA-1025-4A12-B7E8-16B377B0C395}"/>
              </a:ext>
            </a:extLst>
          </p:cNvPr>
          <p:cNvSpPr txBox="1"/>
          <p:nvPr/>
        </p:nvSpPr>
        <p:spPr>
          <a:xfrm rot="20854458">
            <a:off x="1021944" y="5057212"/>
            <a:ext cx="17272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chemeClr val="accent2">
                    <a:lumMod val="50000"/>
                  </a:schemeClr>
                </a:solidFill>
                <a:latin typeface="Bahnschrift Condensed" panose="020B0502040204020203" pitchFamily="34" charset="0"/>
              </a:rPr>
              <a:t>Рисунки и поделки, представленные на страницах книги, выполнены авторами проекта – учащимися начальной школы</a:t>
            </a:r>
            <a:endParaRPr lang="ru-RU" sz="900" b="1" dirty="0">
              <a:solidFill>
                <a:schemeClr val="accent2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0" y="5185984"/>
            <a:ext cx="9144000" cy="1701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062">
            <a:off x="6389675" y="1194943"/>
            <a:ext cx="2742236" cy="1646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2" r="16064"/>
          <a:stretch/>
        </p:blipFill>
        <p:spPr>
          <a:xfrm rot="20702854">
            <a:off x="414634" y="1134615"/>
            <a:ext cx="1875203" cy="1533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0208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757437" y="342524"/>
            <a:ext cx="3657601" cy="1950572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indent="271463" algn="just"/>
            <a:r>
              <a:rPr lang="ru-RU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- Здравствуйте, уважаемые друзья! Нас зовут Вика и Настя! </a:t>
            </a:r>
          </a:p>
          <a:p>
            <a:pPr indent="271463" algn="just"/>
            <a:r>
              <a:rPr lang="ru-RU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- </a:t>
            </a:r>
            <a:r>
              <a:rPr lang="ru-RU" sz="1400" b="1" dirty="0">
                <a:latin typeface="Arial Narrow" panose="020B0606020202030204" pitchFamily="34" charset="0"/>
              </a:rPr>
              <a:t>Вика, а давай вместе отправимся в путешествие в царство  цветов Германии и расскажем о них ребятам начальной школы, поможем увидеть удивительное в незаметном и привычном! </a:t>
            </a:r>
          </a:p>
        </p:txBody>
      </p:sp>
      <p:sp>
        <p:nvSpPr>
          <p:cNvPr id="4" name="Прямоугольник: один верхний угол скругленный, другой — усеченный 3">
            <a:extLst>
              <a:ext uri="{FF2B5EF4-FFF2-40B4-BE49-F238E27FC236}">
                <a16:creationId xmlns:a16="http://schemas.microsoft.com/office/drawing/2014/main" xmlns="" id="{B0676863-0ACF-4FC9-BBE1-F0EB90E44C0F}"/>
              </a:ext>
            </a:extLst>
          </p:cNvPr>
          <p:cNvSpPr/>
          <p:nvPr/>
        </p:nvSpPr>
        <p:spPr>
          <a:xfrm>
            <a:off x="769516" y="3985087"/>
            <a:ext cx="3696318" cy="1016523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847472" y="589135"/>
            <a:ext cx="3466655" cy="1581896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Согласно </a:t>
            </a:r>
            <a:r>
              <a:rPr lang="ru-RU" sz="1400" b="1" dirty="0" smtClean="0">
                <a:latin typeface="Arial Narrow" panose="020B0606020202030204" pitchFamily="34" charset="0"/>
              </a:rPr>
              <a:t>легенде </a:t>
            </a:r>
            <a:r>
              <a:rPr lang="ru-RU" sz="1400" b="1" dirty="0">
                <a:latin typeface="Arial Narrow" panose="020B0606020202030204" pitchFamily="34" charset="0"/>
              </a:rPr>
              <a:t>эта солнечная роза (она же солнечный шиповник, а на немецком - </a:t>
            </a:r>
            <a:r>
              <a:rPr lang="en-US" sz="14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Heckenrose</a:t>
            </a:r>
            <a:r>
              <a:rPr lang="en-US" sz="1400" b="1" dirty="0">
                <a:solidFill>
                  <a:srgbClr val="C00000"/>
                </a:solidFill>
                <a:latin typeface="Arial Narrow" panose="020B0606020202030204" pitchFamily="34" charset="0"/>
              </a:rPr>
              <a:t>)</a:t>
            </a:r>
            <a:r>
              <a:rPr lang="ru-RU" sz="1400" b="1" dirty="0">
                <a:latin typeface="Arial Narrow" panose="020B0606020202030204" pitchFamily="34" charset="0"/>
              </a:rPr>
              <a:t> росла в этом месте уже более 1000 лет назад - еще до возведения первой часовни в 815 году.  </a:t>
            </a:r>
            <a:r>
              <a:rPr lang="ru-RU" sz="1400" b="1" dirty="0" err="1">
                <a:latin typeface="Arial Narrow" panose="020B0606020202030204" pitchFamily="34" charset="0"/>
              </a:rPr>
              <a:t>Хильдесхайм</a:t>
            </a:r>
            <a:r>
              <a:rPr lang="ru-RU" sz="1400" b="1" dirty="0">
                <a:latin typeface="Arial Narrow" panose="020B0606020202030204" pitchFamily="34" charset="0"/>
              </a:rPr>
              <a:t> часто называют городом Тысячелетней розы.              </a:t>
            </a:r>
          </a:p>
        </p:txBody>
      </p:sp>
      <p:sp>
        <p:nvSpPr>
          <p:cNvPr id="18" name="Прямоугольник: один верхний угол скругленный, другой — усеченный 17">
            <a:extLst>
              <a:ext uri="{FF2B5EF4-FFF2-40B4-BE49-F238E27FC236}">
                <a16:creationId xmlns:a16="http://schemas.microsoft.com/office/drawing/2014/main" xmlns="" id="{5F11E4A6-5E13-4CAF-A637-68701CD307D1}"/>
              </a:ext>
            </a:extLst>
          </p:cNvPr>
          <p:cNvSpPr/>
          <p:nvPr/>
        </p:nvSpPr>
        <p:spPr>
          <a:xfrm flipH="1">
            <a:off x="5172470" y="1031669"/>
            <a:ext cx="3141657" cy="2278724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500" dirty="0">
              <a:solidFill>
                <a:srgbClr val="002060"/>
              </a:solidFill>
            </a:endParaRPr>
          </a:p>
        </p:txBody>
      </p:sp>
      <p:pic>
        <p:nvPicPr>
          <p:cNvPr id="15" name="Рисунок 14" descr="Hildesheim_Rosenstock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"/>
          <a:stretch/>
        </p:blipFill>
        <p:spPr bwMode="auto">
          <a:xfrm>
            <a:off x="5095069" y="2331899"/>
            <a:ext cx="3157926" cy="37605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8" name="Группа 7"/>
          <p:cNvGrpSpPr/>
          <p:nvPr/>
        </p:nvGrpSpPr>
        <p:grpSpPr>
          <a:xfrm>
            <a:off x="328249" y="1975531"/>
            <a:ext cx="4086789" cy="4631215"/>
            <a:chOff x="438628" y="1814662"/>
            <a:chExt cx="4086789" cy="463121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62" t="351" r="35235" b="-351"/>
            <a:stretch/>
          </p:blipFill>
          <p:spPr bwMode="auto">
            <a:xfrm>
              <a:off x="438628" y="1814662"/>
              <a:ext cx="3818282" cy="36502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66" y="2980120"/>
              <a:ext cx="1890537" cy="10711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7435" y="4761656"/>
              <a:ext cx="3767982" cy="16842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1" name="TextBox 20"/>
          <p:cNvSpPr txBox="1"/>
          <p:nvPr/>
        </p:nvSpPr>
        <p:spPr>
          <a:xfrm>
            <a:off x="647056" y="2562660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Вика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1159" y="2143506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Настя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99509" y="328048"/>
            <a:ext cx="2360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Тысячелетняя роза</a:t>
            </a:r>
          </a:p>
        </p:txBody>
      </p:sp>
    </p:spTree>
    <p:extLst>
      <p:ext uri="{BB962C8B-B14F-4D97-AF65-F5344CB8AC3E}">
        <p14:creationId xmlns:p14="http://schemas.microsoft.com/office/powerpoint/2010/main" val="558438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2064130" y="1918249"/>
            <a:ext cx="2538706" cy="635982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787458" y="302228"/>
            <a:ext cx="3410517" cy="3212030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E8A2C93-11BC-4944-AC31-E4DE1081873A}"/>
              </a:ext>
            </a:extLst>
          </p:cNvPr>
          <p:cNvSpPr/>
          <p:nvPr/>
        </p:nvSpPr>
        <p:spPr>
          <a:xfrm>
            <a:off x="742828" y="536074"/>
            <a:ext cx="2804462" cy="1268944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1359" y="536076"/>
            <a:ext cx="330900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 fontAlgn="base"/>
            <a:r>
              <a:rPr lang="ru-RU" sz="1600" b="1" dirty="0"/>
              <a:t>- </a:t>
            </a:r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А знаешь, Вика,  однажды в этих местах охотился король Людвиг Благочестивый. Вдруг перед ним возник белый олень и тут же исчез в зарослях. Людвиг бросился вдогонку, он долго скакал по густым лесам и высоким горам, но не смог настичь зверя и заблудился. Сколько ни трубил он в рог, ответного сигнала не услышал. Тогда он повесил свой нательный крест на ветку куста и обратился с молитвой о спасении к Деве Марии. Время шло, наступила ночь, король заснул. Когда он проснулся, все вокруг было покрыто снегом, а куст расцвел розами.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67290" y="541143"/>
            <a:ext cx="335053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- Оказывается, самый известный символ лютеранства - печать Лютера или Роза Лютера, разработанная для Мартина Лютера  по приказу курфюрста Саксонии Иоанна-Фридриха Великодушного  в 1530 году. Белая роза на этой печати - символ радости и мира.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4564598" y="2311402"/>
            <a:ext cx="4184385" cy="3924253"/>
            <a:chOff x="4564596" y="2311400"/>
            <a:chExt cx="4184385" cy="3924253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6242" y1="64476" x2="7979" y2="69932"/>
                          <a14:foregroundMark x1="6821" y1="46311" x2="9012" y2="43521"/>
                          <a14:foregroundMark x1="90823" y1="79851" x2="90657" y2="863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4596" y="3514258"/>
              <a:ext cx="4184385" cy="27213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Рисунок 14" descr="Luther-Rose auf Wappenschild umgeben von Ährenkranz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0110" y="2311400"/>
              <a:ext cx="2258207" cy="39242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8" name="Группа 7"/>
          <p:cNvGrpSpPr/>
          <p:nvPr/>
        </p:nvGrpSpPr>
        <p:grpSpPr>
          <a:xfrm>
            <a:off x="564931" y="3108501"/>
            <a:ext cx="3781859" cy="3532911"/>
            <a:chOff x="737463" y="3127558"/>
            <a:chExt cx="3781859" cy="3532911"/>
          </a:xfrm>
        </p:grpSpPr>
        <p:pic>
          <p:nvPicPr>
            <p:cNvPr id="20" name="Picture 8" descr="https://avatanplus.com/files/resources/original/595be0858468115d0ee509a6.png">
              <a:extLst>
                <a:ext uri="{FF2B5EF4-FFF2-40B4-BE49-F238E27FC236}">
                  <a16:creationId xmlns:a16="http://schemas.microsoft.com/office/drawing/2014/main" xmlns="" id="{82DA06B3-B7A6-445A-9EC3-B9DB1F21D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235" y="5672667"/>
              <a:ext cx="3574087" cy="78548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72220" y1="15995" x2="71765" y2="55425"/>
                          <a14:foregroundMark x1="38859" y1="72040" x2="38859" y2="72040"/>
                          <a14:foregroundMark x1="57710" y1="70118" x2="57710" y2="70118"/>
                          <a14:backgroundMark x1="18520" y1="8431" x2="22406" y2="8246"/>
                          <a14:backgroundMark x1="29930" y1="8431" x2="35428" y2="9113"/>
                          <a14:backgroundMark x1="38570" y1="17545" x2="40761" y2="23807"/>
                          <a14:backgroundMark x1="75816" y1="5828" x2="82141" y2="6262"/>
                          <a14:backgroundMark x1="85035" y1="15561" x2="88673" y2="21017"/>
                          <a14:backgroundMark x1="89500" y1="25294" x2="88673" y2="33788"/>
                          <a14:backgroundMark x1="89789" y1="38500" x2="91815" y2="42839"/>
                          <a14:backgroundMark x1="82720" y1="59950" x2="85325" y2="59950"/>
                          <a14:backgroundMark x1="48532" y1="61500" x2="50723" y2="61252"/>
                          <a14:backgroundMark x1="20670" y1="62988" x2="18520" y2="62988"/>
                          <a14:backgroundMark x1="58867" y1="70118" x2="58537" y2="70552"/>
                          <a14:backgroundMark x1="61017" y1="72970" x2="60852" y2="73838"/>
                          <a14:backgroundMark x1="61100" y1="72102" x2="61100" y2="72722"/>
                          <a14:backgroundMark x1="38239" y1="70676" x2="38156" y2="71730"/>
                          <a14:backgroundMark x1="39396" y1="71730" x2="39107" y2="72350"/>
                          <a14:backgroundMark x1="40347" y1="71730" x2="40306" y2="72102"/>
                          <a14:backgroundMark x1="59033" y1="75511" x2="59033" y2="75511"/>
                          <a14:backgroundMark x1="51095" y1="59950" x2="55023" y2="59826"/>
                          <a14:backgroundMark x1="60025" y1="59702" x2="61306" y2="595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49" t="-3409" r="14206" b="3409"/>
            <a:stretch/>
          </p:blipFill>
          <p:spPr>
            <a:xfrm>
              <a:off x="2870084" y="3127558"/>
              <a:ext cx="1641046" cy="35329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25023">
              <a:off x="1012052" y="3555722"/>
              <a:ext cx="2474917" cy="30240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" name="TextBox 5"/>
          <p:cNvSpPr txBox="1"/>
          <p:nvPr/>
        </p:nvSpPr>
        <p:spPr>
          <a:xfrm>
            <a:off x="691638" y="5451295"/>
            <a:ext cx="13724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Рисунок </a:t>
            </a:r>
          </a:p>
          <a:p>
            <a:r>
              <a:rPr lang="ru-RU" sz="1100" b="1" i="1" dirty="0" err="1">
                <a:solidFill>
                  <a:srgbClr val="51131A"/>
                </a:solidFill>
                <a:latin typeface="Arial Narrow" panose="020B0606020202030204" pitchFamily="34" charset="0"/>
              </a:rPr>
              <a:t>Нурхана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 </a:t>
            </a:r>
            <a:r>
              <a:rPr lang="ru-RU" sz="1100" b="1" i="1" dirty="0" err="1">
                <a:solidFill>
                  <a:srgbClr val="51131A"/>
                </a:solidFill>
                <a:latin typeface="Arial Narrow" panose="020B0606020202030204" pitchFamily="34" charset="0"/>
              </a:rPr>
              <a:t>Айсункара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, </a:t>
            </a:r>
          </a:p>
          <a:p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2 класс</a:t>
            </a:r>
          </a:p>
        </p:txBody>
      </p:sp>
    </p:spTree>
    <p:extLst>
      <p:ext uri="{BB962C8B-B14F-4D97-AF65-F5344CB8AC3E}">
        <p14:creationId xmlns:p14="http://schemas.microsoft.com/office/powerpoint/2010/main" val="2982003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9" r="853" b="8760"/>
          <a:stretch/>
        </p:blipFill>
        <p:spPr bwMode="auto">
          <a:xfrm>
            <a:off x="5027976" y="1579868"/>
            <a:ext cx="3325028" cy="4667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1864985" y="566040"/>
            <a:ext cx="2230766" cy="635982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726903" y="321733"/>
            <a:ext cx="3570770" cy="3129164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E8A2C93-11BC-4944-AC31-E4DE1081873A}"/>
              </a:ext>
            </a:extLst>
          </p:cNvPr>
          <p:cNvSpPr/>
          <p:nvPr/>
        </p:nvSpPr>
        <p:spPr>
          <a:xfrm>
            <a:off x="1222711" y="1515688"/>
            <a:ext cx="2430192" cy="424157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1" name="Прямоугольник: один верхний угол скругленный, другой — усеченный 20">
            <a:extLst>
              <a:ext uri="{FF2B5EF4-FFF2-40B4-BE49-F238E27FC236}">
                <a16:creationId xmlns:a16="http://schemas.microsoft.com/office/drawing/2014/main" xmlns="" id="{12D87097-91E9-45EC-9048-B52D24EEF510}"/>
              </a:ext>
            </a:extLst>
          </p:cNvPr>
          <p:cNvSpPr/>
          <p:nvPr/>
        </p:nvSpPr>
        <p:spPr>
          <a:xfrm>
            <a:off x="788917" y="2080827"/>
            <a:ext cx="3696318" cy="2212905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 Light Condensed" panose="020B0502040204020203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83310" y="625763"/>
            <a:ext cx="32143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- Настя, я узнала, что к 1200-летнему юбилею города </a:t>
            </a:r>
            <a:r>
              <a:rPr lang="ru-RU" sz="1400" b="1" dirty="0" err="1">
                <a:solidFill>
                  <a:schemeClr val="dk1"/>
                </a:solidFill>
                <a:latin typeface="Arial Narrow" panose="020B0606020202030204" pitchFamily="34" charset="0"/>
              </a:rPr>
              <a:t>Хильдесхайм</a:t>
            </a:r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 была выпущена серебряная памятная монета "тысячелетняя роза".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5388" y="625763"/>
            <a:ext cx="332036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В Германии очень популярно столовое серебро с изображением розы из </a:t>
            </a:r>
            <a:r>
              <a:rPr lang="ru-RU" sz="1400" b="1" dirty="0" err="1">
                <a:solidFill>
                  <a:schemeClr val="dk1"/>
                </a:solidFill>
                <a:latin typeface="Arial Narrow" panose="020B0606020202030204" pitchFamily="34" charset="0"/>
              </a:rPr>
              <a:t>Хильдесхайма</a:t>
            </a:r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. У многих людей в домашнем хозяйстве есть столовые приборы, которые выполнены в стиле </a:t>
            </a:r>
            <a:r>
              <a:rPr lang="ru-RU" sz="1400" b="1" dirty="0" err="1">
                <a:solidFill>
                  <a:schemeClr val="dk1"/>
                </a:solidFill>
                <a:latin typeface="Arial Narrow" panose="020B0606020202030204" pitchFamily="34" charset="0"/>
              </a:rPr>
              <a:t>Хильдесхаймской</a:t>
            </a:r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 розы, привносящей нотку романтики при сервировке праздничного стола. </a:t>
            </a:r>
          </a:p>
          <a:p>
            <a:pPr indent="271463" algn="just"/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Дизайн </a:t>
            </a:r>
            <a:r>
              <a:rPr lang="ru-RU" sz="1400" b="1" dirty="0" err="1">
                <a:solidFill>
                  <a:schemeClr val="dk1"/>
                </a:solidFill>
                <a:latin typeface="Arial Narrow" panose="020B0606020202030204" pitchFamily="34" charset="0"/>
              </a:rPr>
              <a:t>Хильдесхаймской</a:t>
            </a:r>
            <a:r>
              <a:rPr lang="ru-RU" sz="1400" b="1" dirty="0">
                <a:solidFill>
                  <a:schemeClr val="dk1"/>
                </a:solidFill>
                <a:latin typeface="Arial Narrow" panose="020B0606020202030204" pitchFamily="34" charset="0"/>
              </a:rPr>
              <a:t> розы традиционен для старейших ювелирных домов Европы. 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07" y="3087976"/>
            <a:ext cx="3142395" cy="2829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4972645" y="1883898"/>
            <a:ext cx="3688964" cy="4593523"/>
            <a:chOff x="4892732" y="1515686"/>
            <a:chExt cx="3860514" cy="4580169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65" r="-739" b="7110"/>
            <a:stretch/>
          </p:blipFill>
          <p:spPr bwMode="auto">
            <a:xfrm>
              <a:off x="5747067" y="1515686"/>
              <a:ext cx="2151844" cy="38353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6575" y="4088677"/>
              <a:ext cx="2046671" cy="16646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2732" y="4340822"/>
              <a:ext cx="2157827" cy="175503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87586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572" y="3679001"/>
            <a:ext cx="3621087" cy="2322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1923539" y="429438"/>
            <a:ext cx="2445091" cy="855031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728943" y="1557630"/>
            <a:ext cx="3415329" cy="2271358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E8A2C93-11BC-4944-AC31-E4DE1081873A}"/>
              </a:ext>
            </a:extLst>
          </p:cNvPr>
          <p:cNvSpPr/>
          <p:nvPr/>
        </p:nvSpPr>
        <p:spPr>
          <a:xfrm>
            <a:off x="1473200" y="1557634"/>
            <a:ext cx="2071414" cy="424157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Прямоугольник: один верхний угол скругленный, другой — усеченный 20">
            <a:extLst>
              <a:ext uri="{FF2B5EF4-FFF2-40B4-BE49-F238E27FC236}">
                <a16:creationId xmlns:a16="http://schemas.microsoft.com/office/drawing/2014/main" xmlns="" id="{12D87097-91E9-45EC-9048-B52D24EEF510}"/>
              </a:ext>
            </a:extLst>
          </p:cNvPr>
          <p:cNvSpPr/>
          <p:nvPr/>
        </p:nvSpPr>
        <p:spPr>
          <a:xfrm>
            <a:off x="875682" y="2444075"/>
            <a:ext cx="3696318" cy="1468986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3981" y="4545453"/>
            <a:ext cx="26461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Крокус - маленький цветок,</a:t>
            </a:r>
            <a:b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Словно звёздочки сынок,</a:t>
            </a:r>
            <a:b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Лепестки свои раскроет,</a:t>
            </a:r>
            <a:b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Снегом вешним их умоет.</a:t>
            </a:r>
            <a:b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Носом жёлтеньким чихнёт,</a:t>
            </a:r>
            <a:b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r>
              <a:rPr lang="ru-RU" sz="16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Запах пчёлок привлечёт.</a:t>
            </a:r>
            <a:r>
              <a:rPr lang="ru-RU" sz="1600" b="1" dirty="0">
                <a:solidFill>
                  <a:srgbClr val="7030A0"/>
                </a:solidFill>
                <a:latin typeface="Arial Narrow" panose="020B0606020202030204" pitchFamily="34" charset="0"/>
              </a:rPr>
              <a:t/>
            </a:r>
            <a:br>
              <a:rPr lang="ru-RU" sz="1600" b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endParaRPr lang="ru-RU" sz="16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2405" y="546364"/>
            <a:ext cx="334880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</a:rPr>
              <a:t>- </a:t>
            </a:r>
            <a:r>
              <a:rPr lang="ru-RU" sz="1400" b="1" dirty="0">
                <a:latin typeface="Arial Narrow" panose="020B0606020202030204" pitchFamily="34" charset="0"/>
              </a:rPr>
              <a:t>О крокусах есть очень интересная легенда. Оказывается Крокусом звали бога моряков, верного друга Гермеса. Как-то раз Гермес и Крокус занимались метанием диска. Гермес случайно выпустил диск, который смертельно ранил Крокуса. Гермес подхватил своего друга и стал молить олимпийских богов о том, чтобы они не разлучали его с товарищем. Но боги были бессильны. В память о друге, они спустили ему дивный цветок, проросший из крови юноши. Этому цветку Гермес дал имя «крокус</a:t>
            </a:r>
            <a:r>
              <a:rPr lang="ru-RU" sz="1400" b="1" dirty="0" smtClean="0">
                <a:latin typeface="Arial Narrow" panose="020B0606020202030204" pitchFamily="34" charset="0"/>
              </a:rPr>
              <a:t>» </a:t>
            </a:r>
            <a:r>
              <a:rPr lang="ru-RU" sz="1400" b="1" dirty="0">
                <a:latin typeface="Arial Narrow" panose="020B0606020202030204" pitchFamily="34" charset="0"/>
              </a:rPr>
              <a:t>в память о своем любимом товарище.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7817" y="745384"/>
            <a:ext cx="333547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- </a:t>
            </a:r>
            <a:r>
              <a:rPr lang="ru-RU" sz="1400" b="1" dirty="0">
                <a:latin typeface="Arial Narrow" panose="020B0606020202030204" pitchFamily="34" charset="0"/>
              </a:rPr>
              <a:t>Вика, посмотри, какие красивые и редкие цветы украшают эту страну! Этот удивительный цветок имеет два названия. ШАФРАН от латинского </a:t>
            </a:r>
            <a:r>
              <a:rPr lang="ru-RU" sz="1400" b="1" dirty="0" err="1">
                <a:latin typeface="Arial Narrow" panose="020B0606020202030204" pitchFamily="34" charset="0"/>
              </a:rPr>
              <a:t>Crocus</a:t>
            </a:r>
            <a:r>
              <a:rPr lang="ru-RU" sz="1400" b="1" dirty="0">
                <a:latin typeface="Arial Narrow" panose="020B0606020202030204" pitchFamily="34" charset="0"/>
              </a:rPr>
              <a:t> </a:t>
            </a:r>
            <a:r>
              <a:rPr lang="ru-RU" sz="1400" b="1" dirty="0" err="1">
                <a:latin typeface="Arial Narrow" panose="020B0606020202030204" pitchFamily="34" charset="0"/>
              </a:rPr>
              <a:t>sativus</a:t>
            </a:r>
            <a:r>
              <a:rPr lang="ru-RU" sz="1400" b="1" dirty="0">
                <a:latin typeface="Arial Narrow" panose="020B0606020202030204" pitchFamily="34" charset="0"/>
              </a:rPr>
              <a:t> и КРОКУС от греческого </a:t>
            </a:r>
            <a:r>
              <a:rPr lang="ru-RU" sz="1400" b="1" dirty="0" err="1">
                <a:latin typeface="Arial Narrow" panose="020B0606020202030204" pitchFamily="34" charset="0"/>
              </a:rPr>
              <a:t>krokos</a:t>
            </a:r>
            <a:r>
              <a:rPr lang="ru-RU" sz="1400" b="1" dirty="0">
                <a:latin typeface="Arial Narrow" panose="020B0606020202030204" pitchFamily="34" charset="0"/>
              </a:rPr>
              <a:t>, что означает </a:t>
            </a:r>
            <a:r>
              <a:rPr lang="ru-RU" sz="1400" b="1" dirty="0" smtClean="0">
                <a:latin typeface="Arial Narrow" panose="020B0606020202030204" pitchFamily="34" charset="0"/>
              </a:rPr>
              <a:t>«нить</a:t>
            </a:r>
            <a:r>
              <a:rPr lang="ru-RU" sz="1400" b="1" dirty="0" smtClean="0">
                <a:latin typeface="Arial Narrow" panose="020B0606020202030204" pitchFamily="34" charset="0"/>
              </a:rPr>
              <a:t>»</a:t>
            </a:r>
            <a:r>
              <a:rPr lang="ru-RU" sz="1400" b="1" dirty="0">
                <a:latin typeface="Arial Narrow" panose="020B0606020202030204" pitchFamily="34" charset="0"/>
              </a:rPr>
              <a:t>;</a:t>
            </a:r>
            <a:r>
              <a:rPr lang="ru-RU" sz="1400" b="1" dirty="0" smtClean="0">
                <a:latin typeface="Arial Narrow" panose="020B0606020202030204" pitchFamily="34" charset="0"/>
              </a:rPr>
              <a:t> высушенные </a:t>
            </a:r>
            <a:r>
              <a:rPr lang="ru-RU" sz="1400" b="1" dirty="0">
                <a:latin typeface="Arial Narrow" panose="020B0606020202030204" pitchFamily="34" charset="0"/>
              </a:rPr>
              <a:t>рыльца крокусов действительно напоминают ниточки волокна.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1" t="4629" r="9756" b="22294"/>
          <a:stretch/>
        </p:blipFill>
        <p:spPr>
          <a:xfrm>
            <a:off x="772806" y="2281869"/>
            <a:ext cx="3420491" cy="2101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591733" y="3913061"/>
            <a:ext cx="133241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Рисунок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Гомбоева Рабдана,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4 класс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357" y="5436985"/>
            <a:ext cx="3687811" cy="9243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61" b="28003"/>
          <a:stretch/>
        </p:blipFill>
        <p:spPr>
          <a:xfrm>
            <a:off x="5148768" y="4485039"/>
            <a:ext cx="3394825" cy="193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4539166" y="5180918"/>
            <a:ext cx="10393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Рисунок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Кобзевой Виктории,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4 класс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99875" y="397523"/>
            <a:ext cx="2120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Крокус (шафран)</a:t>
            </a:r>
          </a:p>
        </p:txBody>
      </p:sp>
    </p:spTree>
    <p:extLst>
      <p:ext uri="{BB962C8B-B14F-4D97-AF65-F5344CB8AC3E}">
        <p14:creationId xmlns:p14="http://schemas.microsoft.com/office/powerpoint/2010/main" val="228770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1769801" y="562247"/>
            <a:ext cx="2395169" cy="635982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849535" y="621453"/>
            <a:ext cx="3499838" cy="2532341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E8A2C93-11BC-4944-AC31-E4DE1081873A}"/>
              </a:ext>
            </a:extLst>
          </p:cNvPr>
          <p:cNvSpPr/>
          <p:nvPr/>
        </p:nvSpPr>
        <p:spPr>
          <a:xfrm>
            <a:off x="789119" y="1518351"/>
            <a:ext cx="2727016" cy="597563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-</a:t>
            </a:r>
          </a:p>
        </p:txBody>
      </p:sp>
      <p:sp>
        <p:nvSpPr>
          <p:cNvPr id="21" name="Прямоугольник: один верхний угол скругленный, другой — усеченный 20">
            <a:extLst>
              <a:ext uri="{FF2B5EF4-FFF2-40B4-BE49-F238E27FC236}">
                <a16:creationId xmlns:a16="http://schemas.microsoft.com/office/drawing/2014/main" xmlns="" id="{12D87097-91E9-45EC-9048-B52D24EEF510}"/>
              </a:ext>
            </a:extLst>
          </p:cNvPr>
          <p:cNvSpPr/>
          <p:nvPr/>
        </p:nvSpPr>
        <p:spPr>
          <a:xfrm>
            <a:off x="821474" y="2054640"/>
            <a:ext cx="3696318" cy="1658109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7038" y="526180"/>
            <a:ext cx="34667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Хочешь верь, Настя, хочешь </a:t>
            </a:r>
            <a:r>
              <a:rPr lang="ru-RU" sz="1400" b="1" dirty="0" smtClean="0">
                <a:latin typeface="Arial Narrow" panose="020B0606020202030204" pitchFamily="34" charset="0"/>
              </a:rPr>
              <a:t> </a:t>
            </a:r>
            <a:r>
              <a:rPr lang="ru-RU" sz="1400" b="1" dirty="0">
                <a:latin typeface="Arial Narrow" panose="020B0606020202030204" pitchFamily="34" charset="0"/>
              </a:rPr>
              <a:t>не верь, но ясно одно – этот цветок используется в кулинарии. Любите такую пряность, как шафран? Тогда вы должны знать: чтобы получить всего одну её унцию (чуть более 28 граммов) требуется собрать и переработать около 5 тысяч цветков.</a:t>
            </a:r>
          </a:p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Родина крокуса — Малая Азия, Ближний Восток. Во времена крестовых походов это растение было  завезено в Европу. И теперь крокусы можно встретить в Германии.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05501" y="562249"/>
            <a:ext cx="33879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А я, Вика, знаю, что древние греки считали крокусы символом счастья, цветком утренней зари Эос.</a:t>
            </a:r>
            <a:r>
              <a:rPr lang="ru-RU" sz="1400" dirty="0"/>
              <a:t> </a:t>
            </a:r>
            <a:r>
              <a:rPr lang="ru-RU" sz="1400" b="1" dirty="0">
                <a:latin typeface="Arial Narrow" panose="020B0606020202030204" pitchFamily="34" charset="0"/>
              </a:rPr>
              <a:t>В греческой мифологии упоминается, что именно шафраном были окрашены одежды этой богини зари.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9" b="6731"/>
          <a:stretch/>
        </p:blipFill>
        <p:spPr bwMode="auto">
          <a:xfrm>
            <a:off x="5059858" y="1817132"/>
            <a:ext cx="1406616" cy="247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9" b="9427"/>
          <a:stretch/>
        </p:blipFill>
        <p:spPr bwMode="auto">
          <a:xfrm>
            <a:off x="7008542" y="1915484"/>
            <a:ext cx="1433145" cy="2476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40"/>
          <a:stretch/>
        </p:blipFill>
        <p:spPr>
          <a:xfrm>
            <a:off x="1692490" y="4111001"/>
            <a:ext cx="2363045" cy="1927129"/>
          </a:xfrm>
          <a:prstGeom prst="rect">
            <a:avLst/>
          </a:prstGeom>
          <a:ln w="8890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99" y="2726611"/>
            <a:ext cx="2629700" cy="1972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716501" y="4852863"/>
            <a:ext cx="9492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Рисунок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Стебеневой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Насти, </a:t>
            </a:r>
          </a:p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4 класс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34" b="98016" l="0" r="89996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26" r="17263"/>
          <a:stretch/>
        </p:blipFill>
        <p:spPr>
          <a:xfrm>
            <a:off x="4884520" y="3224283"/>
            <a:ext cx="3028432" cy="3130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6031421" y="2145028"/>
            <a:ext cx="157607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Посмотрите на работу </a:t>
            </a:r>
          </a:p>
          <a:p>
            <a:pPr algn="ctr"/>
            <a:r>
              <a:rPr lang="ru-RU" sz="105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нашего одноклассника </a:t>
            </a:r>
          </a:p>
          <a:p>
            <a:pPr algn="ctr"/>
            <a:r>
              <a:rPr lang="ru-RU" sz="105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Максима Марковца.</a:t>
            </a:r>
          </a:p>
          <a:p>
            <a:pPr algn="ctr"/>
            <a:r>
              <a:rPr lang="ru-RU" sz="105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Правда, здорово!</a:t>
            </a:r>
          </a:p>
        </p:txBody>
      </p:sp>
    </p:spTree>
    <p:extLst>
      <p:ext uri="{BB962C8B-B14F-4D97-AF65-F5344CB8AC3E}">
        <p14:creationId xmlns:p14="http://schemas.microsoft.com/office/powerpoint/2010/main" val="2402350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804579" y="520167"/>
            <a:ext cx="3628225" cy="2561643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E8A2C93-11BC-4944-AC31-E4DE1081873A}"/>
              </a:ext>
            </a:extLst>
          </p:cNvPr>
          <p:cNvSpPr/>
          <p:nvPr/>
        </p:nvSpPr>
        <p:spPr>
          <a:xfrm>
            <a:off x="1826854" y="654731"/>
            <a:ext cx="2897546" cy="1288125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758" y="885093"/>
            <a:ext cx="334925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Кошачья лапка. Какое милое название для цветка. Этот маленький цветок действительно похож на мягкую лапку кошечки, спрятавшей коготки. Так и хочется ее потрогать. Цветок этот не простой, а очень интересный. Про него сложено много легенд и поверий.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67298" y="613251"/>
            <a:ext cx="25585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В розоватой серединке</a:t>
            </a: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Будто капелька горит.</a:t>
            </a: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Принеси букет в корзинке,</a:t>
            </a: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Он немало удивит.</a:t>
            </a:r>
          </a:p>
          <a:p>
            <a:endParaRPr lang="ru-RU" sz="1400" b="1" i="1" dirty="0">
              <a:solidFill>
                <a:srgbClr val="FF3399"/>
              </a:solidFill>
              <a:latin typeface="Arial Narrow" panose="020B0606020202030204" pitchFamily="34" charset="0"/>
            </a:endParaRP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Их букетики не вянут,</a:t>
            </a: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Не теряют лепестки.</a:t>
            </a: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Собирать кошачьи лапки</a:t>
            </a:r>
          </a:p>
          <a:p>
            <a:r>
              <a:rPr lang="ru-RU" sz="1400" b="1" i="1" dirty="0">
                <a:solidFill>
                  <a:srgbClr val="FF3399"/>
                </a:solidFill>
                <a:latin typeface="Arial Narrow" panose="020B0606020202030204" pitchFamily="34" charset="0"/>
              </a:rPr>
              <a:t>Мы любили у реки.</a:t>
            </a:r>
          </a:p>
        </p:txBody>
      </p:sp>
      <p:pic>
        <p:nvPicPr>
          <p:cNvPr id="14" name="Picture 8" descr="https://avatanplus.com/files/resources/original/595be0858468115d0ee509a6.png">
            <a:extLst>
              <a:ext uri="{FF2B5EF4-FFF2-40B4-BE49-F238E27FC236}">
                <a16:creationId xmlns:a16="http://schemas.microsoft.com/office/drawing/2014/main" xmlns="" id="{FBB0F3FE-4BCE-4A11-A795-2EB641555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578" y="5177895"/>
            <a:ext cx="3628225" cy="1260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83960" y="520165"/>
            <a:ext cx="3183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Нечуевик</a:t>
            </a:r>
            <a:r>
              <a:rPr lang="ru-RU" sz="2000" b="1" dirty="0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(кошачья лапка)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760" y="2483967"/>
            <a:ext cx="33401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Так, существует легенда о том, что в древние времена кошачья лапка помогала незрячим людям находить клады. С тех пор сохранилось и еще одно его название — </a:t>
            </a:r>
            <a:r>
              <a:rPr lang="ru-RU" sz="1400" b="1" dirty="0" err="1">
                <a:latin typeface="Arial Narrow" panose="020B0606020202030204" pitchFamily="34" charset="0"/>
              </a:rPr>
              <a:t>нечуевик</a:t>
            </a:r>
            <a:r>
              <a:rPr lang="ru-RU" sz="1400" b="1" dirty="0">
                <a:latin typeface="Arial Narrow" panose="020B0606020202030204" pitchFamily="34" charset="0"/>
              </a:rPr>
              <a:t>. Оно связано с </a:t>
            </a:r>
            <a:r>
              <a:rPr lang="ru-RU" sz="1400" b="1" dirty="0" err="1">
                <a:latin typeface="Arial Narrow" panose="020B0606020202030204" pitchFamily="34" charset="0"/>
              </a:rPr>
              <a:t>нечуй</a:t>
            </a:r>
            <a:r>
              <a:rPr lang="ru-RU" sz="1400" b="1" dirty="0">
                <a:latin typeface="Arial Narrow" panose="020B0606020202030204" pitchFamily="34" charset="0"/>
              </a:rPr>
              <a:t>-ветром, магической травой из славянской мифологии, которая обычно росла зимой по берегам рек.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513762" y="4153438"/>
            <a:ext cx="2180641" cy="2230092"/>
            <a:chOff x="1513760" y="4153438"/>
            <a:chExt cx="2180641" cy="223009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3421" y="4937599"/>
              <a:ext cx="1440980" cy="14409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52" t="10813" r="23280"/>
            <a:stretch/>
          </p:blipFill>
          <p:spPr>
            <a:xfrm>
              <a:off x="1513760" y="4153438"/>
              <a:ext cx="1461111" cy="22300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0" name="Группа 9"/>
          <p:cNvGrpSpPr/>
          <p:nvPr/>
        </p:nvGrpSpPr>
        <p:grpSpPr>
          <a:xfrm>
            <a:off x="4975852" y="2396069"/>
            <a:ext cx="3537127" cy="3899357"/>
            <a:chOff x="5048121" y="2483968"/>
            <a:chExt cx="3285674" cy="365085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0" r="33266"/>
            <a:stretch/>
          </p:blipFill>
          <p:spPr bwMode="auto">
            <a:xfrm>
              <a:off x="5048121" y="2483968"/>
              <a:ext cx="3285674" cy="36508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4673" y="2873353"/>
              <a:ext cx="1212563" cy="18586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778225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877865" y="296337"/>
            <a:ext cx="3250134" cy="1950729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: один верхний угол скругленный, другой — усеченный 20">
            <a:extLst>
              <a:ext uri="{FF2B5EF4-FFF2-40B4-BE49-F238E27FC236}">
                <a16:creationId xmlns:a16="http://schemas.microsoft.com/office/drawing/2014/main" xmlns="" id="{12D87097-91E9-45EC-9048-B52D24EEF510}"/>
              </a:ext>
            </a:extLst>
          </p:cNvPr>
          <p:cNvSpPr/>
          <p:nvPr/>
        </p:nvSpPr>
        <p:spPr>
          <a:xfrm>
            <a:off x="875682" y="1509613"/>
            <a:ext cx="3696318" cy="1888676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6051" y="807412"/>
            <a:ext cx="3487874" cy="2031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Ребята, вы думаете, что самые красивые растения отцвели за лето? Это не так! Чемпионом по морозостойкости является красавец-аконит. Темно-синие или желтые цветы хорошо сочетаются с вереском. Аконит может выдерживать мороз в −39 градусов. Но у него есть серьезный минус — токсичность. К нему ни в коем случае нельзя подпускать животных!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57044" y="696529"/>
            <a:ext cx="327085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Особенности аконита нашли широкое отражение в мифах и легендах древних народов. В древности аконит называли «мать - королева ядов».   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/>
              <a:t>          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40111" y="4931545"/>
            <a:ext cx="33728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Аконит был знаком и древним германцам. В мифах ядовитый аконит часто связан с Волком – воплощением Мирового Зла. Не случайно германцы называли это растение «волчьим корнем</a:t>
            </a:r>
            <a:r>
              <a:rPr lang="ru-RU" sz="1400" b="1" dirty="0" smtClean="0">
                <a:latin typeface="Arial Narrow" panose="020B0606020202030204" pitchFamily="34" charset="0"/>
              </a:rPr>
              <a:t>». </a:t>
            </a:r>
            <a:r>
              <a:rPr lang="ru-RU" sz="1400" b="1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242" y1="64476" x2="7979" y2="69932"/>
                        <a14:foregroundMark x1="6821" y1="46311" x2="9012" y2="43521"/>
                        <a14:foregroundMark x1="90823" y1="79851" x2="90657" y2="8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631" y="1789669"/>
            <a:ext cx="3986738" cy="2710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2028977" y="496472"/>
            <a:ext cx="981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Аконит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39" y="2663044"/>
            <a:ext cx="2051239" cy="1577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33" y="1839245"/>
            <a:ext cx="1968252" cy="2818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815868" y="4096943"/>
            <a:ext cx="33682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У этого удивительного растения множество названий и прозвищ - Борец-корень, волчий корень, </a:t>
            </a:r>
            <a:r>
              <a:rPr lang="ru-RU" sz="1400" b="1" dirty="0" err="1">
                <a:latin typeface="Arial Narrow" panose="020B0606020202030204" pitchFamily="34" charset="0"/>
              </a:rPr>
              <a:t>волкобой</a:t>
            </a:r>
            <a:r>
              <a:rPr lang="ru-RU" sz="1400" b="1" dirty="0">
                <a:latin typeface="Arial Narrow" panose="020B0606020202030204" pitchFamily="34" charset="0"/>
              </a:rPr>
              <a:t>, </a:t>
            </a:r>
            <a:r>
              <a:rPr lang="ru-RU" sz="1400" b="1" dirty="0" err="1">
                <a:latin typeface="Arial Narrow" panose="020B0606020202030204" pitchFamily="34" charset="0"/>
              </a:rPr>
              <a:t>иссыккульский</a:t>
            </a:r>
            <a:r>
              <a:rPr lang="ru-RU" sz="1400" b="1" dirty="0">
                <a:latin typeface="Arial Narrow" panose="020B0606020202030204" pitchFamily="34" charset="0"/>
              </a:rPr>
              <a:t> корень, царь-зелье, царь-трава, черный-корень, черное зелье, козья смерть, железный шлем, </a:t>
            </a:r>
            <a:r>
              <a:rPr lang="ru-RU" sz="1400" b="1" dirty="0" err="1">
                <a:latin typeface="Arial Narrow" panose="020B0606020202030204" pitchFamily="34" charset="0"/>
              </a:rPr>
              <a:t>шлемник</a:t>
            </a:r>
            <a:r>
              <a:rPr lang="ru-RU" sz="1400" b="1" dirty="0">
                <a:latin typeface="Arial Narrow" panose="020B0606020202030204" pitchFamily="34" charset="0"/>
              </a:rPr>
              <a:t>, каска, капюшон, лошадка, туфелька, лютик голубой, синеглазка, прострел-трава, </a:t>
            </a:r>
            <a:r>
              <a:rPr lang="ru-RU" sz="1400" b="1" dirty="0" err="1">
                <a:latin typeface="Arial Narrow" panose="020B0606020202030204" pitchFamily="34" charset="0"/>
              </a:rPr>
              <a:t>прикрыш</a:t>
            </a:r>
            <a:r>
              <a:rPr lang="ru-RU" sz="1400" b="1" dirty="0">
                <a:latin typeface="Arial Narrow" panose="020B0606020202030204" pitchFamily="34" charset="0"/>
              </a:rPr>
              <a:t>-трава.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4685" y="4500658"/>
            <a:ext cx="2841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Так </a:t>
            </a:r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изобразил 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аконит </a:t>
            </a:r>
          </a:p>
          <a:p>
            <a:pPr algn="ctr"/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ученик 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4</a:t>
            </a:r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 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класса </a:t>
            </a:r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Гомбоев </a:t>
            </a:r>
            <a:r>
              <a:rPr lang="ru-RU" sz="1100" b="1" i="1" dirty="0" err="1" smtClean="0">
                <a:solidFill>
                  <a:srgbClr val="51131A"/>
                </a:solidFill>
                <a:latin typeface="Arial Narrow" panose="020B0606020202030204" pitchFamily="34" charset="0"/>
              </a:rPr>
              <a:t>Рабдан</a:t>
            </a:r>
            <a:endParaRPr lang="ru-RU" sz="1100" b="1" i="1" dirty="0">
              <a:solidFill>
                <a:srgbClr val="51131A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91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5" r="24788"/>
          <a:stretch/>
        </p:blipFill>
        <p:spPr>
          <a:xfrm>
            <a:off x="2534609" y="3718022"/>
            <a:ext cx="1827919" cy="2521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695051" y="739735"/>
            <a:ext cx="3876953" cy="1697056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0440" y="806887"/>
            <a:ext cx="33212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А ведь Германия, Вика, может похвастаться и самой большой коллекцией орхидей в Европе.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30902" y="704399"/>
            <a:ext cx="324123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 Narrow" panose="020B0606020202030204" pitchFamily="34" charset="0"/>
              </a:rPr>
              <a:t>Многие орхидеи столь необычны, что даже подчас напоминают сказочных драконов и прочих фантастических существ. Цветки многих тропических орхидей напоминают пауков.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00237" y="2249108"/>
            <a:ext cx="17898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 Narrow" panose="020B0606020202030204" pitchFamily="34" charset="0"/>
              </a:rPr>
              <a:t>- Нашли, с кем сравнить! </a:t>
            </a:r>
            <a:r>
              <a:rPr lang="ru-RU" sz="1400" b="1" dirty="0" smtClean="0">
                <a:latin typeface="Arial Narrow" panose="020B0606020202030204" pitchFamily="34" charset="0"/>
              </a:rPr>
              <a:t>Только </a:t>
            </a:r>
            <a:r>
              <a:rPr lang="ru-RU" sz="1400" b="1" dirty="0">
                <a:latin typeface="Arial Narrow" panose="020B0606020202030204" pitchFamily="34" charset="0"/>
              </a:rPr>
              <a:t>не с пауком!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0440" y="3873482"/>
            <a:ext cx="26381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Приоделись обезьянки,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Шапки нахлобучили!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Им, наверно, очень зябко: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Холода замучили!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Присмотритесь! В самом деле,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Это же цветочки!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Здесь детишки орхидеи –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Дочки и сыночки!</a:t>
            </a:r>
          </a:p>
        </p:txBody>
      </p:sp>
      <p:pic>
        <p:nvPicPr>
          <p:cNvPr id="5122" name="Picture 2" descr="C:\Users\Учитель\Desktop\9999999999999999999999999999999999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49" y="1735280"/>
            <a:ext cx="3069075" cy="1906542"/>
          </a:xfrm>
          <a:prstGeom prst="rect">
            <a:avLst/>
          </a:prstGeom>
          <a:ln w="88900" cap="sq" cmpd="thickThin">
            <a:solidFill>
              <a:srgbClr val="51131A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5" descr="C:\Users\%D0%A3%D1%87%D0%B8%D1%82%D0%B5%D0%BB%D1%8C\Desktop\%D0%BF%D0%B0%D1%83%D0%BA--------------------------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7" descr="C:\Users\%D0%A3%D1%87%D0%B8%D1%82%D0%B5%D0%BB%D1%8C\Desktop\%D0%BF%D0%B0%D1%83%D0%BA--------------------------.webp"/>
          <p:cNvSpPr>
            <a:spLocks noChangeAspect="1" noChangeArrowheads="1"/>
          </p:cNvSpPr>
          <p:nvPr/>
        </p:nvSpPr>
        <p:spPr bwMode="auto">
          <a:xfrm>
            <a:off x="307975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 descr="C:\Users\Учитель\Desktop\111111111111111111111111111111111111111111111111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209" y="4124954"/>
            <a:ext cx="2928615" cy="1917432"/>
          </a:xfrm>
          <a:prstGeom prst="rect">
            <a:avLst/>
          </a:prstGeom>
          <a:ln w="88900" cap="sq" cmpd="thickThin">
            <a:solidFill>
              <a:srgbClr val="51131A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987280" y="406777"/>
            <a:ext cx="11330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Орхидея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124" y="1831233"/>
            <a:ext cx="1879053" cy="1714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594819" y="5885246"/>
            <a:ext cx="2841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Пластилиновые работы</a:t>
            </a:r>
            <a:endParaRPr lang="ru-RU" sz="1100" b="1" i="1" dirty="0">
              <a:solidFill>
                <a:srgbClr val="51131A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ученика 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4</a:t>
            </a:r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 </a:t>
            </a:r>
            <a:r>
              <a:rPr lang="ru-RU" sz="1100" b="1" i="1" dirty="0">
                <a:solidFill>
                  <a:srgbClr val="51131A"/>
                </a:solidFill>
                <a:latin typeface="Arial Narrow" panose="020B0606020202030204" pitchFamily="34" charset="0"/>
              </a:rPr>
              <a:t>класса </a:t>
            </a:r>
            <a:r>
              <a:rPr lang="ru-RU" sz="1100" b="1" i="1" dirty="0" smtClean="0">
                <a:solidFill>
                  <a:srgbClr val="51131A"/>
                </a:solidFill>
                <a:latin typeface="Arial Narrow" panose="020B0606020202030204" pitchFamily="34" charset="0"/>
              </a:rPr>
              <a:t>Марковца Максима</a:t>
            </a:r>
            <a:endParaRPr lang="ru-RU" sz="1100" b="1" i="1" dirty="0">
              <a:solidFill>
                <a:srgbClr val="51131A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0573">
            <a:off x="4554035" y="2989875"/>
            <a:ext cx="2482950" cy="186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8499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один верхний угол скругленный, другой — усеченный 15">
            <a:extLst>
              <a:ext uri="{FF2B5EF4-FFF2-40B4-BE49-F238E27FC236}">
                <a16:creationId xmlns:a16="http://schemas.microsoft.com/office/drawing/2014/main" xmlns="" id="{7C8F385C-4663-47F5-94B5-C7D8065A57F5}"/>
              </a:ext>
            </a:extLst>
          </p:cNvPr>
          <p:cNvSpPr/>
          <p:nvPr/>
        </p:nvSpPr>
        <p:spPr>
          <a:xfrm flipH="1">
            <a:off x="4955143" y="306815"/>
            <a:ext cx="3193493" cy="1445735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E8A2C93-11BC-4944-AC31-E4DE1081873A}"/>
              </a:ext>
            </a:extLst>
          </p:cNvPr>
          <p:cNvSpPr/>
          <p:nvPr/>
        </p:nvSpPr>
        <p:spPr>
          <a:xfrm>
            <a:off x="2146739" y="610691"/>
            <a:ext cx="2365994" cy="1031066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- </a:t>
            </a:r>
          </a:p>
        </p:txBody>
      </p:sp>
      <p:sp>
        <p:nvSpPr>
          <p:cNvPr id="21" name="Прямоугольник: один верхний угол скругленный, другой — усеченный 20">
            <a:extLst>
              <a:ext uri="{FF2B5EF4-FFF2-40B4-BE49-F238E27FC236}">
                <a16:creationId xmlns:a16="http://schemas.microsoft.com/office/drawing/2014/main" xmlns="" id="{12D87097-91E9-45EC-9048-B52D24EEF510}"/>
              </a:ext>
            </a:extLst>
          </p:cNvPr>
          <p:cNvSpPr/>
          <p:nvPr/>
        </p:nvSpPr>
        <p:spPr>
          <a:xfrm>
            <a:off x="855858" y="1802469"/>
            <a:ext cx="3542913" cy="1955745"/>
          </a:xfrm>
          <a:prstGeom prst="snip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55142" y="522638"/>
            <a:ext cx="33167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На самом знаменитом из портретов Елизаветы Баварской (она же австрийская императрица Сисси) в ее волосы вплетена диадема из белых альпийских эдельвейсов. </a:t>
            </a:r>
          </a:p>
        </p:txBody>
      </p:sp>
      <p:pic>
        <p:nvPicPr>
          <p:cNvPr id="3074" name="Picture 2" descr="C:\Users\Учитель\Desktop\Проект 1\эдел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778" y="1752550"/>
            <a:ext cx="2567156" cy="17222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6535" y="1010803"/>
            <a:ext cx="333586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Вика, а ещё в Германии есть красивый цветок - эдельвейс.  Он  символизирует альпинизм, горную храбрость и патриотизм. Также цветок олицетворяет благородство, чистоту и настоящую любовь и использовался парами в качестве романтического знака. </a:t>
            </a:r>
          </a:p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В Германии об эдельвейсе иногда говорят: «</a:t>
            </a:r>
            <a:r>
              <a:rPr lang="ru-RU" sz="1400" b="1" dirty="0" err="1">
                <a:latin typeface="Arial Narrow" panose="020B0606020202030204" pitchFamily="34" charset="0"/>
              </a:rPr>
              <a:t>Kleine</a:t>
            </a:r>
            <a:r>
              <a:rPr lang="ru-RU" sz="1400" b="1" dirty="0">
                <a:latin typeface="Arial Narrow" panose="020B0606020202030204" pitchFamily="34" charset="0"/>
              </a:rPr>
              <a:t> </a:t>
            </a:r>
            <a:r>
              <a:rPr lang="ru-RU" sz="1400" b="1" dirty="0" err="1">
                <a:latin typeface="Arial Narrow" panose="020B0606020202030204" pitchFamily="34" charset="0"/>
              </a:rPr>
              <a:t>Blume</a:t>
            </a:r>
            <a:r>
              <a:rPr lang="ru-RU" sz="1400" b="1" dirty="0">
                <a:latin typeface="Arial Narrow" panose="020B0606020202030204" pitchFamily="34" charset="0"/>
              </a:rPr>
              <a:t> </a:t>
            </a:r>
            <a:r>
              <a:rPr lang="ru-RU" sz="1400" b="1" dirty="0" err="1">
                <a:latin typeface="Arial Narrow" panose="020B0606020202030204" pitchFamily="34" charset="0"/>
              </a:rPr>
              <a:t>mit</a:t>
            </a:r>
            <a:r>
              <a:rPr lang="ru-RU" sz="1400" b="1" dirty="0">
                <a:latin typeface="Arial Narrow" panose="020B0606020202030204" pitchFamily="34" charset="0"/>
              </a:rPr>
              <a:t> </a:t>
            </a:r>
            <a:r>
              <a:rPr lang="ru-RU" sz="1400" b="1" dirty="0" err="1">
                <a:latin typeface="Arial Narrow" panose="020B0606020202030204" pitchFamily="34" charset="0"/>
              </a:rPr>
              <a:t>großem</a:t>
            </a:r>
            <a:r>
              <a:rPr lang="ru-RU" sz="1400" b="1" dirty="0">
                <a:latin typeface="Arial Narrow" panose="020B0606020202030204" pitchFamily="34" charset="0"/>
              </a:rPr>
              <a:t> </a:t>
            </a:r>
            <a:r>
              <a:rPr lang="ru-RU" sz="1400" b="1" dirty="0" err="1">
                <a:latin typeface="Arial Narrow" panose="020B0606020202030204" pitchFamily="34" charset="0"/>
              </a:rPr>
              <a:t>Kultstatus</a:t>
            </a:r>
            <a:r>
              <a:rPr lang="ru-RU" sz="1400" b="1" dirty="0">
                <a:latin typeface="Arial Narrow" panose="020B0606020202030204" pitchFamily="34" charset="0"/>
              </a:rPr>
              <a:t>» («Маленький цветок с высоким статусом»).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10609" y="3540044"/>
            <a:ext cx="33375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Arial Narrow" panose="020B0606020202030204" pitchFamily="34" charset="0"/>
              </a:rPr>
              <a:t>В Баварии изображение эдельвейса  можно найти на почтовых марках.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42" y1="64476" x2="7979" y2="69932"/>
                        <a14:foregroundMark x1="6821" y1="46311" x2="9012" y2="43521"/>
                        <a14:foregroundMark x1="90823" y1="79851" x2="90657" y2="86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66" y="4236831"/>
            <a:ext cx="3067869" cy="2045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utoShape 6" descr="C:\Users\%D0%A3%D1%87%D0%B8%D1%82%D0%B5%D0%BB%D1%8C\Desktop\%D0%9F%D1%80%D0%BE%D0%B5%D0%BA%D1%82 1\%D0%BC%D0%B0%D1%80%D0%BA%D0%B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C:\Users\%D0%A3%D1%87%D0%B8%D1%82%D0%B5%D0%BB%D1%8C\Desktop\%D0%9F%D1%80%D0%BE%D0%B5%D0%BA%D1%82 1\%D0%BC%D0%B0%D1%80%D0%BA%D0%B0.webp"/>
          <p:cNvSpPr>
            <a:spLocks noChangeAspect="1" noChangeArrowheads="1"/>
          </p:cNvSpPr>
          <p:nvPr/>
        </p:nvSpPr>
        <p:spPr bwMode="auto">
          <a:xfrm>
            <a:off x="307975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903010" y="522636"/>
            <a:ext cx="1366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Эдельвейс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4" y="3081867"/>
            <a:ext cx="3910761" cy="276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747" y="4124817"/>
            <a:ext cx="1899789" cy="225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4625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6D266D4-D4DF-4DBE-A15C-FCDB3B57D888}"/>
              </a:ext>
            </a:extLst>
          </p:cNvPr>
          <p:cNvSpPr/>
          <p:nvPr/>
        </p:nvSpPr>
        <p:spPr>
          <a:xfrm>
            <a:off x="695051" y="739735"/>
            <a:ext cx="3876953" cy="1697056"/>
          </a:xfrm>
          <a:prstGeom prst="roundRect">
            <a:avLst>
              <a:gd name="adj" fmla="val 27778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EB3DB8D-F0E0-44E2-8A23-70B07860F2A7}"/>
              </a:ext>
            </a:extLst>
          </p:cNvPr>
          <p:cNvSpPr txBox="1"/>
          <p:nvPr/>
        </p:nvSpPr>
        <p:spPr>
          <a:xfrm>
            <a:off x="5054213" y="834223"/>
            <a:ext cx="32748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Список использованных источников: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Природа и животные </a:t>
            </a:r>
            <a:r>
              <a:rPr lang="ru-RU" sz="1600" u="sng" dirty="0">
                <a:latin typeface="Arial Narrow" panose="020B0606020202030204" pitchFamily="34" charset="0"/>
                <a:hlinkClick r:id="rId3"/>
              </a:rPr>
              <a:t>http://zoo.rin.ru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Детский Эко-</a:t>
            </a:r>
            <a:r>
              <a:rPr lang="ru-RU" sz="1600" dirty="0" err="1">
                <a:latin typeface="Arial Narrow" panose="020B0606020202030204" pitchFamily="34" charset="0"/>
              </a:rPr>
              <a:t>Информ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u="sng" dirty="0">
                <a:latin typeface="Arial Narrow" panose="020B0606020202030204" pitchFamily="34" charset="0"/>
                <a:hlinkClick r:id="rId4"/>
              </a:rPr>
              <a:t>http://www.ecodeti.ru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Природа Германии: разнообразие флоры и фауны </a:t>
            </a:r>
            <a:r>
              <a:rPr lang="ru-RU" sz="1600" u="sng" dirty="0">
                <a:latin typeface="Arial Narrow" panose="020B0606020202030204" pitchFamily="34" charset="0"/>
                <a:hlinkClick r:id="rId5"/>
              </a:rPr>
              <a:t>https://aussiedlerbote.de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Природа, животные и растения Германии </a:t>
            </a:r>
            <a:r>
              <a:rPr lang="ru-RU" sz="1600" u="sng" dirty="0">
                <a:latin typeface="Arial Narrow" panose="020B0606020202030204" pitchFamily="34" charset="0"/>
                <a:hlinkClick r:id="rId6"/>
              </a:rPr>
              <a:t>https://natworld.info</a:t>
            </a:r>
            <a:endParaRPr lang="ru-RU" sz="1600" u="sng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>
                <a:latin typeface="Arial Narrow" panose="020B0606020202030204" pitchFamily="34" charset="0"/>
              </a:rPr>
              <a:t>Иллюстрации и поделки выполнены авторами проекта – учащимися начальной школы.</a:t>
            </a:r>
          </a:p>
          <a:p>
            <a:pPr marL="342900" indent="-342900">
              <a:buFont typeface="+mj-lt"/>
              <a:buAutoNum type="arabicPeriod"/>
            </a:pPr>
            <a:endParaRPr lang="ru-RU" sz="1600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8" descr="https://avatanplus.com/files/resources/original/595be0858468115d0ee509a6.png">
            <a:extLst>
              <a:ext uri="{FF2B5EF4-FFF2-40B4-BE49-F238E27FC236}">
                <a16:creationId xmlns:a16="http://schemas.microsoft.com/office/drawing/2014/main" xmlns="" id="{FBB0F3FE-4BCE-4A11-A795-2EB641555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31" y="4039621"/>
            <a:ext cx="3657601" cy="1333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EB3DB8D-F0E0-44E2-8A23-70B07860F2A7}"/>
              </a:ext>
            </a:extLst>
          </p:cNvPr>
          <p:cNvSpPr txBox="1"/>
          <p:nvPr/>
        </p:nvSpPr>
        <p:spPr>
          <a:xfrm>
            <a:off x="745725" y="5373550"/>
            <a:ext cx="3775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Вика – </a:t>
            </a:r>
            <a:r>
              <a:rPr lang="ru-RU" sz="14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Кобзева 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Вика, ученица 4 класса</a:t>
            </a:r>
          </a:p>
          <a:p>
            <a:r>
              <a:rPr lang="ru-RU" sz="14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Настя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Стебенева 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Настя, ученица 4 класса</a:t>
            </a:r>
            <a:endParaRPr lang="en-US" sz="1400" b="1" i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7061" y="846218"/>
            <a:ext cx="34532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1463" algn="just"/>
            <a:r>
              <a:rPr lang="ru-RU" sz="1400" b="1" dirty="0">
                <a:latin typeface="Arial Narrow" panose="020B0606020202030204" pitchFamily="34" charset="0"/>
              </a:rPr>
              <a:t>- Мы не прощаемся с вами.  Мы говорим вам: «До свидания!  Приглашаем вас на экскурсию в мир удивительных цветов Германии».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EF3D017-BFDC-8450-F96B-62F5E1C9B1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191" t="-1868" r="32729" b="1868"/>
          <a:stretch/>
        </p:blipFill>
        <p:spPr>
          <a:xfrm>
            <a:off x="1177260" y="1817102"/>
            <a:ext cx="2912533" cy="3172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2622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2099</TotalTime>
  <Words>1153</Words>
  <Application>Microsoft Office PowerPoint</Application>
  <PresentationFormat>Экран (4:3)</PresentationFormat>
  <Paragraphs>96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Arial Unicode MS</vt:lpstr>
      <vt:lpstr>Arial</vt:lpstr>
      <vt:lpstr>Arial Narrow</vt:lpstr>
      <vt:lpstr>Bahnschrift Condensed</vt:lpstr>
      <vt:lpstr>Bahnschrift Light Condensed</vt:lpstr>
      <vt:lpstr>Calibri</vt:lpstr>
      <vt:lpstr>Calibri Light</vt:lpstr>
      <vt:lpstr>Franklin Gothic Medium</vt:lpstr>
      <vt:lpstr>Impact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Пользователь Windows</cp:lastModifiedBy>
  <cp:revision>184</cp:revision>
  <dcterms:created xsi:type="dcterms:W3CDTF">2022-11-24T05:52:17Z</dcterms:created>
  <dcterms:modified xsi:type="dcterms:W3CDTF">2024-11-18T17:16:37Z</dcterms:modified>
</cp:coreProperties>
</file>