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9" r:id="rId11"/>
    <p:sldId id="268" r:id="rId12"/>
    <p:sldId id="269" r:id="rId13"/>
  </p:sldIdLst>
  <p:sldSz cx="12192000" cy="6858000"/>
  <p:notesSz cx="6797675" cy="9928225"/>
  <p:defaultTextStyle>
    <a:defPPr>
      <a:defRPr lang="r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>
      <p:cViewPr varScale="1">
        <p:scale>
          <a:sx n="105" d="100"/>
          <a:sy n="105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13699-E13A-4573-A3CD-F09BCEF54A5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D4DA4-1C39-4E1E-A0BB-E3671DE40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969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8FB89-0CF5-4744-98F2-393585AD2780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45825-9A6B-4B04-BF19-A5DC755B1C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662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45825-9A6B-4B04-BF19-A5DC755B1CE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975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45825-9A6B-4B04-BF19-A5DC755B1CE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40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804FB-762B-3372-867A-76C6230C8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3811B1-27AB-F55C-D9A3-8F4A5D24D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H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352D2B-41D4-21BE-39B5-C5F33C3D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3C7251-C5A7-CBA2-FF12-FAC548D1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E4C33E-4BE8-EB6F-FECE-15E1A4C33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3251058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82901-506C-3F0F-0EA4-EF2B2E6B6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4A8386-6DA3-434A-85EF-66695CDC2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0185CD-D74C-990A-7F8F-0AEE89B33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A49E7A-5262-A4A8-9BC3-FD80A637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850799-FE99-B20A-E2CB-58D1FCF7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3879867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8BC02-7435-D5E0-33E6-C67B52D22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E118C5-28E8-1D91-F9D8-2167FA989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27566D-687A-B6CC-2F6B-99859FB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D00DD7-FECA-C863-BB5C-0A4D8E874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C48761-D8C7-3045-5CFA-B55594B6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3019845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EB13E-4F99-2789-9CA7-0A54A1097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409A55-FF8B-749F-3840-D94B48218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01E39E-0C17-0033-3E21-1A2D8EBA4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53F99E-D029-3D00-0821-39E4525EC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360449-3D1B-2BF6-ECC3-5F4015560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CA3FF6-8A3E-94D7-37BB-D4ED53DA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970884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0883F-AEA8-7D49-CEC3-92FBE65D6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74927F-CA0D-7794-AB44-2B37D6F28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4C0DEB-0FCC-A9E5-8CE3-382F77FA4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1D9616-C431-29BE-C932-E5ECA6663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035C6B-3A4C-8168-E6BE-41A90E4A72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994607-765A-BA0D-0C23-4FE2BE404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2E1D02-3A05-9F00-E348-7529103BE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29A44D5-2CC4-D884-2CC6-D4D1A7C6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2305762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863F2-0715-0E5A-CCA3-3DEE0AF84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EE2007D-ACC6-2E12-CD09-0D74CB74E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630564-1DDF-20E5-20A0-36D21F6BC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F9CA70-F22E-1070-8275-2819CEE59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4008900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4A04EA-2337-D176-8D75-4E7E5779B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F2F0A3E-5920-DDFB-45DA-49DD2759A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09700B-737A-6632-980C-76E81D48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4159976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D3FD42-3389-B089-2882-A15948FC0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AD6EE8-3443-AB8E-AFE4-98840F2FC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7D3EFB-0655-D28B-C168-99B2BB0D3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AAEC97-E162-0DD4-97F7-7678FB04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11B5DB-D6F0-8494-329F-D502FCD2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F0B60F-5993-EAE8-610E-88F5CC0A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3944091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5EF6F-7FDD-D2C4-9B4B-48D6A904A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35DE51-F6F0-7BF5-8E38-8983F9E49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H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CF33A5-806B-DEB3-AECC-1F6122C6B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0A691D-4F1F-59B1-CD7E-8423C3B0A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E64FBA-AE05-C537-94F2-6B630382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22AE82-C046-0F1C-9E99-F9FD351A6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3686313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A264F-F890-B180-72B3-E2868D4A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352149-01F6-A724-AEEF-26287C524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D0FB4A-FD63-4C35-DC00-86F55D5C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96801-628C-CF47-57DC-1D3D64F72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938C12-D1B7-B996-D2E5-36354696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1209071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BA3CFE-22A9-F53B-23C1-7747D6EFD7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358F78-E300-67D4-8E7D-FB9A20518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8DE079-0128-3044-317F-49C69A523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79375E-ACBB-0017-1110-EAF5A65AA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H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F7FDB5-A52C-74FB-1CA2-44C1F20B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3302849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01D3F-3540-F8E1-EEA5-E624AC09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H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F73D5D-F940-9A26-350E-1740A3055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H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433100-0711-4D19-04CD-E2D76592D1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02426-E1F4-234E-889D-F9E0D0B511BE}" type="datetimeFigureOut">
              <a:rPr lang="ru-HU" smtClean="0"/>
              <a:t>11/18/2024</a:t>
            </a:fld>
            <a:endParaRPr lang="ru-H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DB5523-2A42-13CE-9D1B-036D8DEEF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H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25F36E-8AC2-DFF3-FC87-2E500E41B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1010A-1DF8-8D41-9947-3D30BA79F3A3}" type="slidenum">
              <a:rPr lang="ru-HU" smtClean="0"/>
              <a:t>‹#›</a:t>
            </a:fld>
            <a:endParaRPr lang="ru-HU"/>
          </a:p>
        </p:txBody>
      </p:sp>
    </p:spTree>
    <p:extLst>
      <p:ext uri="{BB962C8B-B14F-4D97-AF65-F5344CB8AC3E}">
        <p14:creationId xmlns:p14="http://schemas.microsoft.com/office/powerpoint/2010/main" val="19190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1.JPG"/><Relationship Id="rId5" Type="http://schemas.openxmlformats.org/officeDocument/2006/relationships/image" Target="../media/image6.JPG"/><Relationship Id="rId10" Type="http://schemas.openxmlformats.org/officeDocument/2006/relationships/image" Target="../media/image10.jpg"/><Relationship Id="rId4" Type="http://schemas.microsoft.com/office/2007/relationships/hdphoto" Target="../media/hdphoto1.wdp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1.JPG"/><Relationship Id="rId5" Type="http://schemas.openxmlformats.org/officeDocument/2006/relationships/image" Target="../media/image6.JPG"/><Relationship Id="rId10" Type="http://schemas.openxmlformats.org/officeDocument/2006/relationships/image" Target="../media/image10.jpg"/><Relationship Id="rId4" Type="http://schemas.microsoft.com/office/2007/relationships/hdphoto" Target="../media/hdphoto1.wdp"/><Relationship Id="rId9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22.png"/><Relationship Id="rId3" Type="http://schemas.openxmlformats.org/officeDocument/2006/relationships/image" Target="../media/image9.jpg"/><Relationship Id="rId7" Type="http://schemas.openxmlformats.org/officeDocument/2006/relationships/image" Target="../media/image19.jpeg"/><Relationship Id="rId12" Type="http://schemas.openxmlformats.org/officeDocument/2006/relationships/image" Target="../media/image7.JPG"/><Relationship Id="rId17" Type="http://schemas.openxmlformats.org/officeDocument/2006/relationships/image" Target="../media/image24.jpg"/><Relationship Id="rId2" Type="http://schemas.openxmlformats.org/officeDocument/2006/relationships/image" Target="../media/image1.JP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21.jpeg"/><Relationship Id="rId5" Type="http://schemas.openxmlformats.org/officeDocument/2006/relationships/image" Target="../media/image18.jpeg"/><Relationship Id="rId15" Type="http://schemas.openxmlformats.org/officeDocument/2006/relationships/image" Target="../media/image10.jpg"/><Relationship Id="rId10" Type="http://schemas.openxmlformats.org/officeDocument/2006/relationships/image" Target="../media/image8.JPG"/><Relationship Id="rId4" Type="http://schemas.openxmlformats.org/officeDocument/2006/relationships/image" Target="../media/image17.png"/><Relationship Id="rId9" Type="http://schemas.openxmlformats.org/officeDocument/2006/relationships/image" Target="../media/image20.jpeg"/><Relationship Id="rId1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plants.ru/plant-encyclopedia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2" y="0"/>
            <a:ext cx="12167938" cy="69813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13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041" y="4863643"/>
            <a:ext cx="4183918" cy="12248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1952" y="2676721"/>
            <a:ext cx="7868653" cy="25988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59993" y="185942"/>
            <a:ext cx="7790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Сетевые проекты общеобразовательных школ при </a:t>
            </a:r>
            <a:r>
              <a:rPr lang="en-US" b="1" dirty="0" smtClean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загранучреждениях МИД России «Обучаясь – </a:t>
            </a:r>
            <a:r>
              <a:rPr lang="ru-RU" b="1" dirty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творим</a:t>
            </a:r>
            <a:r>
              <a:rPr lang="ru-RU" b="1" dirty="0" smtClean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en-US" b="1" dirty="0" smtClean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2024-2025 учебном году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Номинация «Изображаем жизнь»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385623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«Необычные растения страны пребывания»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81561" y="1244526"/>
            <a:ext cx="7829436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Российско-болгарская студия юных сказочников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общеобразовательной школы при Посольстве России в Болгарии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представляет Вашему </a:t>
            </a: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вниманию</a:t>
            </a:r>
            <a:r>
              <a:rPr lang="en-US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фитосказку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40106" y="5835124"/>
            <a:ext cx="7629994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Руководители проекта – Духанова Любовь Владимировна, Самусенко Алла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Викторовна</a:t>
            </a:r>
            <a:r>
              <a:rPr lang="ru-RU" sz="1600" b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Денева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Ольга Геннадьевна</a:t>
            </a:r>
            <a:endParaRPr lang="ru-RU" sz="1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Авторы: Вълкова </a:t>
            </a:r>
            <a:r>
              <a:rPr lang="ru-RU" sz="1600" b="1" dirty="0" err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Йоан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600" b="1" dirty="0" err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Иво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Демьянов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Александр Евгеньевич,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Ерёменко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Алиса Романовна,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Китин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Мартин Павлов,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Олигов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Лука Кузьмич</a:t>
            </a:r>
            <a:endParaRPr lang="ru-RU" sz="12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617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7" r="1553" b="10702"/>
          <a:stretch/>
        </p:blipFill>
        <p:spPr>
          <a:xfrm rot="420638">
            <a:off x="1852841" y="-67988"/>
            <a:ext cx="4168944" cy="616303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491" r="1866" b="9123"/>
          <a:stretch/>
        </p:blipFill>
        <p:spPr>
          <a:xfrm rot="774779">
            <a:off x="-40756" y="-428379"/>
            <a:ext cx="2608357" cy="398740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2" b="19415"/>
          <a:stretch/>
        </p:blipFill>
        <p:spPr>
          <a:xfrm rot="16200000">
            <a:off x="2951618" y="3933308"/>
            <a:ext cx="1975569" cy="396207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298622" y="948331"/>
            <a:ext cx="5618747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некотором царстве, </a:t>
            </a:r>
            <a:endParaRPr lang="ru-RU" sz="2400" b="1" dirty="0" smtClean="0">
              <a:solidFill>
                <a:srgbClr val="833C0B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болгарском государстве,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жили-поживали да страну собой украшали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разные диковинные растения: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Роза-красавица, Плат</a:t>
            </a:r>
            <a:r>
              <a:rPr lang="ru-RU" sz="24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н-долгожитель,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Мак-лекарь, Сум</a:t>
            </a:r>
            <a:r>
              <a:rPr lang="ru-RU" sz="24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х-проказник, Эдельвейс-невидимка да Ч</a:t>
            </a:r>
            <a:r>
              <a:rPr lang="ru-RU" sz="24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бер-кормилец.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каждый из них считал, что он единственный и неповторимый. </a:t>
            </a: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случилось им как-то однажды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поспорить: </a:t>
            </a:r>
            <a:endParaRPr lang="ru-RU" sz="2400" b="1" dirty="0" smtClean="0">
              <a:solidFill>
                <a:srgbClr val="833C0B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кто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же из них самый лучший?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57" y="5698037"/>
            <a:ext cx="3820283" cy="9478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03050">
            <a:off x="3243390" y="3408298"/>
            <a:ext cx="2746765" cy="19431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1" t="43177" r="29598" b="8790"/>
          <a:stretch/>
        </p:blipFill>
        <p:spPr>
          <a:xfrm flipH="1">
            <a:off x="109086" y="2409074"/>
            <a:ext cx="2888959" cy="326639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12040" r="33837" b="13722"/>
          <a:stretch/>
        </p:blipFill>
        <p:spPr>
          <a:xfrm>
            <a:off x="-321192" y="4152240"/>
            <a:ext cx="3763382" cy="310208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780" y="243772"/>
            <a:ext cx="2839647" cy="70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17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774" y="5916142"/>
            <a:ext cx="3461658" cy="77695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780" y="154851"/>
            <a:ext cx="2839647" cy="70455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9600" y="1097090"/>
            <a:ext cx="5569644" cy="684645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732" t="2652" r="1"/>
          <a:stretch/>
        </p:blipFill>
        <p:spPr>
          <a:xfrm rot="637009">
            <a:off x="356612" y="1550915"/>
            <a:ext cx="5513963" cy="369638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300926" y="784322"/>
            <a:ext cx="5555279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Первой, важно распустив свои нежные лепестки, </a:t>
            </a: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залепетала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Роза-красавица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И спорить здесь нечего! Бесспорно, я самая лучшая и самая необычная! Во-первых, я любимейший цветок во всем мире.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Во-вторых, все на свете знают, что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я символ Болгарии. В-третьих, меня просто обожают все женщины мира, ведь я дарю им молодость: мое масло используют в косметике. </a:t>
            </a: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Да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в конце концов из роз готовят и чай, и варенье, и даже шоколад! Недаром в Болгарии есть даже Долина роз!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76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268" y="0"/>
            <a:ext cx="6292351" cy="6858000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57" y="5542383"/>
            <a:ext cx="4109173" cy="10195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019" y="292274"/>
            <a:ext cx="3530222" cy="8759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7" r="1553" b="10702"/>
          <a:stretch/>
        </p:blipFill>
        <p:spPr>
          <a:xfrm rot="209718" flipH="1">
            <a:off x="-747947" y="-328370"/>
            <a:ext cx="6690934" cy="751474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165838" y="1192103"/>
            <a:ext cx="5831901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Но вдруг с высоты зашумел громогласный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Плат</a:t>
            </a:r>
            <a:r>
              <a:rPr lang="ru-RU" sz="24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н-долгожитель: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Ты, Роза, хороша, да век твой короткий!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 я дерево-долгожитель! </a:t>
            </a:r>
            <a:endParaRPr lang="ru-RU" sz="2400" b="1" dirty="0" smtClean="0">
              <a:solidFill>
                <a:srgbClr val="833C0B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Тысячелетиями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расту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на болгарской земле, вся история вершилась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под моим взором.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Ах, сколько великих людей отдыхало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тени моей роскошной кроны!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Разве может со мной кто-то сравниться?!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226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57" y="5746727"/>
            <a:ext cx="3820283" cy="9478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636" y="121886"/>
            <a:ext cx="2839647" cy="7045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2607" y="-484251"/>
            <a:ext cx="5370285" cy="759112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145373" y="826445"/>
            <a:ext cx="5840394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Покраснел от возмущения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Мак-лекарь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А 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я вот мало что хорош собой, так ещё </a:t>
            </a:r>
            <a:r>
              <a:rPr lang="ru-RU" sz="28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лечебными свойствами обладаю, </a:t>
            </a:r>
            <a:r>
              <a:rPr lang="ru-RU" sz="28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людям 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пользу приношу. </a:t>
            </a:r>
            <a:endParaRPr lang="ru-RU" sz="2800" b="1" dirty="0" smtClean="0">
              <a:solidFill>
                <a:srgbClr val="833C0B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давних пор </a:t>
            </a:r>
            <a:r>
              <a:rPr lang="ru-RU" sz="28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они 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 моей помощью лечат кашель, </a:t>
            </a:r>
            <a:r>
              <a:rPr lang="ru-RU" sz="28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снимают 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боль, от бессонницы спасаются.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 как я красиво цвету!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Мои поля в начале лета – услада для глаз!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284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57" y="5698037"/>
            <a:ext cx="3820283" cy="9478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780" y="243772"/>
            <a:ext cx="2839647" cy="7045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" t="11496" r="34417" b="1342"/>
          <a:stretch/>
        </p:blipFill>
        <p:spPr>
          <a:xfrm>
            <a:off x="-485191" y="-233264"/>
            <a:ext cx="6830008" cy="720552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921323" y="952298"/>
            <a:ext cx="6096000" cy="4834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Вздохнул нежно и трепетно 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Эдельвейс-невидимка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А я, на свою беду, настолько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уникальный, что люди слишком часто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губили меня, чтобы украсить ненадолго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свои жилища, и мне пришлось прятаться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от них высоко в Пиринских горах.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Даже в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Красную книгу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меня занесли,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защитить.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Вот так я стал совсем одиноким и редким.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 редкое – всем известно –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считается лучшим и необычным!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143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653" y="5610473"/>
            <a:ext cx="3820283" cy="9478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972" y="347155"/>
            <a:ext cx="2839647" cy="7045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491" r="1866" b="9123"/>
          <a:stretch/>
        </p:blipFill>
        <p:spPr>
          <a:xfrm>
            <a:off x="-300066" y="-648720"/>
            <a:ext cx="5557866" cy="789396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39"/>
          <a:stretch/>
        </p:blipFill>
        <p:spPr bwMode="auto">
          <a:xfrm>
            <a:off x="2300553" y="67570"/>
            <a:ext cx="3619888" cy="646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57842" y="1243828"/>
            <a:ext cx="6096000" cy="43666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Вдруг раздался дерзкий смех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Сум</a:t>
            </a:r>
            <a:r>
              <a:rPr lang="ru-RU" sz="26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6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ха-проказника</a:t>
            </a: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Эх, вы, неженки да красавцы!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Всем всегда было понятно: лучший тот,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кого боятся! Нужно быть ядовитым, как я.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Берите пример с меня!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Я всегда могу за себя постоять!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Каждой осенью пылаю своей красной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листвой так ярко, что каждый понимает: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не тронь его – обожжёт!</a:t>
            </a:r>
            <a:endParaRPr lang="ru-RU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780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57" y="5698037"/>
            <a:ext cx="3820283" cy="9478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780" y="243772"/>
            <a:ext cx="2839647" cy="7045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2" b="19415"/>
          <a:stretch/>
        </p:blipFill>
        <p:spPr>
          <a:xfrm rot="16200000">
            <a:off x="897130" y="1839688"/>
            <a:ext cx="4343220" cy="611671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1" b="31429"/>
          <a:stretch/>
        </p:blipFill>
        <p:spPr>
          <a:xfrm rot="16200000">
            <a:off x="1254696" y="862819"/>
            <a:ext cx="3402728" cy="448011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339179" y="1100663"/>
            <a:ext cx="5280847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Засуетился в траве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24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бер-кормилец: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Что ты, что ты? Так нельзя! </a:t>
            </a:r>
            <a:endParaRPr lang="ru-RU" sz="2400" b="1" dirty="0" smtClean="0">
              <a:solidFill>
                <a:srgbClr val="833C0B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людьми надо в мире жить и пользу им приносить. Я вот каждому болгарину знакома, без меня ни одно блюдо не обходится, потому как делают из меня знаменитую болгарскую приправу </a:t>
            </a:r>
            <a:r>
              <a:rPr lang="ru-RU" sz="2400" b="1" dirty="0" err="1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Чубрицу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Вкус, который я придаю мясным деликатесам, ни с чем нельзя спутать, он и делает местную кухню особенной.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427" y="5819355"/>
            <a:ext cx="3820283" cy="94787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92" y="171505"/>
            <a:ext cx="2839647" cy="7045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728" b="533"/>
          <a:stretch/>
        </p:blipFill>
        <p:spPr>
          <a:xfrm rot="15338365">
            <a:off x="936473" y="-524165"/>
            <a:ext cx="4039174" cy="580554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17" y="2926080"/>
            <a:ext cx="5679628" cy="40156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57194" y="768826"/>
            <a:ext cx="6016751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Пролетала мимо </a:t>
            </a:r>
            <a:r>
              <a:rPr lang="ru-RU" sz="24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Пчела-труженица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видит: деревья листвой шумят, цветы лепестками шуршат, трава стебельками шелестит – неладное что-то в природе делается. Облетела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она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могучий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Платан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понюхала душистую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Розу,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покружила над дерзким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Сум</a:t>
            </a:r>
            <a:r>
              <a:rPr lang="ru-RU" sz="24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хом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улыбнулась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2400" b="1" u="sng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беру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Эдельвейсу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Маку </a:t>
            </a: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прожужжала:</a:t>
            </a:r>
            <a:b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Да разве может какое-то одно растение быть самым лучшим и необыкновенным? Каждый из вас важен по-своему! Все вы дружная семья уникальных растений замечательной страны Болгарии, где вас ценят и оберегают!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036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0"/>
            <a:ext cx="5891359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109000"/>
                    </a14:imgEffect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41" y="0"/>
            <a:ext cx="6252859" cy="6858000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7" r="1553" b="10702"/>
          <a:stretch/>
        </p:blipFill>
        <p:spPr>
          <a:xfrm rot="420638">
            <a:off x="1852841" y="-67988"/>
            <a:ext cx="4168944" cy="616303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491" r="1866" b="9123"/>
          <a:stretch/>
        </p:blipFill>
        <p:spPr>
          <a:xfrm rot="774779">
            <a:off x="-40756" y="-428379"/>
            <a:ext cx="2608357" cy="398740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2" b="19415"/>
          <a:stretch/>
        </p:blipFill>
        <p:spPr>
          <a:xfrm rot="16200000">
            <a:off x="2951618" y="3933308"/>
            <a:ext cx="1975569" cy="396207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57" y="5698037"/>
            <a:ext cx="3820283" cy="9478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03050">
            <a:off x="3243390" y="3408298"/>
            <a:ext cx="2746765" cy="19431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1" t="43177" r="29598" b="8790"/>
          <a:stretch/>
        </p:blipFill>
        <p:spPr>
          <a:xfrm flipH="1">
            <a:off x="109086" y="2409074"/>
            <a:ext cx="2888959" cy="326639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12040" r="33837" b="13722"/>
          <a:stretch/>
        </p:blipFill>
        <p:spPr>
          <a:xfrm>
            <a:off x="-321192" y="4152240"/>
            <a:ext cx="3763382" cy="310208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780" y="142644"/>
            <a:ext cx="2839647" cy="7045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98623" y="750753"/>
            <a:ext cx="5596728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Подумали растения над словами </a:t>
            </a:r>
            <a:endParaRPr lang="ru-RU" sz="2800" b="1" dirty="0" smtClean="0">
              <a:solidFill>
                <a:srgbClr val="833C0B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Пчелы</a:t>
            </a:r>
            <a:r>
              <a:rPr lang="ru-RU" sz="28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согласились, что каждый из них по-своему неповторим и дорог людям. Не зря же в Болгарии так много природных национальных парков и экологических троп, где все растения находятся под защитой. </a:t>
            </a:r>
            <a:b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Помирились растения и больше не спорили, потому что поняли,  что все вместе они и есть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уникальная природа Болгарии!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234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950"/>
            <a:ext cx="12193815" cy="704524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730F39A-B417-65D8-E63D-33D93FC1E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0358" y="1405945"/>
            <a:ext cx="6428874" cy="5276049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115"/>
              </a:spcBef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Роза-красавица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marL="0" indent="0" algn="r">
              <a:lnSpc>
                <a:spcPct val="100000"/>
              </a:lnSpc>
              <a:spcBef>
                <a:spcPts val="115"/>
              </a:spcBef>
              <a:buNone/>
            </a:pPr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 Дамасская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вид 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Gallicanae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рода Шиповник семейства Розовые (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Rosaceae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0" indent="0" algn="r">
              <a:lnSpc>
                <a:spcPct val="100000"/>
              </a:lnSpc>
              <a:spcBef>
                <a:spcPts val="115"/>
              </a:spcBef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распространена по всей Болгарии, розовое масло применяется в косметических и медицинских целях. Знаменитая Долина роз расположена неподалеку от города 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Казанлыка</a:t>
            </a:r>
            <a:endParaRPr lang="ru-H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2"/>
          <a:stretch/>
        </p:blipFill>
        <p:spPr>
          <a:xfrm rot="1637192">
            <a:off x="81887" y="2005765"/>
            <a:ext cx="5919154" cy="40764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4579" y="117114"/>
            <a:ext cx="8181474" cy="1533295"/>
          </a:xfrm>
          <a:prstGeom prst="rect">
            <a:avLst/>
          </a:prstGeom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0" r="5626"/>
          <a:stretch/>
        </p:blipFill>
        <p:spPr bwMode="auto">
          <a:xfrm>
            <a:off x="-388444" y="1405945"/>
            <a:ext cx="6404233" cy="58494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бъект 2">
            <a:extLst>
              <a:ext uri="{FF2B5EF4-FFF2-40B4-BE49-F238E27FC236}">
                <a16:creationId xmlns:a16="http://schemas.microsoft.com/office/drawing/2014/main" id="{8730F39A-B417-65D8-E63D-33D93FC1E704}"/>
              </a:ext>
            </a:extLst>
          </p:cNvPr>
          <p:cNvSpPr txBox="1">
            <a:spLocks/>
          </p:cNvSpPr>
          <p:nvPr/>
        </p:nvSpPr>
        <p:spPr>
          <a:xfrm>
            <a:off x="866850" y="1323474"/>
            <a:ext cx="5259526" cy="5534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</a:t>
            </a:r>
            <a:r>
              <a:rPr lang="ru-RU" sz="4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н-долгожитель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Платан, или Чинар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единственный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ныне существующий представитель семейства Платановые (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Platanaceae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Самый старый платан (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700 лет) растет в городе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Стара-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Загора</a:t>
            </a:r>
            <a:endParaRPr lang="ru-H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7" r="1553" b="10702"/>
          <a:stretch/>
        </p:blipFill>
        <p:spPr>
          <a:xfrm rot="21390282">
            <a:off x="6059696" y="858353"/>
            <a:ext cx="5509859" cy="6667595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1" name="Picture 12" descr="https://sun9-40.userapi.com/impf/dJu_9b2nfumiNyezTQuOf3bCfZZoG9J5FC3FyQ/LdBHSE8Si4k.jpg?size=800x800&amp;quality=96&amp;sign=20d36131aafb72a637007a36f1b98833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2" b="31000"/>
          <a:stretch/>
        </p:blipFill>
        <p:spPr bwMode="auto">
          <a:xfrm>
            <a:off x="5857098" y="1154483"/>
            <a:ext cx="6584728" cy="58880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" t="11496" r="34417" b="1342"/>
          <a:stretch/>
        </p:blipFill>
        <p:spPr>
          <a:xfrm rot="253407">
            <a:off x="231561" y="1390161"/>
            <a:ext cx="5401463" cy="63450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Объект 2">
            <a:extLst>
              <a:ext uri="{FF2B5EF4-FFF2-40B4-BE49-F238E27FC236}">
                <a16:creationId xmlns:a16="http://schemas.microsoft.com/office/drawing/2014/main" id="{8730F39A-B417-65D8-E63D-33D93FC1E704}"/>
              </a:ext>
            </a:extLst>
          </p:cNvPr>
          <p:cNvSpPr txBox="1">
            <a:spLocks/>
          </p:cNvSpPr>
          <p:nvPr/>
        </p:nvSpPr>
        <p:spPr>
          <a:xfrm>
            <a:off x="5724426" y="1445270"/>
            <a:ext cx="6043255" cy="53901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Эдельвейс-невидимка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u="sng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Эдельве́йс</a:t>
            </a:r>
            <a:r>
              <a:rPr lang="ru-RU" sz="32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ru-RU" sz="3200" b="1" u="sng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леонтопо́диум</a:t>
            </a:r>
            <a:r>
              <a:rPr lang="ru-RU" sz="32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(лат.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Leontopódium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— </a:t>
            </a:r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двудольных травянистых растений семейства Астровые (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Asteraceae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Встречается в </a:t>
            </a:r>
            <a:r>
              <a:rPr lang="ru-RU" sz="3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Пиринских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горах, является их символом.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Занесен в Красную Книгу.</a:t>
            </a:r>
            <a:endParaRPr lang="ru-H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8322">
            <a:off x="115112" y="1337239"/>
            <a:ext cx="5596728" cy="64298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2" b="19415"/>
          <a:stretch/>
        </p:blipFill>
        <p:spPr>
          <a:xfrm rot="16444076">
            <a:off x="6347527" y="1419538"/>
            <a:ext cx="5674442" cy="5754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Объект 2">
            <a:extLst>
              <a:ext uri="{FF2B5EF4-FFF2-40B4-BE49-F238E27FC236}">
                <a16:creationId xmlns:a16="http://schemas.microsoft.com/office/drawing/2014/main" id="{8730F39A-B417-65D8-E63D-33D93FC1E704}"/>
              </a:ext>
            </a:extLst>
          </p:cNvPr>
          <p:cNvSpPr txBox="1">
            <a:spLocks/>
          </p:cNvSpPr>
          <p:nvPr/>
        </p:nvSpPr>
        <p:spPr>
          <a:xfrm>
            <a:off x="-77375" y="1894472"/>
            <a:ext cx="6121094" cy="5436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Чабер-кормилец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b="1" u="sng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Ча́бер</a:t>
            </a:r>
            <a:r>
              <a:rPr lang="ru-RU" sz="3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(иначе чабёр)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род растений семейства </a:t>
            </a:r>
            <a:r>
              <a:rPr lang="ru-RU" sz="36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Яснотковые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Lamiaceae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однолетнее растение,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ароматную зелень которого используют в кулинарии в качестве пряной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приправы –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чубрицы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6" descr="Picture backgroun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9" t="-334" r="34291" b="4334"/>
          <a:stretch/>
        </p:blipFill>
        <p:spPr bwMode="auto">
          <a:xfrm>
            <a:off x="6371086" y="1482238"/>
            <a:ext cx="5433065" cy="57035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491" r="1866" b="9123"/>
          <a:stretch/>
        </p:blipFill>
        <p:spPr>
          <a:xfrm>
            <a:off x="353957" y="1303409"/>
            <a:ext cx="5767137" cy="59519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Объект 2">
            <a:extLst>
              <a:ext uri="{FF2B5EF4-FFF2-40B4-BE49-F238E27FC236}">
                <a16:creationId xmlns:a16="http://schemas.microsoft.com/office/drawing/2014/main" id="{8730F39A-B417-65D8-E63D-33D93FC1E704}"/>
              </a:ext>
            </a:extLst>
          </p:cNvPr>
          <p:cNvSpPr txBox="1">
            <a:spLocks/>
          </p:cNvSpPr>
          <p:nvPr/>
        </p:nvSpPr>
        <p:spPr>
          <a:xfrm>
            <a:off x="5571241" y="1240732"/>
            <a:ext cx="5914006" cy="57992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Сумах-проказник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u="sng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Сума́х</a:t>
            </a:r>
            <a:r>
              <a:rPr lang="ru-RU" sz="32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u="sng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сума́к</a:t>
            </a:r>
            <a:r>
              <a:rPr lang="ru-RU" sz="32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растений, объединяющий около 250 видов кустарников и небольших деревьев семейства 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Анакардиевые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Anacardiaceae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содержат ядовитую жидкость, вызывающую ожоги при  попадании на кожу человека</a:t>
            </a:r>
            <a:endParaRPr lang="ru-H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4" descr="Picture background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0" y="1262673"/>
            <a:ext cx="6130699" cy="61399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90" y="1125583"/>
            <a:ext cx="5526254" cy="58687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Объект 2">
            <a:extLst>
              <a:ext uri="{FF2B5EF4-FFF2-40B4-BE49-F238E27FC236}">
                <a16:creationId xmlns:a16="http://schemas.microsoft.com/office/drawing/2014/main" id="{8730F39A-B417-65D8-E63D-33D93FC1E704}"/>
              </a:ext>
            </a:extLst>
          </p:cNvPr>
          <p:cNvSpPr txBox="1">
            <a:spLocks/>
          </p:cNvSpPr>
          <p:nvPr/>
        </p:nvSpPr>
        <p:spPr>
          <a:xfrm>
            <a:off x="1252602" y="1668946"/>
            <a:ext cx="4944979" cy="5474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Мак-лекарь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b="1" u="sng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u="sng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иринский</a:t>
            </a:r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(эндемик),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 снотворный,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семейства Маковые (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Papaveraceae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распространен в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Пиринских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горах</a:t>
            </a:r>
            <a:endParaRPr lang="ru-HU" sz="3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57098" y="1139321"/>
            <a:ext cx="6554090" cy="58227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8" y="134211"/>
            <a:ext cx="12053636" cy="678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24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95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3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000"/>
                            </p:stCondLst>
                            <p:childTnLst>
                              <p:par>
                                <p:cTn id="73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500"/>
                            </p:stCondLst>
                            <p:childTnLst>
                              <p:par>
                                <p:cTn id="94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8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7000"/>
                            </p:stCondLst>
                            <p:childTnLst>
                              <p:par>
                                <p:cTn id="11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85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2500"/>
                            </p:stCondLst>
                            <p:childTnLst>
                              <p:par>
                                <p:cTn id="1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7500"/>
                            </p:stCondLst>
                            <p:childTnLst>
                              <p:par>
                                <p:cTn id="136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19" grpId="0"/>
      <p:bldP spid="19" grpId="1"/>
      <p:bldP spid="23" grpId="0"/>
      <p:bldP spid="23" grpId="1"/>
      <p:bldP spid="26" grpId="0"/>
      <p:bldP spid="26" grpId="1"/>
      <p:bldP spid="29" grpId="0"/>
      <p:bldP spid="29" grpId="1"/>
      <p:bldP spid="32" grpId="0"/>
      <p:bldP spid="3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86" y="-1"/>
            <a:ext cx="12192000" cy="6858001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23DF7EE-5627-5C36-B6F0-3E1D14BBF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64" y="5202474"/>
            <a:ext cx="11631226" cy="164832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Источники информации </a:t>
            </a:r>
          </a:p>
          <a:p>
            <a:pPr marL="0" indent="0" algn="ctr">
              <a:buNone/>
            </a:pPr>
            <a:r>
              <a:rPr lang="ru-H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Информация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о научных фактах и фото растений </a:t>
            </a:r>
            <a:r>
              <a:rPr lang="ru-H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взят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ы</a:t>
            </a:r>
            <a:r>
              <a:rPr lang="ru-H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з</a:t>
            </a:r>
            <a:r>
              <a:rPr lang="ru-H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И</a:t>
            </a:r>
            <a:r>
              <a:rPr lang="ru-H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нтернет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-энциклопедии «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LePlants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»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место встречи растений и людей»   </a:t>
            </a:r>
            <a:r>
              <a:rPr lang="en-US" dirty="0">
                <a:latin typeface="Monotype Corsiva" panose="03010101010201010101" pitchFamily="66" charset="0"/>
                <a:hlinkClick r:id="rId3"/>
              </a:rPr>
              <a:t>https://</a:t>
            </a:r>
            <a:r>
              <a:rPr lang="en-US" dirty="0" smtClean="0">
                <a:latin typeface="Monotype Corsiva" panose="03010101010201010101" pitchFamily="66" charset="0"/>
                <a:hlinkClick r:id="rId3"/>
              </a:rPr>
              <a:t>leplants.ru/plant-encyclopedia</a:t>
            </a:r>
            <a:endParaRPr lang="ru-RU" dirty="0" smtClean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Выбор уникальных растений основывался на опросе родителей учащихся – жителей Болгарии</a:t>
            </a:r>
            <a:endParaRPr lang="ru-HU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39"/>
          <a:stretch/>
        </p:blipFill>
        <p:spPr>
          <a:xfrm>
            <a:off x="1787796" y="1169217"/>
            <a:ext cx="1965515" cy="39075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175" y="1509438"/>
            <a:ext cx="7267747" cy="358916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89839" y="4462020"/>
            <a:ext cx="1581674" cy="6256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Китин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Мартин,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4 класс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68823" y="4476563"/>
            <a:ext cx="1526638" cy="6256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Олигов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Лука,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4 класс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35834" y="4472962"/>
            <a:ext cx="1603931" cy="6256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Вълкова </a:t>
            </a:r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Йоанна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,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4 класс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25942" y="4466872"/>
            <a:ext cx="1521943" cy="6256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Ерёменко Алиса,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4 класс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670246" y="4456538"/>
            <a:ext cx="1912342" cy="6388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Демьянов Александр,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4 класс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642" y="312361"/>
            <a:ext cx="11814048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оформлении сказки использовались </a:t>
            </a:r>
            <a:endParaRPr lang="ru-RU" sz="4000" b="1" dirty="0" smtClean="0">
              <a:solidFill>
                <a:srgbClr val="833C0B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0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фантазии </a:t>
            </a:r>
            <a:r>
              <a:rPr lang="ru-RU" sz="4000" b="1" dirty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иллюстрации учащихся начальных классов</a:t>
            </a:r>
            <a:r>
              <a:rPr lang="ru-RU" sz="4000" b="1" dirty="0" smtClean="0">
                <a:solidFill>
                  <a:srgbClr val="833C0B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01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</TotalTime>
  <Words>739</Words>
  <Application>Microsoft Office PowerPoint</Application>
  <PresentationFormat>Широкоэкранный</PresentationFormat>
  <Paragraphs>103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РОССИЙСКО-БОЛГАРСКАЯ СТУДИЯ «МУЛЬТИ-ПУЛЬТИ» представляет Вашему вниманию фито-сказку  «Кто самый лучший?»</dc:title>
  <dc:creator>lvl.deti@mail.ru</dc:creator>
  <cp:lastModifiedBy>Тищенко ОД</cp:lastModifiedBy>
  <cp:revision>70</cp:revision>
  <cp:lastPrinted>2024-11-15T07:10:25Z</cp:lastPrinted>
  <dcterms:created xsi:type="dcterms:W3CDTF">2024-11-13T18:37:15Z</dcterms:created>
  <dcterms:modified xsi:type="dcterms:W3CDTF">2024-11-18T10:05:20Z</dcterms:modified>
</cp:coreProperties>
</file>