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8" r:id="rId4"/>
    <p:sldId id="260" r:id="rId5"/>
    <p:sldId id="259" r:id="rId6"/>
    <p:sldId id="257" r:id="rId7"/>
    <p:sldId id="262" r:id="rId8"/>
    <p:sldId id="264" r:id="rId9"/>
    <p:sldId id="263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794" y="6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65549-34F3-D867-EE38-87ECC9ABC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6AFA49-0E6F-A990-C891-9E6476382A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13FE07-8EB9-DBB1-D5CA-3C6A042C8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6BD21A-74F6-E823-863A-53F001DBF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5BFBFF-9801-1868-7BC0-3640606E6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53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7CEA5-58C9-EE42-0259-66D3A3EBD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3E1A09-9A4F-F7DF-61EF-733A0D885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5D27B9-AAF6-D3CB-70CF-ACBA7A609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979860-A1C9-B285-6B52-2A5ED4C74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41B344-16B6-DE99-DF7B-A86E76767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441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2BB39-0521-1F5A-D01B-C54662CA1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AF75D4-8E9D-9FE9-B9EB-081AF5592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C05C29-8953-6D25-033C-A814A1407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BAC3DB-DFB6-5C12-B8A3-D107941D7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B5589-25A9-C7D9-C3D5-F8FE42F5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06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238B3C-7EC1-9AD1-FF73-80993122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ADC3CA-F9FD-FAC4-1241-D6ADE0E62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1E0952-FFD5-7552-135F-606767B2C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4C5EC6-876A-6F70-5B48-C8DE5F620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C77829-32C0-088C-9A41-1109DD0D6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6BCD20-4FFE-4812-D616-CACFD717E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30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73D67A-9D47-3CD7-0506-0B19CC989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3D47C1-13FD-8FE4-6AD9-D22725DF5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FBC4A3-8F66-8786-1CA3-252F79C58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4CB71B-F413-E2D3-CACB-EFD847477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C5432EC-5888-E554-649A-F9B1B514D3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8F223B-1EB0-5799-51C3-F84D8C7DB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A03D55-EE3E-2381-46AD-7FA4B39DF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47D8DB-51D0-7916-D34D-8A5A3043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973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AB0A7-291E-99A5-3E65-633BB13C3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4DBC325-DD04-C472-9F71-CD6017FA6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617B36B-D324-B13B-DD86-9BBA9ACE9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5D9AAF-09A0-4192-23FB-2D79F48A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987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D66ADE-6CAC-16E5-5CD2-1DC5B43AE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DC886A-F17F-B61A-994E-9B341687A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79CCA7-485A-436F-61EB-5EF4D8EAB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86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B083C-9303-DAD7-58D4-E2F21CFC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011199-5D4A-CF17-A9AB-631F59518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652663-31CD-8604-D93E-FDC405DAC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A741C2-1A6E-6F6F-7C30-A924236A3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3D502B-90FC-4067-3D5F-753AFC6E3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E2E4CC-CFBD-2149-A21F-3D77AF4DF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594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AAB40-ECEE-FAAB-0D1B-854A197B2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BF5E8E-3FDF-A4DA-FC2C-9444CBCFF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7897C2-E601-7BC5-B495-FE7444593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0FD237-6588-CE2E-7067-F909408E4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D10A8B-76DE-CFA4-A8EF-6D531EFB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D0352D-B9C8-3F4B-BAF0-D0234833F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30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D663-C21F-48B9-C99D-E4063A80A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A4A672-6C7A-C9BA-7F74-EB4C7F040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E5F716-5D8F-C6DB-5C22-9FB3B0E57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B3CCB6-723D-9ECA-B096-9C5D4E5E5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E65C5A-D593-E3D5-FB52-0AE3D92F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30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A0C05E6-8798-05D6-B4CF-F6AB421D9C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06E249-2138-3B4E-F655-05B1316F7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B6D59D-7EC9-41E8-F4B9-63C9FD81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0C3326-CCB0-0F93-04A8-2CC0565E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3A0672-BF81-DE80-C006-E5AC6A995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399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FC6AB8-68B8-1356-79E2-8ED03FB32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098358-2275-D215-169E-D41B64CED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4D6F7-CC07-AA66-9002-DC41957CC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B458E-D1FC-46DB-8F59-E8639CF8B5D9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75B2B-1830-DDCE-65AF-6D9DDB48F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9E12AA-7ABB-8287-6694-A70F299B0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4C00A-C331-4F6C-A963-01136F9B1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27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image" Target="../media/image16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1.png"/><Relationship Id="rId7" Type="http://schemas.openxmlformats.org/officeDocument/2006/relationships/image" Target="../media/image4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5.png"/><Relationship Id="rId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image" Target="../media/image24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2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2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46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38.png"/><Relationship Id="rId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24.png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61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E001F1-BC19-8BA2-F75D-D9056237C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8675" cy="75723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C74E22-4B9A-45F6-29C8-65BF3DD27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961" y="2755726"/>
            <a:ext cx="1987039" cy="4102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869657-7CE9-8CF5-2342-847B8BC658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 amt="9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021" y="1997902"/>
            <a:ext cx="2931091" cy="2198318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958D6C4-7A67-5282-9219-117ABBD5F133}"/>
              </a:ext>
            </a:extLst>
          </p:cNvPr>
          <p:cNvSpPr txBox="1"/>
          <p:nvPr/>
        </p:nvSpPr>
        <p:spPr>
          <a:xfrm>
            <a:off x="0" y="153426"/>
            <a:ext cx="11997403" cy="90794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7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проекты общеобразовательных школ при загранучреждениях МИД России «Обучаясь-творим» в 2024-2025 уч. году</a:t>
            </a:r>
          </a:p>
          <a:p>
            <a:pPr algn="ctr"/>
            <a:r>
              <a:rPr lang="ru-RU" sz="17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«Изображаем жизнь»: «Необычные растения страны пребывания» </a:t>
            </a:r>
          </a:p>
          <a:p>
            <a:pPr algn="ctr"/>
            <a:r>
              <a:rPr lang="ru-RU" sz="1700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</a:t>
            </a:r>
            <a:r>
              <a:rPr lang="ru-RU" sz="17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Посольстве России в Болгарии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162964-9204-7EB9-6D0E-DA6903FB2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2289299" cy="6857999"/>
          </a:xfrm>
          <a:prstGeom prst="rect">
            <a:avLst/>
          </a:prstGeom>
        </p:spPr>
      </p:pic>
      <p:sp>
        <p:nvSpPr>
          <p:cNvPr id="24" name="Полилиния: фигура 23">
            <a:extLst>
              <a:ext uri="{FF2B5EF4-FFF2-40B4-BE49-F238E27FC236}">
                <a16:creationId xmlns:a16="http://schemas.microsoft.com/office/drawing/2014/main" id="{C8DC6347-75A0-D9BB-CA9B-3778FB55DB97}"/>
              </a:ext>
            </a:extLst>
          </p:cNvPr>
          <p:cNvSpPr/>
          <p:nvPr/>
        </p:nvSpPr>
        <p:spPr>
          <a:xfrm>
            <a:off x="6734747" y="1863148"/>
            <a:ext cx="4867353" cy="1923039"/>
          </a:xfrm>
          <a:custGeom>
            <a:avLst/>
            <a:gdLst>
              <a:gd name="connsiteX0" fmla="*/ 112615 w 4867353"/>
              <a:gd name="connsiteY0" fmla="*/ 1545773 h 1923039"/>
              <a:gd name="connsiteX1" fmla="*/ 103090 w 4867353"/>
              <a:gd name="connsiteY1" fmla="*/ 164648 h 1923039"/>
              <a:gd name="connsiteX2" fmla="*/ 388840 w 4867353"/>
              <a:gd name="connsiteY2" fmla="*/ 12248 h 1923039"/>
              <a:gd name="connsiteX3" fmla="*/ 4255990 w 4867353"/>
              <a:gd name="connsiteY3" fmla="*/ 40823 h 1923039"/>
              <a:gd name="connsiteX4" fmla="*/ 4827490 w 4867353"/>
              <a:gd name="connsiteY4" fmla="*/ 107498 h 1923039"/>
              <a:gd name="connsiteX5" fmla="*/ 4760815 w 4867353"/>
              <a:gd name="connsiteY5" fmla="*/ 1107623 h 1923039"/>
              <a:gd name="connsiteX6" fmla="*/ 4294090 w 4867353"/>
              <a:gd name="connsiteY6" fmla="*/ 1421948 h 1923039"/>
              <a:gd name="connsiteX7" fmla="*/ 1522315 w 4867353"/>
              <a:gd name="connsiteY7" fmla="*/ 1488623 h 1923039"/>
              <a:gd name="connsiteX8" fmla="*/ 1427065 w 4867353"/>
              <a:gd name="connsiteY8" fmla="*/ 1660073 h 1923039"/>
              <a:gd name="connsiteX9" fmla="*/ 1246090 w 4867353"/>
              <a:gd name="connsiteY9" fmla="*/ 1879148 h 1923039"/>
              <a:gd name="connsiteX10" fmla="*/ 131665 w 4867353"/>
              <a:gd name="connsiteY10" fmla="*/ 1888673 h 1923039"/>
              <a:gd name="connsiteX11" fmla="*/ 112615 w 4867353"/>
              <a:gd name="connsiteY11" fmla="*/ 1545773 h 192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67353" h="1923039">
                <a:moveTo>
                  <a:pt x="112615" y="1545773"/>
                </a:moveTo>
                <a:cubicBezTo>
                  <a:pt x="107852" y="1258435"/>
                  <a:pt x="57052" y="420235"/>
                  <a:pt x="103090" y="164648"/>
                </a:cubicBezTo>
                <a:cubicBezTo>
                  <a:pt x="149128" y="-90940"/>
                  <a:pt x="-303310" y="32885"/>
                  <a:pt x="388840" y="12248"/>
                </a:cubicBezTo>
                <a:cubicBezTo>
                  <a:pt x="1080990" y="-8389"/>
                  <a:pt x="3516215" y="24948"/>
                  <a:pt x="4255990" y="40823"/>
                </a:cubicBezTo>
                <a:cubicBezTo>
                  <a:pt x="4995765" y="56698"/>
                  <a:pt x="4743353" y="-70302"/>
                  <a:pt x="4827490" y="107498"/>
                </a:cubicBezTo>
                <a:cubicBezTo>
                  <a:pt x="4911627" y="285298"/>
                  <a:pt x="4849715" y="888548"/>
                  <a:pt x="4760815" y="1107623"/>
                </a:cubicBezTo>
                <a:cubicBezTo>
                  <a:pt x="4671915" y="1326698"/>
                  <a:pt x="4833840" y="1358448"/>
                  <a:pt x="4294090" y="1421948"/>
                </a:cubicBezTo>
                <a:cubicBezTo>
                  <a:pt x="3754340" y="1485448"/>
                  <a:pt x="2000152" y="1448936"/>
                  <a:pt x="1522315" y="1488623"/>
                </a:cubicBezTo>
                <a:cubicBezTo>
                  <a:pt x="1044478" y="1528310"/>
                  <a:pt x="1473102" y="1594986"/>
                  <a:pt x="1427065" y="1660073"/>
                </a:cubicBezTo>
                <a:cubicBezTo>
                  <a:pt x="1381028" y="1725160"/>
                  <a:pt x="1461990" y="1841048"/>
                  <a:pt x="1246090" y="1879148"/>
                </a:cubicBezTo>
                <a:cubicBezTo>
                  <a:pt x="1030190" y="1917248"/>
                  <a:pt x="318990" y="1950585"/>
                  <a:pt x="131665" y="1888673"/>
                </a:cubicBezTo>
                <a:cubicBezTo>
                  <a:pt x="-55660" y="1826761"/>
                  <a:pt x="117378" y="1833111"/>
                  <a:pt x="112615" y="154577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69000"/>
            </a:schemeClr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0477E9-0ECE-C8D5-206C-04DFCEDF24DE}"/>
              </a:ext>
            </a:extLst>
          </p:cNvPr>
          <p:cNvSpPr txBox="1"/>
          <p:nvPr/>
        </p:nvSpPr>
        <p:spPr>
          <a:xfrm>
            <a:off x="6811909" y="1815899"/>
            <a:ext cx="507529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ln w="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</a:rPr>
              <a:t>«Неповторимые растения, незабываемые впечатления – ваш </a:t>
            </a:r>
            <a:r>
              <a:rPr lang="ru-RU" sz="3200" dirty="0" err="1">
                <a:ln w="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</a:rPr>
              <a:t>фитотур</a:t>
            </a:r>
            <a:r>
              <a:rPr lang="ru-RU" sz="3200" dirty="0">
                <a:ln w="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Monotype Corsiva" panose="03010101010201010101" pitchFamily="66" charset="0"/>
              </a:rPr>
              <a:t> начинается здесь!»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C5D1F47B-5B34-1458-F929-57F9A716F60B}"/>
              </a:ext>
            </a:extLst>
          </p:cNvPr>
          <p:cNvSpPr/>
          <p:nvPr/>
        </p:nvSpPr>
        <p:spPr>
          <a:xfrm>
            <a:off x="343352" y="5232571"/>
            <a:ext cx="3422257" cy="1350879"/>
          </a:xfrm>
          <a:prstGeom prst="roundRect">
            <a:avLst>
              <a:gd name="adj" fmla="val 54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b="1" dirty="0">
                <a:solidFill>
                  <a:srgbClr val="1F4E79"/>
                </a:solidFill>
                <a:effectLst/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Автор: </a:t>
            </a:r>
          </a:p>
          <a:p>
            <a:r>
              <a:rPr lang="ru-RU" sz="1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Денева</a:t>
            </a:r>
            <a:r>
              <a:rPr lang="ru-RU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 Моника </a:t>
            </a:r>
            <a:r>
              <a:rPr lang="ru-RU" sz="1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Манолова</a:t>
            </a:r>
            <a:r>
              <a:rPr lang="ru-RU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, 8 класс</a:t>
            </a:r>
            <a:endParaRPr lang="ru-RU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solidFill>
                  <a:srgbClr val="1F4E79"/>
                </a:solidFill>
                <a:effectLst/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Руководители: </a:t>
            </a:r>
          </a:p>
          <a:p>
            <a:r>
              <a:rPr lang="ru-RU" sz="1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Смоликова</a:t>
            </a:r>
            <a:r>
              <a:rPr lang="ru-RU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 Татьяна Владимировна</a:t>
            </a:r>
          </a:p>
          <a:p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Шмырев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Arial" panose="020B0604020202020204" pitchFamily="34" charset="0"/>
                <a:cs typeface="Arial" panose="020B0604020202020204" pitchFamily="34" charset="0"/>
              </a:rPr>
              <a:t> Андрей Анатольевич</a:t>
            </a:r>
            <a:endParaRPr lang="ru-RU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E53A94-0B40-3E94-0A68-FE9156D24ED8}"/>
              </a:ext>
            </a:extLst>
          </p:cNvPr>
          <p:cNvSpPr txBox="1"/>
          <p:nvPr/>
        </p:nvSpPr>
        <p:spPr>
          <a:xfrm>
            <a:off x="8786813" y="4939323"/>
            <a:ext cx="3100387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 к следующей странице – по клику, после появления логотипа «Далее»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709B528-B885-A117-4BCF-26FBA5051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2185" y="5956832"/>
            <a:ext cx="2145978" cy="7681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8248080-85DB-D7C9-FAD8-7ED667EC46E1}"/>
              </a:ext>
            </a:extLst>
          </p:cNvPr>
          <p:cNvGrpSpPr/>
          <p:nvPr/>
        </p:nvGrpSpPr>
        <p:grpSpPr>
          <a:xfrm>
            <a:off x="170067" y="1322532"/>
            <a:ext cx="4789383" cy="1595271"/>
            <a:chOff x="7305674" y="615405"/>
            <a:chExt cx="4789383" cy="1595271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CE385805-C976-7236-F19B-8EAE2A229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5674" y="615405"/>
              <a:ext cx="4789383" cy="146360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96E2E6-C0AC-CB87-F6FD-1D312A12E893}"/>
                </a:ext>
              </a:extLst>
            </p:cNvPr>
            <p:cNvSpPr txBox="1"/>
            <p:nvPr/>
          </p:nvSpPr>
          <p:spPr>
            <a:xfrm>
              <a:off x="7569663" y="747070"/>
              <a:ext cx="4128054" cy="146360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solidFill>
                    <a:srgbClr val="1F4E7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Arial" panose="020B0604020202020204" pitchFamily="34" charset="0"/>
                  <a:cs typeface="Arial" panose="020B0604020202020204" pitchFamily="34" charset="0"/>
                </a:rPr>
                <a:t>Есть, есть душа у каждого цветка,</a:t>
              </a:r>
              <a:br>
                <a:rPr lang="ru-RU" sz="1800" dirty="0">
                  <a:solidFill>
                    <a:srgbClr val="1F4E7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800" dirty="0">
                  <a:solidFill>
                    <a:srgbClr val="1F4E7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Arial" panose="020B0604020202020204" pitchFamily="34" charset="0"/>
                  <a:cs typeface="Arial" panose="020B0604020202020204" pitchFamily="34" charset="0"/>
                </a:rPr>
                <a:t>Свой взгляд и стать у каждой есть травинки</a:t>
              </a:r>
              <a:endPara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r"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dirty="0">
                  <a:solidFill>
                    <a:srgbClr val="1F4E7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Arial" panose="020B0604020202020204" pitchFamily="34" charset="0"/>
                  <a:cs typeface="Arial" panose="020B0604020202020204" pitchFamily="34" charset="0"/>
                </a:rPr>
                <a:t>Альбина Сенькова</a:t>
              </a:r>
              <a:endPara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67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/>
      <p:bldP spid="23" grpId="0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EB3FF4-BCEF-90AB-CBAB-9AC4A040F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3BE43F-614A-B917-75B5-803B65752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910" y="-287477"/>
            <a:ext cx="10287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CD9A7AC-1A3E-8AA9-687E-A796E5748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34ECF23-EC20-EED5-9774-3DAFD33C5EA2}"/>
              </a:ext>
            </a:extLst>
          </p:cNvPr>
          <p:cNvSpPr/>
          <p:nvPr/>
        </p:nvSpPr>
        <p:spPr>
          <a:xfrm>
            <a:off x="1977211" y="630535"/>
            <a:ext cx="82375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err="1">
                <a:ln w="12700" cmpd="sng">
                  <a:solidFill>
                    <a:srgbClr val="92D05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Фитотур</a:t>
            </a:r>
            <a:r>
              <a:rPr lang="ru-RU" sz="3200" b="1" dirty="0">
                <a:ln w="12700" cmpd="sng">
                  <a:solidFill>
                    <a:srgbClr val="92D050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по необычным растениям Болгарии</a:t>
            </a:r>
            <a:endParaRPr lang="ru-RU" sz="3200" b="1" cap="none" spc="0" dirty="0">
              <a:ln w="12700" cmpd="sng">
                <a:solidFill>
                  <a:srgbClr val="92D05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FB0EE5-6F99-AE44-59D2-30E2B18612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361950"/>
            <a:ext cx="9753600" cy="64960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192A14-AF99-3EEB-629C-C20723AA89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A87935A-B54E-D289-D999-4D7433EC1C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062" y="6013891"/>
            <a:ext cx="2149475" cy="77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3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C2AA6D7-F631-BE6D-00CE-C290D537F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FB1038D-2264-36C3-EA20-64E14DF5172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18" y="5002750"/>
            <a:ext cx="1994390" cy="17709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F64D28-B046-2925-C814-B81C43307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10" y="2636039"/>
            <a:ext cx="5411997" cy="420933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D259D3F-DEA2-D99D-DD39-5141BFA30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5" y="4554368"/>
            <a:ext cx="1386647" cy="22533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B056B37-0B70-D56E-A08C-924E0AC114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971" y="65762"/>
            <a:ext cx="3682521" cy="384618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149EF42-C4A3-65F9-2C8E-96893C4F5DD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33803" y="4554368"/>
            <a:ext cx="1730691" cy="1770974"/>
          </a:xfrm>
          <a:prstGeom prst="rect">
            <a:avLst/>
          </a:prstGeom>
        </p:spPr>
      </p:pic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E866B679-961A-FF5D-127C-92141E7C5D60}"/>
              </a:ext>
            </a:extLst>
          </p:cNvPr>
          <p:cNvSpPr/>
          <p:nvPr/>
        </p:nvSpPr>
        <p:spPr>
          <a:xfrm>
            <a:off x="10269316" y="4135747"/>
            <a:ext cx="1607692" cy="431948"/>
          </a:xfrm>
          <a:custGeom>
            <a:avLst/>
            <a:gdLst>
              <a:gd name="connsiteX0" fmla="*/ 419909 w 1607692"/>
              <a:gd name="connsiteY0" fmla="*/ 399334 h 431948"/>
              <a:gd name="connsiteX1" fmla="*/ 29384 w 1607692"/>
              <a:gd name="connsiteY1" fmla="*/ 332659 h 431948"/>
              <a:gd name="connsiteX2" fmla="*/ 77009 w 1607692"/>
              <a:gd name="connsiteY2" fmla="*/ 18334 h 431948"/>
              <a:gd name="connsiteX3" fmla="*/ 467534 w 1607692"/>
              <a:gd name="connsiteY3" fmla="*/ 37384 h 431948"/>
              <a:gd name="connsiteX4" fmla="*/ 1096184 w 1607692"/>
              <a:gd name="connsiteY4" fmla="*/ 37384 h 431948"/>
              <a:gd name="connsiteX5" fmla="*/ 1467659 w 1607692"/>
              <a:gd name="connsiteY5" fmla="*/ 37384 h 431948"/>
              <a:gd name="connsiteX6" fmla="*/ 1581959 w 1607692"/>
              <a:gd name="connsiteY6" fmla="*/ 304084 h 431948"/>
              <a:gd name="connsiteX7" fmla="*/ 1010459 w 1607692"/>
              <a:gd name="connsiteY7" fmla="*/ 427909 h 431948"/>
              <a:gd name="connsiteX8" fmla="*/ 419909 w 1607692"/>
              <a:gd name="connsiteY8" fmla="*/ 399334 h 431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7692" h="431948">
                <a:moveTo>
                  <a:pt x="419909" y="399334"/>
                </a:moveTo>
                <a:cubicBezTo>
                  <a:pt x="256396" y="383459"/>
                  <a:pt x="86534" y="396159"/>
                  <a:pt x="29384" y="332659"/>
                </a:cubicBezTo>
                <a:cubicBezTo>
                  <a:pt x="-27766" y="269159"/>
                  <a:pt x="3984" y="67546"/>
                  <a:pt x="77009" y="18334"/>
                </a:cubicBezTo>
                <a:cubicBezTo>
                  <a:pt x="150034" y="-30878"/>
                  <a:pt x="297672" y="34209"/>
                  <a:pt x="467534" y="37384"/>
                </a:cubicBezTo>
                <a:cubicBezTo>
                  <a:pt x="637396" y="40559"/>
                  <a:pt x="1096184" y="37384"/>
                  <a:pt x="1096184" y="37384"/>
                </a:cubicBezTo>
                <a:cubicBezTo>
                  <a:pt x="1262871" y="37384"/>
                  <a:pt x="1386697" y="-7066"/>
                  <a:pt x="1467659" y="37384"/>
                </a:cubicBezTo>
                <a:cubicBezTo>
                  <a:pt x="1548622" y="81834"/>
                  <a:pt x="1658159" y="238996"/>
                  <a:pt x="1581959" y="304084"/>
                </a:cubicBezTo>
                <a:cubicBezTo>
                  <a:pt x="1505759" y="369171"/>
                  <a:pt x="1205722" y="413622"/>
                  <a:pt x="1010459" y="427909"/>
                </a:cubicBezTo>
                <a:cubicBezTo>
                  <a:pt x="815197" y="442197"/>
                  <a:pt x="583422" y="415209"/>
                  <a:pt x="419909" y="39933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33F4C6-346E-3779-9C64-85C35E883CD1}"/>
              </a:ext>
            </a:extLst>
          </p:cNvPr>
          <p:cNvSpPr txBox="1"/>
          <p:nvPr/>
        </p:nvSpPr>
        <p:spPr>
          <a:xfrm>
            <a:off x="10229768" y="4135747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«Каменная роза»</a:t>
            </a:r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A2FEB9AB-5685-680D-C660-9BE3D77E2200}"/>
              </a:ext>
            </a:extLst>
          </p:cNvPr>
          <p:cNvSpPr/>
          <p:nvPr/>
        </p:nvSpPr>
        <p:spPr>
          <a:xfrm>
            <a:off x="2446137" y="2344817"/>
            <a:ext cx="1720343" cy="360283"/>
          </a:xfrm>
          <a:custGeom>
            <a:avLst/>
            <a:gdLst>
              <a:gd name="connsiteX0" fmla="*/ 458987 w 1554028"/>
              <a:gd name="connsiteY0" fmla="*/ 341233 h 360283"/>
              <a:gd name="connsiteX1" fmla="*/ 106562 w 1554028"/>
              <a:gd name="connsiteY1" fmla="*/ 341233 h 360283"/>
              <a:gd name="connsiteX2" fmla="*/ 20837 w 1554028"/>
              <a:gd name="connsiteY2" fmla="*/ 198358 h 360283"/>
              <a:gd name="connsiteX3" fmla="*/ 106562 w 1554028"/>
              <a:gd name="connsiteY3" fmla="*/ 7858 h 360283"/>
              <a:gd name="connsiteX4" fmla="*/ 1040012 w 1554028"/>
              <a:gd name="connsiteY4" fmla="*/ 36433 h 360283"/>
              <a:gd name="connsiteX5" fmla="*/ 1535312 w 1554028"/>
              <a:gd name="connsiteY5" fmla="*/ 36433 h 360283"/>
              <a:gd name="connsiteX6" fmla="*/ 1411487 w 1554028"/>
              <a:gd name="connsiteY6" fmla="*/ 312658 h 360283"/>
              <a:gd name="connsiteX7" fmla="*/ 1049537 w 1554028"/>
              <a:gd name="connsiteY7" fmla="*/ 360283 h 360283"/>
              <a:gd name="connsiteX8" fmla="*/ 458987 w 1554028"/>
              <a:gd name="connsiteY8" fmla="*/ 341233 h 36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028" h="360283">
                <a:moveTo>
                  <a:pt x="458987" y="341233"/>
                </a:moveTo>
                <a:cubicBezTo>
                  <a:pt x="301825" y="338058"/>
                  <a:pt x="179587" y="365046"/>
                  <a:pt x="106562" y="341233"/>
                </a:cubicBezTo>
                <a:cubicBezTo>
                  <a:pt x="33537" y="317420"/>
                  <a:pt x="20837" y="253920"/>
                  <a:pt x="20837" y="198358"/>
                </a:cubicBezTo>
                <a:cubicBezTo>
                  <a:pt x="20837" y="142796"/>
                  <a:pt x="-63300" y="34845"/>
                  <a:pt x="106562" y="7858"/>
                </a:cubicBezTo>
                <a:cubicBezTo>
                  <a:pt x="276424" y="-19129"/>
                  <a:pt x="801887" y="31670"/>
                  <a:pt x="1040012" y="36433"/>
                </a:cubicBezTo>
                <a:cubicBezTo>
                  <a:pt x="1278137" y="41195"/>
                  <a:pt x="1473400" y="-9604"/>
                  <a:pt x="1535312" y="36433"/>
                </a:cubicBezTo>
                <a:cubicBezTo>
                  <a:pt x="1597224" y="82470"/>
                  <a:pt x="1492450" y="258683"/>
                  <a:pt x="1411487" y="312658"/>
                </a:cubicBezTo>
                <a:cubicBezTo>
                  <a:pt x="1330525" y="366633"/>
                  <a:pt x="1211462" y="353933"/>
                  <a:pt x="1049537" y="360283"/>
                </a:cubicBezTo>
                <a:lnTo>
                  <a:pt x="458987" y="341233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DC297D7A-72BE-7582-EB0A-29109F591602}"/>
              </a:ext>
            </a:extLst>
          </p:cNvPr>
          <p:cNvSpPr/>
          <p:nvPr/>
        </p:nvSpPr>
        <p:spPr>
          <a:xfrm>
            <a:off x="7683733" y="282637"/>
            <a:ext cx="2023104" cy="309365"/>
          </a:xfrm>
          <a:custGeom>
            <a:avLst/>
            <a:gdLst>
              <a:gd name="connsiteX0" fmla="*/ 745892 w 2023104"/>
              <a:gd name="connsiteY0" fmla="*/ 288863 h 309365"/>
              <a:gd name="connsiteX1" fmla="*/ 98192 w 2023104"/>
              <a:gd name="connsiteY1" fmla="*/ 288863 h 309365"/>
              <a:gd name="connsiteX2" fmla="*/ 69617 w 2023104"/>
              <a:gd name="connsiteY2" fmla="*/ 31688 h 309365"/>
              <a:gd name="connsiteX3" fmla="*/ 745892 w 2023104"/>
              <a:gd name="connsiteY3" fmla="*/ 3113 h 309365"/>
              <a:gd name="connsiteX4" fmla="*/ 1717442 w 2023104"/>
              <a:gd name="connsiteY4" fmla="*/ 22163 h 309365"/>
              <a:gd name="connsiteX5" fmla="*/ 1974617 w 2023104"/>
              <a:gd name="connsiteY5" fmla="*/ 60263 h 309365"/>
              <a:gd name="connsiteX6" fmla="*/ 1984142 w 2023104"/>
              <a:gd name="connsiteY6" fmla="*/ 222188 h 309365"/>
              <a:gd name="connsiteX7" fmla="*/ 1565042 w 2023104"/>
              <a:gd name="connsiteY7" fmla="*/ 298388 h 309365"/>
              <a:gd name="connsiteX8" fmla="*/ 1193567 w 2023104"/>
              <a:gd name="connsiteY8" fmla="*/ 307913 h 309365"/>
              <a:gd name="connsiteX9" fmla="*/ 745892 w 2023104"/>
              <a:gd name="connsiteY9" fmla="*/ 288863 h 30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23104" h="309365">
                <a:moveTo>
                  <a:pt x="745892" y="288863"/>
                </a:moveTo>
                <a:cubicBezTo>
                  <a:pt x="563330" y="285688"/>
                  <a:pt x="210904" y="331725"/>
                  <a:pt x="98192" y="288863"/>
                </a:cubicBezTo>
                <a:cubicBezTo>
                  <a:pt x="-14520" y="246001"/>
                  <a:pt x="-38333" y="79313"/>
                  <a:pt x="69617" y="31688"/>
                </a:cubicBezTo>
                <a:cubicBezTo>
                  <a:pt x="177567" y="-15937"/>
                  <a:pt x="471255" y="4700"/>
                  <a:pt x="745892" y="3113"/>
                </a:cubicBezTo>
                <a:cubicBezTo>
                  <a:pt x="1020529" y="1526"/>
                  <a:pt x="1512655" y="12638"/>
                  <a:pt x="1717442" y="22163"/>
                </a:cubicBezTo>
                <a:cubicBezTo>
                  <a:pt x="1922229" y="31688"/>
                  <a:pt x="1930167" y="26926"/>
                  <a:pt x="1974617" y="60263"/>
                </a:cubicBezTo>
                <a:cubicBezTo>
                  <a:pt x="2019067" y="93600"/>
                  <a:pt x="2052404" y="182501"/>
                  <a:pt x="1984142" y="222188"/>
                </a:cubicBezTo>
                <a:cubicBezTo>
                  <a:pt x="1915880" y="261875"/>
                  <a:pt x="1696804" y="284101"/>
                  <a:pt x="1565042" y="298388"/>
                </a:cubicBezTo>
                <a:cubicBezTo>
                  <a:pt x="1433280" y="312675"/>
                  <a:pt x="1330092" y="309500"/>
                  <a:pt x="1193567" y="307913"/>
                </a:cubicBezTo>
                <a:cubicBezTo>
                  <a:pt x="1057042" y="306326"/>
                  <a:pt x="928454" y="292038"/>
                  <a:pt x="745892" y="28886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FFB882D-0537-D0C9-3BAA-45F3D04D4C9B}"/>
              </a:ext>
            </a:extLst>
          </p:cNvPr>
          <p:cNvSpPr txBox="1"/>
          <p:nvPr/>
        </p:nvSpPr>
        <p:spPr>
          <a:xfrm>
            <a:off x="7683733" y="243154"/>
            <a:ext cx="2060179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«Колючая проволока»</a:t>
            </a:r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929A6D2C-EE33-AEDE-3AE0-AEDB5555539F}"/>
              </a:ext>
            </a:extLst>
          </p:cNvPr>
          <p:cNvSpPr/>
          <p:nvPr/>
        </p:nvSpPr>
        <p:spPr>
          <a:xfrm>
            <a:off x="386769" y="4672542"/>
            <a:ext cx="1857393" cy="356565"/>
          </a:xfrm>
          <a:custGeom>
            <a:avLst/>
            <a:gdLst>
              <a:gd name="connsiteX0" fmla="*/ 674525 w 1857393"/>
              <a:gd name="connsiteY0" fmla="*/ 355092 h 356565"/>
              <a:gd name="connsiteX1" fmla="*/ 74450 w 1857393"/>
              <a:gd name="connsiteY1" fmla="*/ 316992 h 356565"/>
              <a:gd name="connsiteX2" fmla="*/ 45875 w 1857393"/>
              <a:gd name="connsiteY2" fmla="*/ 69342 h 356565"/>
              <a:gd name="connsiteX3" fmla="*/ 407825 w 1857393"/>
              <a:gd name="connsiteY3" fmla="*/ 2667 h 356565"/>
              <a:gd name="connsiteX4" fmla="*/ 969800 w 1857393"/>
              <a:gd name="connsiteY4" fmla="*/ 12192 h 356565"/>
              <a:gd name="connsiteX5" fmla="*/ 1465100 w 1857393"/>
              <a:gd name="connsiteY5" fmla="*/ 21717 h 356565"/>
              <a:gd name="connsiteX6" fmla="*/ 1703225 w 1857393"/>
              <a:gd name="connsiteY6" fmla="*/ 12192 h 356565"/>
              <a:gd name="connsiteX7" fmla="*/ 1855625 w 1857393"/>
              <a:gd name="connsiteY7" fmla="*/ 155067 h 356565"/>
              <a:gd name="connsiteX8" fmla="*/ 1731800 w 1857393"/>
              <a:gd name="connsiteY8" fmla="*/ 278892 h 356565"/>
              <a:gd name="connsiteX9" fmla="*/ 1055525 w 1857393"/>
              <a:gd name="connsiteY9" fmla="*/ 307467 h 356565"/>
              <a:gd name="connsiteX10" fmla="*/ 674525 w 1857393"/>
              <a:gd name="connsiteY10" fmla="*/ 355092 h 35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7393" h="356565">
                <a:moveTo>
                  <a:pt x="674525" y="355092"/>
                </a:moveTo>
                <a:cubicBezTo>
                  <a:pt x="511013" y="356679"/>
                  <a:pt x="179225" y="364617"/>
                  <a:pt x="74450" y="316992"/>
                </a:cubicBezTo>
                <a:cubicBezTo>
                  <a:pt x="-30325" y="269367"/>
                  <a:pt x="-9687" y="121729"/>
                  <a:pt x="45875" y="69342"/>
                </a:cubicBezTo>
                <a:cubicBezTo>
                  <a:pt x="101437" y="16955"/>
                  <a:pt x="253838" y="12192"/>
                  <a:pt x="407825" y="2667"/>
                </a:cubicBezTo>
                <a:cubicBezTo>
                  <a:pt x="561812" y="-6858"/>
                  <a:pt x="969800" y="12192"/>
                  <a:pt x="969800" y="12192"/>
                </a:cubicBezTo>
                <a:lnTo>
                  <a:pt x="1465100" y="21717"/>
                </a:lnTo>
                <a:cubicBezTo>
                  <a:pt x="1587337" y="21717"/>
                  <a:pt x="1638138" y="-10033"/>
                  <a:pt x="1703225" y="12192"/>
                </a:cubicBezTo>
                <a:cubicBezTo>
                  <a:pt x="1768312" y="34417"/>
                  <a:pt x="1850863" y="110617"/>
                  <a:pt x="1855625" y="155067"/>
                </a:cubicBezTo>
                <a:cubicBezTo>
                  <a:pt x="1860388" y="199517"/>
                  <a:pt x="1865150" y="253492"/>
                  <a:pt x="1731800" y="278892"/>
                </a:cubicBezTo>
                <a:cubicBezTo>
                  <a:pt x="1598450" y="304292"/>
                  <a:pt x="1233325" y="296355"/>
                  <a:pt x="1055525" y="307467"/>
                </a:cubicBezTo>
                <a:cubicBezTo>
                  <a:pt x="877725" y="318579"/>
                  <a:pt x="838037" y="353505"/>
                  <a:pt x="674525" y="355092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71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C5D2B31B-50FE-676C-1539-F34509E5609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808" y="4372970"/>
            <a:ext cx="1541143" cy="2377764"/>
          </a:xfrm>
          <a:prstGeom prst="rect">
            <a:avLst/>
          </a:prstGeom>
        </p:spPr>
      </p:pic>
      <p:sp>
        <p:nvSpPr>
          <p:cNvPr id="48" name="Полилиния: фигура 47">
            <a:extLst>
              <a:ext uri="{FF2B5EF4-FFF2-40B4-BE49-F238E27FC236}">
                <a16:creationId xmlns:a16="http://schemas.microsoft.com/office/drawing/2014/main" id="{D9B482A0-EBC2-C064-9121-DF35E97783BB}"/>
              </a:ext>
            </a:extLst>
          </p:cNvPr>
          <p:cNvSpPr/>
          <p:nvPr/>
        </p:nvSpPr>
        <p:spPr>
          <a:xfrm>
            <a:off x="3537643" y="654056"/>
            <a:ext cx="2032809" cy="331229"/>
          </a:xfrm>
          <a:custGeom>
            <a:avLst/>
            <a:gdLst>
              <a:gd name="connsiteX0" fmla="*/ 725677 w 1946351"/>
              <a:gd name="connsiteY0" fmla="*/ 317494 h 331229"/>
              <a:gd name="connsiteX1" fmla="*/ 68452 w 1946351"/>
              <a:gd name="connsiteY1" fmla="*/ 307969 h 331229"/>
              <a:gd name="connsiteX2" fmla="*/ 49402 w 1946351"/>
              <a:gd name="connsiteY2" fmla="*/ 41269 h 331229"/>
              <a:gd name="connsiteX3" fmla="*/ 325627 w 1946351"/>
              <a:gd name="connsiteY3" fmla="*/ 3169 h 331229"/>
              <a:gd name="connsiteX4" fmla="*/ 925702 w 1946351"/>
              <a:gd name="connsiteY4" fmla="*/ 12694 h 331229"/>
              <a:gd name="connsiteX5" fmla="*/ 1440052 w 1946351"/>
              <a:gd name="connsiteY5" fmla="*/ 22219 h 331229"/>
              <a:gd name="connsiteX6" fmla="*/ 1897252 w 1946351"/>
              <a:gd name="connsiteY6" fmla="*/ 12694 h 331229"/>
              <a:gd name="connsiteX7" fmla="*/ 1906777 w 1946351"/>
              <a:gd name="connsiteY7" fmla="*/ 222244 h 331229"/>
              <a:gd name="connsiteX8" fmla="*/ 1659127 w 1946351"/>
              <a:gd name="connsiteY8" fmla="*/ 279394 h 331229"/>
              <a:gd name="connsiteX9" fmla="*/ 944752 w 1946351"/>
              <a:gd name="connsiteY9" fmla="*/ 317494 h 331229"/>
              <a:gd name="connsiteX10" fmla="*/ 668527 w 1946351"/>
              <a:gd name="connsiteY10" fmla="*/ 307969 h 331229"/>
              <a:gd name="connsiteX11" fmla="*/ 725677 w 1946351"/>
              <a:gd name="connsiteY11" fmla="*/ 317494 h 331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46351" h="331229">
                <a:moveTo>
                  <a:pt x="725677" y="317494"/>
                </a:moveTo>
                <a:cubicBezTo>
                  <a:pt x="625665" y="317494"/>
                  <a:pt x="181164" y="354007"/>
                  <a:pt x="68452" y="307969"/>
                </a:cubicBezTo>
                <a:cubicBezTo>
                  <a:pt x="-44261" y="261931"/>
                  <a:pt x="6540" y="92069"/>
                  <a:pt x="49402" y="41269"/>
                </a:cubicBezTo>
                <a:cubicBezTo>
                  <a:pt x="92264" y="-9531"/>
                  <a:pt x="179577" y="7931"/>
                  <a:pt x="325627" y="3169"/>
                </a:cubicBezTo>
                <a:cubicBezTo>
                  <a:pt x="471677" y="-1593"/>
                  <a:pt x="739965" y="9519"/>
                  <a:pt x="925702" y="12694"/>
                </a:cubicBezTo>
                <a:lnTo>
                  <a:pt x="1440052" y="22219"/>
                </a:lnTo>
                <a:cubicBezTo>
                  <a:pt x="1601977" y="22219"/>
                  <a:pt x="1819465" y="-20643"/>
                  <a:pt x="1897252" y="12694"/>
                </a:cubicBezTo>
                <a:cubicBezTo>
                  <a:pt x="1975039" y="46031"/>
                  <a:pt x="1946465" y="177794"/>
                  <a:pt x="1906777" y="222244"/>
                </a:cubicBezTo>
                <a:cubicBezTo>
                  <a:pt x="1867090" y="266694"/>
                  <a:pt x="1819464" y="263519"/>
                  <a:pt x="1659127" y="279394"/>
                </a:cubicBezTo>
                <a:cubicBezTo>
                  <a:pt x="1498790" y="295269"/>
                  <a:pt x="1109852" y="312731"/>
                  <a:pt x="944752" y="317494"/>
                </a:cubicBezTo>
                <a:lnTo>
                  <a:pt x="668527" y="307969"/>
                </a:lnTo>
                <a:cubicBezTo>
                  <a:pt x="627252" y="307969"/>
                  <a:pt x="825689" y="317494"/>
                  <a:pt x="725677" y="31749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A6835C-9C6A-7001-8CA4-61BD0060E4D6}"/>
              </a:ext>
            </a:extLst>
          </p:cNvPr>
          <p:cNvSpPr txBox="1"/>
          <p:nvPr/>
        </p:nvSpPr>
        <p:spPr>
          <a:xfrm>
            <a:off x="3464187" y="623236"/>
            <a:ext cx="2126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«Дерево-долгожитель»</a:t>
            </a:r>
          </a:p>
        </p:txBody>
      </p:sp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id="{85314100-2F24-A329-F989-9F29775613D0}"/>
              </a:ext>
            </a:extLst>
          </p:cNvPr>
          <p:cNvSpPr/>
          <p:nvPr/>
        </p:nvSpPr>
        <p:spPr>
          <a:xfrm>
            <a:off x="4366844" y="6283593"/>
            <a:ext cx="1307268" cy="364857"/>
          </a:xfrm>
          <a:custGeom>
            <a:avLst/>
            <a:gdLst>
              <a:gd name="connsiteX0" fmla="*/ 519481 w 1307268"/>
              <a:gd name="connsiteY0" fmla="*/ 336282 h 364857"/>
              <a:gd name="connsiteX1" fmla="*/ 62281 w 1307268"/>
              <a:gd name="connsiteY1" fmla="*/ 317232 h 364857"/>
              <a:gd name="connsiteX2" fmla="*/ 33706 w 1307268"/>
              <a:gd name="connsiteY2" fmla="*/ 12432 h 364857"/>
              <a:gd name="connsiteX3" fmla="*/ 338506 w 1307268"/>
              <a:gd name="connsiteY3" fmla="*/ 60057 h 364857"/>
              <a:gd name="connsiteX4" fmla="*/ 852856 w 1307268"/>
              <a:gd name="connsiteY4" fmla="*/ 69582 h 364857"/>
              <a:gd name="connsiteX5" fmla="*/ 1214806 w 1307268"/>
              <a:gd name="connsiteY5" fmla="*/ 50532 h 364857"/>
              <a:gd name="connsiteX6" fmla="*/ 1271956 w 1307268"/>
              <a:gd name="connsiteY6" fmla="*/ 269607 h 364857"/>
              <a:gd name="connsiteX7" fmla="*/ 748081 w 1307268"/>
              <a:gd name="connsiteY7" fmla="*/ 317232 h 364857"/>
              <a:gd name="connsiteX8" fmla="*/ 471856 w 1307268"/>
              <a:gd name="connsiteY8" fmla="*/ 364857 h 364857"/>
              <a:gd name="connsiteX9" fmla="*/ 471856 w 1307268"/>
              <a:gd name="connsiteY9" fmla="*/ 364857 h 36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7268" h="364857">
                <a:moveTo>
                  <a:pt x="519481" y="336282"/>
                </a:moveTo>
                <a:cubicBezTo>
                  <a:pt x="331362" y="353744"/>
                  <a:pt x="143243" y="371207"/>
                  <a:pt x="62281" y="317232"/>
                </a:cubicBezTo>
                <a:cubicBezTo>
                  <a:pt x="-18682" y="263257"/>
                  <a:pt x="-12331" y="55294"/>
                  <a:pt x="33706" y="12432"/>
                </a:cubicBezTo>
                <a:cubicBezTo>
                  <a:pt x="79743" y="-30430"/>
                  <a:pt x="201981" y="50532"/>
                  <a:pt x="338506" y="60057"/>
                </a:cubicBezTo>
                <a:cubicBezTo>
                  <a:pt x="475031" y="69582"/>
                  <a:pt x="706806" y="71170"/>
                  <a:pt x="852856" y="69582"/>
                </a:cubicBezTo>
                <a:cubicBezTo>
                  <a:pt x="998906" y="67994"/>
                  <a:pt x="1144956" y="17195"/>
                  <a:pt x="1214806" y="50532"/>
                </a:cubicBezTo>
                <a:cubicBezTo>
                  <a:pt x="1284656" y="83869"/>
                  <a:pt x="1349744" y="225157"/>
                  <a:pt x="1271956" y="269607"/>
                </a:cubicBezTo>
                <a:cubicBezTo>
                  <a:pt x="1194169" y="314057"/>
                  <a:pt x="881431" y="301357"/>
                  <a:pt x="748081" y="317232"/>
                </a:cubicBezTo>
                <a:cubicBezTo>
                  <a:pt x="614731" y="333107"/>
                  <a:pt x="471856" y="364857"/>
                  <a:pt x="471856" y="364857"/>
                </a:cubicBezTo>
                <a:lnTo>
                  <a:pt x="471856" y="364857"/>
                </a:lnTo>
              </a:path>
            </a:pathLst>
          </a:custGeom>
          <a:solidFill>
            <a:schemeClr val="accent1">
              <a:lumMod val="40000"/>
              <a:lumOff val="60000"/>
              <a:alpha val="78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002F99B-FA4C-983E-4F93-F692978C5C70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" y="243154"/>
            <a:ext cx="13211473" cy="6891245"/>
          </a:xfrm>
          <a:prstGeom prst="rect">
            <a:avLst/>
          </a:prstGeom>
          <a:effectLst>
            <a:softEdge rad="457200"/>
          </a:effectLst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8DEBB38-6B92-811E-98AE-F05C4B7707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687" y="5939432"/>
            <a:ext cx="2149475" cy="77181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871A443-ECFC-276D-A488-95E2D4A589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283" y="-12630"/>
            <a:ext cx="3997461" cy="67956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D2A0DC5-C138-5B37-D39A-D294575B78A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798" y="3513275"/>
            <a:ext cx="932724" cy="3344725"/>
          </a:xfrm>
          <a:prstGeom prst="rect">
            <a:avLst/>
          </a:prstGeom>
        </p:spPr>
      </p:pic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D5BD6D1E-ACD8-A778-9316-470C9882DE7C}"/>
              </a:ext>
            </a:extLst>
          </p:cNvPr>
          <p:cNvSpPr/>
          <p:nvPr/>
        </p:nvSpPr>
        <p:spPr>
          <a:xfrm>
            <a:off x="5643596" y="4254269"/>
            <a:ext cx="3627839" cy="1124181"/>
          </a:xfrm>
          <a:custGeom>
            <a:avLst/>
            <a:gdLst>
              <a:gd name="connsiteX0" fmla="*/ 1563654 w 3627839"/>
              <a:gd name="connsiteY0" fmla="*/ 1098781 h 1124181"/>
              <a:gd name="connsiteX1" fmla="*/ 973104 w 3627839"/>
              <a:gd name="connsiteY1" fmla="*/ 1092431 h 1124181"/>
              <a:gd name="connsiteX2" fmla="*/ 1011204 w 3627839"/>
              <a:gd name="connsiteY2" fmla="*/ 819381 h 1124181"/>
              <a:gd name="connsiteX3" fmla="*/ 65054 w 3627839"/>
              <a:gd name="connsiteY3" fmla="*/ 825731 h 1124181"/>
              <a:gd name="connsiteX4" fmla="*/ 103154 w 3627839"/>
              <a:gd name="connsiteY4" fmla="*/ 616181 h 1124181"/>
              <a:gd name="connsiteX5" fmla="*/ 268254 w 3627839"/>
              <a:gd name="connsiteY5" fmla="*/ 451081 h 1124181"/>
              <a:gd name="connsiteX6" fmla="*/ 446054 w 3627839"/>
              <a:gd name="connsiteY6" fmla="*/ 235181 h 1124181"/>
              <a:gd name="connsiteX7" fmla="*/ 1398554 w 3627839"/>
              <a:gd name="connsiteY7" fmla="*/ 190731 h 1124181"/>
              <a:gd name="connsiteX8" fmla="*/ 1722404 w 3627839"/>
              <a:gd name="connsiteY8" fmla="*/ 231 h 1124181"/>
              <a:gd name="connsiteX9" fmla="*/ 1982754 w 3627839"/>
              <a:gd name="connsiteY9" fmla="*/ 152631 h 1124181"/>
              <a:gd name="connsiteX10" fmla="*/ 3087654 w 3627839"/>
              <a:gd name="connsiteY10" fmla="*/ 197081 h 1124181"/>
              <a:gd name="connsiteX11" fmla="*/ 3240054 w 3627839"/>
              <a:gd name="connsiteY11" fmla="*/ 285981 h 1124181"/>
              <a:gd name="connsiteX12" fmla="*/ 3138454 w 3627839"/>
              <a:gd name="connsiteY12" fmla="*/ 463781 h 1124181"/>
              <a:gd name="connsiteX13" fmla="*/ 3392454 w 3627839"/>
              <a:gd name="connsiteY13" fmla="*/ 527281 h 1124181"/>
              <a:gd name="connsiteX14" fmla="*/ 3602004 w 3627839"/>
              <a:gd name="connsiteY14" fmla="*/ 552681 h 1124181"/>
              <a:gd name="connsiteX15" fmla="*/ 3525804 w 3627839"/>
              <a:gd name="connsiteY15" fmla="*/ 774931 h 1124181"/>
              <a:gd name="connsiteX16" fmla="*/ 2719354 w 3627839"/>
              <a:gd name="connsiteY16" fmla="*/ 838431 h 1124181"/>
              <a:gd name="connsiteX17" fmla="*/ 2681254 w 3627839"/>
              <a:gd name="connsiteY17" fmla="*/ 1060681 h 1124181"/>
              <a:gd name="connsiteX18" fmla="*/ 1208054 w 3627839"/>
              <a:gd name="connsiteY18" fmla="*/ 1124181 h 1124181"/>
              <a:gd name="connsiteX19" fmla="*/ 1208054 w 3627839"/>
              <a:gd name="connsiteY19" fmla="*/ 1124181 h 112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27839" h="1124181">
                <a:moveTo>
                  <a:pt x="1563654" y="1098781"/>
                </a:moveTo>
                <a:cubicBezTo>
                  <a:pt x="1314416" y="1118889"/>
                  <a:pt x="1065179" y="1138998"/>
                  <a:pt x="973104" y="1092431"/>
                </a:cubicBezTo>
                <a:cubicBezTo>
                  <a:pt x="881029" y="1045864"/>
                  <a:pt x="1162546" y="863831"/>
                  <a:pt x="1011204" y="819381"/>
                </a:cubicBezTo>
                <a:cubicBezTo>
                  <a:pt x="859862" y="774931"/>
                  <a:pt x="216396" y="859598"/>
                  <a:pt x="65054" y="825731"/>
                </a:cubicBezTo>
                <a:cubicBezTo>
                  <a:pt x="-86288" y="791864"/>
                  <a:pt x="69287" y="678623"/>
                  <a:pt x="103154" y="616181"/>
                </a:cubicBezTo>
                <a:cubicBezTo>
                  <a:pt x="137021" y="553739"/>
                  <a:pt x="211104" y="514581"/>
                  <a:pt x="268254" y="451081"/>
                </a:cubicBezTo>
                <a:cubicBezTo>
                  <a:pt x="325404" y="387581"/>
                  <a:pt x="257671" y="278573"/>
                  <a:pt x="446054" y="235181"/>
                </a:cubicBezTo>
                <a:cubicBezTo>
                  <a:pt x="634437" y="191789"/>
                  <a:pt x="1185829" y="229889"/>
                  <a:pt x="1398554" y="190731"/>
                </a:cubicBezTo>
                <a:cubicBezTo>
                  <a:pt x="1611279" y="151573"/>
                  <a:pt x="1625037" y="6581"/>
                  <a:pt x="1722404" y="231"/>
                </a:cubicBezTo>
                <a:cubicBezTo>
                  <a:pt x="1819771" y="-6119"/>
                  <a:pt x="1755212" y="119823"/>
                  <a:pt x="1982754" y="152631"/>
                </a:cubicBezTo>
                <a:cubicBezTo>
                  <a:pt x="2210296" y="185439"/>
                  <a:pt x="2878104" y="174856"/>
                  <a:pt x="3087654" y="197081"/>
                </a:cubicBezTo>
                <a:cubicBezTo>
                  <a:pt x="3297204" y="219306"/>
                  <a:pt x="3231587" y="241531"/>
                  <a:pt x="3240054" y="285981"/>
                </a:cubicBezTo>
                <a:cubicBezTo>
                  <a:pt x="3248521" y="330431"/>
                  <a:pt x="3113054" y="423564"/>
                  <a:pt x="3138454" y="463781"/>
                </a:cubicBezTo>
                <a:cubicBezTo>
                  <a:pt x="3163854" y="503998"/>
                  <a:pt x="3315196" y="512464"/>
                  <a:pt x="3392454" y="527281"/>
                </a:cubicBezTo>
                <a:cubicBezTo>
                  <a:pt x="3469712" y="542098"/>
                  <a:pt x="3579779" y="511406"/>
                  <a:pt x="3602004" y="552681"/>
                </a:cubicBezTo>
                <a:cubicBezTo>
                  <a:pt x="3624229" y="593956"/>
                  <a:pt x="3672912" y="727306"/>
                  <a:pt x="3525804" y="774931"/>
                </a:cubicBezTo>
                <a:cubicBezTo>
                  <a:pt x="3378696" y="822556"/>
                  <a:pt x="2860112" y="790806"/>
                  <a:pt x="2719354" y="838431"/>
                </a:cubicBezTo>
                <a:cubicBezTo>
                  <a:pt x="2578596" y="886056"/>
                  <a:pt x="2933137" y="1013056"/>
                  <a:pt x="2681254" y="1060681"/>
                </a:cubicBezTo>
                <a:cubicBezTo>
                  <a:pt x="2429371" y="1108306"/>
                  <a:pt x="1208054" y="1124181"/>
                  <a:pt x="1208054" y="1124181"/>
                </a:cubicBezTo>
                <a:lnTo>
                  <a:pt x="1208054" y="1124181"/>
                </a:lnTo>
              </a:path>
            </a:pathLst>
          </a:custGeom>
          <a:solidFill>
            <a:schemeClr val="accent1">
              <a:lumMod val="20000"/>
              <a:lumOff val="80000"/>
              <a:alpha val="86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F6E354-553B-D4C1-ABB2-221FCCF6AC0C}"/>
              </a:ext>
            </a:extLst>
          </p:cNvPr>
          <p:cNvSpPr txBox="1"/>
          <p:nvPr/>
        </p:nvSpPr>
        <p:spPr>
          <a:xfrm>
            <a:off x="5534940" y="4392664"/>
            <a:ext cx="3788228" cy="129266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я познакомлю вас с удивительными представителями флоры Болгарии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881E36-FEE5-0CF5-7593-C5628B5A24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796" y="-11208"/>
            <a:ext cx="12192000" cy="6857999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665A18E-FD5D-E762-7669-96766EE63323}"/>
              </a:ext>
            </a:extLst>
          </p:cNvPr>
          <p:cNvSpPr/>
          <p:nvPr/>
        </p:nvSpPr>
        <p:spPr>
          <a:xfrm>
            <a:off x="293979" y="243154"/>
            <a:ext cx="3208152" cy="1943969"/>
          </a:xfrm>
          <a:prstGeom prst="roundRect">
            <a:avLst>
              <a:gd name="adj" fmla="val 3928"/>
            </a:avLst>
          </a:prstGeom>
          <a:solidFill>
            <a:schemeClr val="bg1">
              <a:lumMod val="95000"/>
              <a:alpha val="84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6272F1-FA5A-09E7-3BE7-1749824AADE9}"/>
              </a:ext>
            </a:extLst>
          </p:cNvPr>
          <p:cNvSpPr txBox="1"/>
          <p:nvPr/>
        </p:nvSpPr>
        <p:spPr>
          <a:xfrm>
            <a:off x="231208" y="198439"/>
            <a:ext cx="33476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Monotype Corsiva" panose="03010101010201010101" pitchFamily="66" charset="0"/>
              </a:rPr>
              <a:t>Национальный парк 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«</a:t>
            </a:r>
            <a:r>
              <a:rPr lang="ru-RU" sz="1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Витоша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» </a:t>
            </a:r>
            <a:r>
              <a:rPr lang="ru-RU" sz="1600" dirty="0">
                <a:solidFill>
                  <a:srgbClr val="002060"/>
                </a:solidFill>
                <a:latin typeface="Monotype Corsiva" panose="03010101010201010101" pitchFamily="66" charset="0"/>
              </a:rPr>
              <a:t>находится в Болгарии, у южной окраины столицы Софии. Растительный мир парка «</a:t>
            </a:r>
            <a:r>
              <a:rPr lang="ru-RU" sz="1600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Витоша</a:t>
            </a:r>
            <a:r>
              <a:rPr lang="ru-RU" sz="1600" dirty="0">
                <a:solidFill>
                  <a:srgbClr val="002060"/>
                </a:solidFill>
                <a:latin typeface="Monotype Corsiva" panose="03010101010201010101" pitchFamily="66" charset="0"/>
              </a:rPr>
              <a:t>» включает 500 видов пресноводных водорослей, 805 видов грибов, более 360 видов мхов и лишайников, а также </a:t>
            </a:r>
            <a:r>
              <a:rPr lang="ru-RU" sz="1600" dirty="0">
                <a:solidFill>
                  <a:srgbClr val="C00000"/>
                </a:solidFill>
                <a:latin typeface="Monotype Corsiva" panose="03010101010201010101" pitchFamily="66" charset="0"/>
              </a:rPr>
              <a:t>полторы тысячи </a:t>
            </a:r>
            <a:r>
              <a:rPr lang="ru-RU" sz="1600" dirty="0">
                <a:solidFill>
                  <a:srgbClr val="002060"/>
                </a:solidFill>
                <a:latin typeface="Monotype Corsiva" panose="03010101010201010101" pitchFamily="66" charset="0"/>
              </a:rPr>
              <a:t>видов высших растений.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225F64-1804-7C06-ACB6-B9804652D75D}"/>
              </a:ext>
            </a:extLst>
          </p:cNvPr>
          <p:cNvSpPr txBox="1"/>
          <p:nvPr/>
        </p:nvSpPr>
        <p:spPr>
          <a:xfrm>
            <a:off x="342156" y="4632368"/>
            <a:ext cx="19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«Серебряная звезда»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BD4C8C3-EBF3-8FCD-8D0C-8ADDF61F1DE3}"/>
              </a:ext>
            </a:extLst>
          </p:cNvPr>
          <p:cNvSpPr txBox="1"/>
          <p:nvPr/>
        </p:nvSpPr>
        <p:spPr>
          <a:xfrm>
            <a:off x="4303923" y="628526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«Розов </a:t>
            </a:r>
            <a:r>
              <a:rPr lang="ru-RU" sz="1800" dirty="0" err="1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божур</a:t>
            </a:r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4" name="Полилиния: фигура 43">
            <a:extLst>
              <a:ext uri="{FF2B5EF4-FFF2-40B4-BE49-F238E27FC236}">
                <a16:creationId xmlns:a16="http://schemas.microsoft.com/office/drawing/2014/main" id="{244EB957-4FDF-1C7F-BCDF-56E8C9AB8CC2}"/>
              </a:ext>
            </a:extLst>
          </p:cNvPr>
          <p:cNvSpPr/>
          <p:nvPr/>
        </p:nvSpPr>
        <p:spPr>
          <a:xfrm>
            <a:off x="7835203" y="5671593"/>
            <a:ext cx="1863312" cy="339818"/>
          </a:xfrm>
          <a:custGeom>
            <a:avLst/>
            <a:gdLst>
              <a:gd name="connsiteX0" fmla="*/ 692675 w 1863312"/>
              <a:gd name="connsiteY0" fmla="*/ 324724 h 339818"/>
              <a:gd name="connsiteX1" fmla="*/ 64025 w 1863312"/>
              <a:gd name="connsiteY1" fmla="*/ 315199 h 339818"/>
              <a:gd name="connsiteX2" fmla="*/ 64025 w 1863312"/>
              <a:gd name="connsiteY2" fmla="*/ 48499 h 339818"/>
              <a:gd name="connsiteX3" fmla="*/ 445025 w 1863312"/>
              <a:gd name="connsiteY3" fmla="*/ 19924 h 339818"/>
              <a:gd name="connsiteX4" fmla="*/ 1311800 w 1863312"/>
              <a:gd name="connsiteY4" fmla="*/ 874 h 339818"/>
              <a:gd name="connsiteX5" fmla="*/ 1835675 w 1863312"/>
              <a:gd name="connsiteY5" fmla="*/ 48499 h 339818"/>
              <a:gd name="connsiteX6" fmla="*/ 1673750 w 1863312"/>
              <a:gd name="connsiteY6" fmla="*/ 286624 h 339818"/>
              <a:gd name="connsiteX7" fmla="*/ 692675 w 1863312"/>
              <a:gd name="connsiteY7" fmla="*/ 324724 h 33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63312" h="339818">
                <a:moveTo>
                  <a:pt x="692675" y="324724"/>
                </a:moveTo>
                <a:cubicBezTo>
                  <a:pt x="424388" y="329486"/>
                  <a:pt x="168800" y="361237"/>
                  <a:pt x="64025" y="315199"/>
                </a:cubicBezTo>
                <a:cubicBezTo>
                  <a:pt x="-40750" y="269161"/>
                  <a:pt x="525" y="97711"/>
                  <a:pt x="64025" y="48499"/>
                </a:cubicBezTo>
                <a:cubicBezTo>
                  <a:pt x="127525" y="-713"/>
                  <a:pt x="237062" y="27861"/>
                  <a:pt x="445025" y="19924"/>
                </a:cubicBezTo>
                <a:cubicBezTo>
                  <a:pt x="652987" y="11986"/>
                  <a:pt x="1080025" y="-3888"/>
                  <a:pt x="1311800" y="874"/>
                </a:cubicBezTo>
                <a:cubicBezTo>
                  <a:pt x="1543575" y="5636"/>
                  <a:pt x="1775350" y="874"/>
                  <a:pt x="1835675" y="48499"/>
                </a:cubicBezTo>
                <a:cubicBezTo>
                  <a:pt x="1896000" y="96124"/>
                  <a:pt x="1864250" y="237412"/>
                  <a:pt x="1673750" y="286624"/>
                </a:cubicBezTo>
                <a:cubicBezTo>
                  <a:pt x="1483250" y="335836"/>
                  <a:pt x="960962" y="319962"/>
                  <a:pt x="692675" y="32472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7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ABD6CD-F249-345B-5FDB-4E98BC732710}"/>
              </a:ext>
            </a:extLst>
          </p:cNvPr>
          <p:cNvSpPr txBox="1"/>
          <p:nvPr/>
        </p:nvSpPr>
        <p:spPr>
          <a:xfrm>
            <a:off x="7777567" y="5635805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«Символ молодости»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10915C-7583-BC47-6349-E4832BDCD143}"/>
              </a:ext>
            </a:extLst>
          </p:cNvPr>
          <p:cNvSpPr txBox="1"/>
          <p:nvPr/>
        </p:nvSpPr>
        <p:spPr>
          <a:xfrm>
            <a:off x="2440691" y="2339387"/>
            <a:ext cx="1720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«Уксусное</a:t>
            </a:r>
            <a:r>
              <a:rPr lang="ru-RU" sz="1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дерево»</a:t>
            </a:r>
          </a:p>
        </p:txBody>
      </p:sp>
    </p:spTree>
    <p:extLst>
      <p:ext uri="{BB962C8B-B14F-4D97-AF65-F5344CB8AC3E}">
        <p14:creationId xmlns:p14="http://schemas.microsoft.com/office/powerpoint/2010/main" val="2444508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4" grpId="0"/>
      <p:bldP spid="32" grpId="0" animBg="1"/>
      <p:bldP spid="37" grpId="0" animBg="1"/>
      <p:bldP spid="34" grpId="0"/>
      <p:bldP spid="40" grpId="0" animBg="1"/>
      <p:bldP spid="48" grpId="0" animBg="1"/>
      <p:bldP spid="45" grpId="0"/>
      <p:bldP spid="50" grpId="0" animBg="1"/>
      <p:bldP spid="22" grpId="0" animBg="1"/>
      <p:bldP spid="36" grpId="0"/>
      <p:bldP spid="5" grpId="0" animBg="1"/>
      <p:bldP spid="4" grpId="0"/>
      <p:bldP spid="38" grpId="0"/>
      <p:bldP spid="49" grpId="0"/>
      <p:bldP spid="44" grpId="0" animBg="1"/>
      <p:bldP spid="43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84169F-07C7-1E0B-2C26-2F313FCE4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CFF0F46-D541-1960-2C2B-0265B27EC0FC}"/>
              </a:ext>
            </a:extLst>
          </p:cNvPr>
          <p:cNvGrpSpPr/>
          <p:nvPr/>
        </p:nvGrpSpPr>
        <p:grpSpPr>
          <a:xfrm>
            <a:off x="2187539" y="2650823"/>
            <a:ext cx="5862178" cy="2028789"/>
            <a:chOff x="4450901" y="3872861"/>
            <a:chExt cx="3179075" cy="1428427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01B5D3EE-25A7-B920-9D4D-D756095C9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4273" y="3872861"/>
              <a:ext cx="2461404" cy="99333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89EF6D9-F067-CA66-9744-490C6A70CD35}"/>
                </a:ext>
              </a:extLst>
            </p:cNvPr>
            <p:cNvSpPr txBox="1"/>
            <p:nvPr/>
          </p:nvSpPr>
          <p:spPr>
            <a:xfrm>
              <a:off x="4450901" y="4070182"/>
              <a:ext cx="3179075" cy="1231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Молодило мраморное </a:t>
              </a:r>
            </a:p>
            <a:p>
              <a:pPr algn="ctr"/>
              <a:r>
                <a:rPr lang="ru-RU" sz="2800" dirty="0">
                  <a:ln w="0"/>
                  <a:solidFill>
                    <a:srgbClr val="C0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или каменная роза</a:t>
              </a:r>
              <a:endParaRPr lang="ru-RU" sz="2800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</a:endParaRPr>
            </a:p>
            <a:p>
              <a:endParaRPr lang="ru-RU" dirty="0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5C3AE64-E1E9-EC03-B756-43599B7632F1}"/>
              </a:ext>
            </a:extLst>
          </p:cNvPr>
          <p:cNvGrpSpPr/>
          <p:nvPr/>
        </p:nvGrpSpPr>
        <p:grpSpPr>
          <a:xfrm>
            <a:off x="212205" y="181195"/>
            <a:ext cx="3952874" cy="2533267"/>
            <a:chOff x="212205" y="352645"/>
            <a:chExt cx="3952874" cy="2533267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6B54BB5-2A23-FF33-344C-2158BF037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2205" y="352645"/>
              <a:ext cx="3952874" cy="253326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E7EF6D-3C3B-B4C4-CAB5-933B4FF94FA0}"/>
                </a:ext>
              </a:extLst>
            </p:cNvPr>
            <p:cNvSpPr txBox="1"/>
            <p:nvPr/>
          </p:nvSpPr>
          <p:spPr>
            <a:xfrm>
              <a:off x="512242" y="689923"/>
              <a:ext cx="3452812" cy="18774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Научные данные</a:t>
              </a:r>
            </a:p>
            <a:p>
              <a:r>
                <a:rPr lang="ru-RU" sz="1600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Многолетнее травянистое растение семейства толстянковых. Латинское название «</a:t>
              </a:r>
              <a:r>
                <a:rPr lang="ru-RU" sz="1600" b="1" dirty="0" err="1">
                  <a:solidFill>
                    <a:srgbClr val="002060"/>
                  </a:solidFill>
                  <a:latin typeface="Monotype Corsiva" panose="03010101010201010101" pitchFamily="66" charset="0"/>
                </a:rPr>
                <a:t>Sempervivum</a:t>
              </a:r>
              <a:r>
                <a:rPr lang="ru-RU" sz="1600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» переводится как «всегда живой», отсюда и ещё одно название растения - живучка. Цветет растение в июле.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241A078-BC96-5951-3CF5-765B0223C27D}"/>
              </a:ext>
            </a:extLst>
          </p:cNvPr>
          <p:cNvGrpSpPr/>
          <p:nvPr/>
        </p:nvGrpSpPr>
        <p:grpSpPr>
          <a:xfrm>
            <a:off x="4171558" y="372130"/>
            <a:ext cx="3952874" cy="2195230"/>
            <a:chOff x="4194092" y="352644"/>
            <a:chExt cx="3952874" cy="2533267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C99E96E-B4B3-2F8D-8EF7-412184308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4092" y="352644"/>
              <a:ext cx="3952874" cy="253326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0E0B6B-98C1-BB97-B2E7-6409D7E96C2F}"/>
                </a:ext>
              </a:extLst>
            </p:cNvPr>
            <p:cNvSpPr txBox="1"/>
            <p:nvPr/>
          </p:nvSpPr>
          <p:spPr>
            <a:xfrm>
              <a:off x="4596905" y="697058"/>
              <a:ext cx="3452812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Уникальность</a:t>
              </a:r>
            </a:p>
            <a:p>
              <a:r>
                <a:rPr lang="ru-RU" sz="1600" b="1" dirty="0">
                  <a:solidFill>
                    <a:srgbClr val="002060"/>
                  </a:solidFill>
                  <a:effectLst/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Необычность молодило заключается в его форме и окраске листьев</a:t>
              </a:r>
              <a:r>
                <a:rPr lang="ru-RU" sz="1600" b="1" dirty="0">
                  <a:solidFill>
                    <a:srgbClr val="002060"/>
                  </a:solidFill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а т</a:t>
              </a:r>
              <a:r>
                <a:rPr lang="ru-RU" sz="1600" b="1" dirty="0">
                  <a:solidFill>
                    <a:srgbClr val="002060"/>
                  </a:solidFill>
                  <a:effectLst/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акже в том, что это растение чувствует себя среди камней, что отражено в его названии - «каменная роза».</a:t>
              </a:r>
              <a:endPara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7A651CC-3B7F-3DFC-A09F-58AB87158D04}"/>
              </a:ext>
            </a:extLst>
          </p:cNvPr>
          <p:cNvGrpSpPr/>
          <p:nvPr/>
        </p:nvGrpSpPr>
        <p:grpSpPr>
          <a:xfrm>
            <a:off x="8132336" y="131258"/>
            <a:ext cx="3952874" cy="2856970"/>
            <a:chOff x="8175979" y="342520"/>
            <a:chExt cx="3952874" cy="2676905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1C3CC8D-61B4-6F91-3F95-E282C038E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5979" y="342520"/>
              <a:ext cx="3952874" cy="2676905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FA-AD74-3B2F-470C-998F3D735583}"/>
                </a:ext>
              </a:extLst>
            </p:cNvPr>
            <p:cNvSpPr txBox="1"/>
            <p:nvPr/>
          </p:nvSpPr>
          <p:spPr>
            <a:xfrm>
              <a:off x="8508916" y="670437"/>
              <a:ext cx="3452812" cy="2123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Интересные факты</a:t>
              </a:r>
            </a:p>
            <a:p>
              <a:r>
                <a:rPr lang="ru-RU" sz="1600" b="1" dirty="0">
                  <a:solidFill>
                    <a:srgbClr val="002060"/>
                  </a:solidFill>
                  <a:effectLst/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Древние римляне считали, что молодило находится под покровительством бога Юпитера, поэтому в грозу можно спастись в укрытии, на крыше которого посажено это растение. В средние века каменную розу высаживали прямо на крышах домов.</a:t>
              </a:r>
              <a:endPara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endParaRPr>
            </a:p>
          </p:txBody>
        </p:sp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331F26-469C-CEDA-2BC1-0CDA819E6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73328" y="2580710"/>
            <a:ext cx="3662487" cy="410476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7EE8F1-5CDB-E7D6-7AE0-27C734994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5990" y="5944048"/>
            <a:ext cx="2145978" cy="7742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BCC2EA-9F57-0514-0EB5-15496EB8FA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9154" y="3009562"/>
            <a:ext cx="7292664" cy="45322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D53E56-27E5-4604-8F96-25502F0000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82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2F3C85-8763-2007-E777-8FF92A3230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B733C0-34D8-500B-B871-3AB209624FF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26532" y="4709560"/>
            <a:ext cx="1567895" cy="20400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E47462-6F35-150C-E077-9F38262BE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02" y="2168057"/>
            <a:ext cx="4612251" cy="4566585"/>
          </a:xfrm>
          <a:prstGeom prst="rect">
            <a:avLst/>
          </a:prstGeom>
          <a:effectLst>
            <a:softEdge rad="152400"/>
          </a:effectLst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DE8719C-0575-6FF4-69BE-A982243318E3}"/>
              </a:ext>
            </a:extLst>
          </p:cNvPr>
          <p:cNvGrpSpPr/>
          <p:nvPr/>
        </p:nvGrpSpPr>
        <p:grpSpPr>
          <a:xfrm>
            <a:off x="101498" y="31183"/>
            <a:ext cx="4077906" cy="2013517"/>
            <a:chOff x="101498" y="31183"/>
            <a:chExt cx="4077906" cy="2013517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B64CF38-F867-3CA0-D9B6-365A05E7E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498" y="31183"/>
              <a:ext cx="4077906" cy="201351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7615AA2-9B7B-CAC6-963D-CF1C03D5D5EC}"/>
                </a:ext>
              </a:extLst>
            </p:cNvPr>
            <p:cNvSpPr txBox="1"/>
            <p:nvPr/>
          </p:nvSpPr>
          <p:spPr>
            <a:xfrm>
              <a:off x="415029" y="330197"/>
              <a:ext cx="3452812" cy="14439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Научные данные</a:t>
              </a:r>
            </a:p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ru-RU" sz="1600" b="1" dirty="0">
                  <a:solidFill>
                    <a:srgbClr val="002060"/>
                  </a:solidFill>
                  <a:effectLst/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Представляет собой невысокое многоствольное деревце или кустарник. В природе оно вырастает до 10–12 м в высоту.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7532B24-631A-E9A4-E114-12070E2E30DE}"/>
              </a:ext>
            </a:extLst>
          </p:cNvPr>
          <p:cNvGrpSpPr/>
          <p:nvPr/>
        </p:nvGrpSpPr>
        <p:grpSpPr>
          <a:xfrm>
            <a:off x="5079443" y="3375550"/>
            <a:ext cx="4295084" cy="1201365"/>
            <a:chOff x="683316" y="3269981"/>
            <a:chExt cx="3496088" cy="1201365"/>
          </a:xfrm>
        </p:grpSpPr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3188F3E2-6A37-24BA-6E48-E3F73FB4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7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316" y="3269981"/>
              <a:ext cx="3496088" cy="990271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124B1A6-1C50-C978-6A47-CEC55AC62697}"/>
                </a:ext>
              </a:extLst>
            </p:cNvPr>
            <p:cNvSpPr txBox="1"/>
            <p:nvPr/>
          </p:nvSpPr>
          <p:spPr>
            <a:xfrm>
              <a:off x="994879" y="3517239"/>
              <a:ext cx="287296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Сумах (уксусное дерево)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7D78298-2403-947E-BF2D-92566F0EB982}"/>
              </a:ext>
            </a:extLst>
          </p:cNvPr>
          <p:cNvGrpSpPr/>
          <p:nvPr/>
        </p:nvGrpSpPr>
        <p:grpSpPr>
          <a:xfrm>
            <a:off x="4057047" y="31183"/>
            <a:ext cx="4077906" cy="3064441"/>
            <a:chOff x="4057047" y="31183"/>
            <a:chExt cx="4077906" cy="3064441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8A0B5B5C-BB80-AB29-0449-FA0D8E616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57047" y="31183"/>
              <a:ext cx="4077906" cy="306444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A8F2A3-5128-2055-F59E-E4C20544FC62}"/>
                </a:ext>
              </a:extLst>
            </p:cNvPr>
            <p:cNvSpPr txBox="1"/>
            <p:nvPr/>
          </p:nvSpPr>
          <p:spPr>
            <a:xfrm>
              <a:off x="4450932" y="434366"/>
              <a:ext cx="3452812" cy="22268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Уникальность</a:t>
              </a:r>
            </a:p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ru-RU" sz="1600" b="1" dirty="0">
                  <a:solidFill>
                    <a:srgbClr val="002060"/>
                  </a:solidFill>
                  <a:effectLst/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Из сумаха можно приготовить заменитель уксуса, и он будет иметь все свойства данного продукта, но не окажет агрессивного воздействия на органы ЖКТ. Плоды используют для приготовления освежающих напитков, по вкусу напоминающих лимонад. 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8D07B1F-BD15-5D03-C289-4D404AD907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4548"/>
            <a:ext cx="12192000" cy="6857999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3C9D238-CADD-CB9B-2026-EA5ACA15F71C}"/>
              </a:ext>
            </a:extLst>
          </p:cNvPr>
          <p:cNvGrpSpPr/>
          <p:nvPr/>
        </p:nvGrpSpPr>
        <p:grpSpPr>
          <a:xfrm>
            <a:off x="8052916" y="83987"/>
            <a:ext cx="4077906" cy="2577271"/>
            <a:chOff x="8052916" y="83987"/>
            <a:chExt cx="4077906" cy="2577271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7C656B67-C1AB-5B39-C8C0-34FDE3D2F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52916" y="83987"/>
              <a:ext cx="4077906" cy="2577271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EA57923-6EED-289E-FB39-8229454E28A7}"/>
                </a:ext>
              </a:extLst>
            </p:cNvPr>
            <p:cNvSpPr txBox="1"/>
            <p:nvPr/>
          </p:nvSpPr>
          <p:spPr>
            <a:xfrm>
              <a:off x="8528838" y="358761"/>
              <a:ext cx="3452812" cy="1965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Интересные факты</a:t>
              </a:r>
            </a:p>
            <a:p>
              <a:pPr>
                <a:lnSpc>
                  <a:spcPct val="106000"/>
                </a:lnSpc>
                <a:spcAft>
                  <a:spcPts val="800"/>
                </a:spcAft>
              </a:pPr>
              <a:r>
                <a:rPr lang="ru-RU" sz="1600" b="1" dirty="0">
                  <a:solidFill>
                    <a:srgbClr val="002060"/>
                  </a:solidFill>
                  <a:effectLst/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Во времена древнеримских завоеваний имперские воины всегда имели при себе сумах, так как он обладал прекрасной дезинфицирующей способностью, им излечивали дизентерию, гастриты и колиты. </a:t>
              </a:r>
            </a:p>
          </p:txBody>
        </p: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7CA057-1D62-DA84-2EBB-0A3ACBCFA2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39134" y="5953123"/>
            <a:ext cx="2145978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18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30B9AB-2B3E-476B-A558-93C424F4222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9493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0265B9-3A25-4CF8-BD22-EEC9601BD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60EBEC-F7D8-44C5-9CC6-1898BD13B8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5D7A9E7-9C1D-4519-1892-7F36157ECF5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6024" y="4279900"/>
            <a:ext cx="754539" cy="24892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7491BC-56D2-25A4-9288-BB2646F7E7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564" y="1701800"/>
            <a:ext cx="4307840" cy="5384800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C8CB7C4-0E7D-1C33-6ACA-2D120877D7D3}"/>
              </a:ext>
            </a:extLst>
          </p:cNvPr>
          <p:cNvGrpSpPr/>
          <p:nvPr/>
        </p:nvGrpSpPr>
        <p:grpSpPr>
          <a:xfrm>
            <a:off x="6774387" y="195378"/>
            <a:ext cx="3143273" cy="2827452"/>
            <a:chOff x="6774387" y="195378"/>
            <a:chExt cx="3143273" cy="2827452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04DB49C-0065-6028-A761-61270E65A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387" y="195378"/>
              <a:ext cx="3143273" cy="282745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D67CDB7-2601-3760-C511-895A0275C4C6}"/>
                </a:ext>
              </a:extLst>
            </p:cNvPr>
            <p:cNvSpPr txBox="1"/>
            <p:nvPr/>
          </p:nvSpPr>
          <p:spPr>
            <a:xfrm>
              <a:off x="7044613" y="535827"/>
              <a:ext cx="2673478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Monotype Corsiva" panose="03010101010201010101" pitchFamily="66" charset="0"/>
                </a:rPr>
                <a:t>Интересные факты</a:t>
              </a:r>
              <a:endParaRPr lang="ru-RU" sz="2000" dirty="0">
                <a:solidFill>
                  <a:srgbClr val="C00000"/>
                </a:solidFill>
                <a:latin typeface="Monotype Corsiva" panose="03010101010201010101" pitchFamily="66" charset="0"/>
              </a:endParaRPr>
            </a:p>
            <a:p>
              <a:r>
                <a:rPr lang="ru-RU" sz="1600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Колючки у гледичии сосредоточены только в нижней части кроны, ими гледичия защищает листву от поедания животными. В верху кроны объедать листья некому, поэтому там они и не растут.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32693B4-1D5A-27B1-90EC-CFB2FCC08E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0911" y="5925653"/>
            <a:ext cx="2145978" cy="7742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01CACD-4DCF-C84E-5DE9-2BEDAACB62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6235" y="-162967"/>
            <a:ext cx="6858000" cy="6858000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D8D1AE7-C27F-96C9-E5F5-B23F1B2B48E4}"/>
              </a:ext>
            </a:extLst>
          </p:cNvPr>
          <p:cNvGrpSpPr/>
          <p:nvPr/>
        </p:nvGrpSpPr>
        <p:grpSpPr>
          <a:xfrm>
            <a:off x="298427" y="162967"/>
            <a:ext cx="3143273" cy="2351633"/>
            <a:chOff x="298427" y="162967"/>
            <a:chExt cx="3143273" cy="235163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94FF447-F9C9-3D67-A104-DF8A7A09B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427" y="162967"/>
              <a:ext cx="3143273" cy="235163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3DCB31-B604-CED3-172B-56D7F1A7F34E}"/>
                </a:ext>
              </a:extLst>
            </p:cNvPr>
            <p:cNvSpPr txBox="1"/>
            <p:nvPr/>
          </p:nvSpPr>
          <p:spPr>
            <a:xfrm>
              <a:off x="565022" y="486073"/>
              <a:ext cx="26734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Monotype Corsiva" panose="03010101010201010101" pitchFamily="66" charset="0"/>
                </a:rPr>
                <a:t>Научные данные</a:t>
              </a:r>
              <a:endParaRPr lang="ru-RU" sz="2000" dirty="0">
                <a:solidFill>
                  <a:srgbClr val="C00000"/>
                </a:solidFill>
                <a:latin typeface="Monotype Corsiva" panose="03010101010201010101" pitchFamily="66" charset="0"/>
              </a:endParaRPr>
            </a:p>
            <a:p>
              <a:r>
                <a:rPr lang="ru-RU" sz="1600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Мощное дерево до 35-45 метров в высоту, живет до 300 лет. По прочности и устойчивости к гниению древесина гледичии не уступает дубовой.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0AB12C9-A78A-B9B3-2F18-B79F6E43F21C}"/>
              </a:ext>
            </a:extLst>
          </p:cNvPr>
          <p:cNvGrpSpPr/>
          <p:nvPr/>
        </p:nvGrpSpPr>
        <p:grpSpPr>
          <a:xfrm>
            <a:off x="3442659" y="2722985"/>
            <a:ext cx="4938693" cy="2524567"/>
            <a:chOff x="3740720" y="2973388"/>
            <a:chExt cx="4938693" cy="1068824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B5027CF-E1A8-6A6F-5FB8-8649D73EF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7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0720" y="2973388"/>
              <a:ext cx="4938693" cy="106882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2F4194E-A9DC-D520-6C17-D9C1CEE0D24C}"/>
                </a:ext>
              </a:extLst>
            </p:cNvPr>
            <p:cNvSpPr txBox="1"/>
            <p:nvPr/>
          </p:nvSpPr>
          <p:spPr>
            <a:xfrm>
              <a:off x="3985489" y="3221544"/>
              <a:ext cx="4575175" cy="5863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«Колючая проволока»  растительного мира. </a:t>
              </a:r>
            </a:p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Гледичия </a:t>
              </a:r>
              <a:r>
                <a:rPr lang="ru-RU" sz="28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трёхколючковая</a:t>
              </a:r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 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9750D64-6739-FF09-2CBB-4F11E3DCEA0A}"/>
              </a:ext>
            </a:extLst>
          </p:cNvPr>
          <p:cNvGrpSpPr/>
          <p:nvPr/>
        </p:nvGrpSpPr>
        <p:grpSpPr>
          <a:xfrm>
            <a:off x="3505095" y="195378"/>
            <a:ext cx="3143273" cy="3027198"/>
            <a:chOff x="3505095" y="195378"/>
            <a:chExt cx="3143273" cy="3027198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8701938-6F90-6A7A-5A04-ECEB38E0B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095" y="195378"/>
              <a:ext cx="3143273" cy="302719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0C9465-6954-A18C-BF6A-715464486234}"/>
                </a:ext>
              </a:extLst>
            </p:cNvPr>
            <p:cNvSpPr txBox="1"/>
            <p:nvPr/>
          </p:nvSpPr>
          <p:spPr>
            <a:xfrm>
              <a:off x="3806633" y="525880"/>
              <a:ext cx="2673478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Monotype Corsiva" panose="03010101010201010101" pitchFamily="66" charset="0"/>
                </a:rPr>
                <a:t>Уникальность</a:t>
              </a:r>
              <a:endParaRPr lang="ru-RU" sz="2000" dirty="0">
                <a:solidFill>
                  <a:srgbClr val="C00000"/>
                </a:solidFill>
                <a:latin typeface="Monotype Corsiva" panose="03010101010201010101" pitchFamily="66" charset="0"/>
              </a:endParaRPr>
            </a:p>
            <a:p>
              <a:r>
                <a:rPr lang="ru-RU" sz="1600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30-сантиметровые шипы отличаются стремительным ростом и остротой, неизменно собраны в пучки по 3 колючки и выглядят довольно устрашающе.  Против кого дерево создало такую мощную защиту? 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73653C-96AB-4CEC-8C8E-C909E3AF0C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09"/>
            <a:ext cx="12191999" cy="6858000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536236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461D74-F1E9-1CB6-E66B-5A1D58286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" y="0"/>
            <a:ext cx="12192001" cy="68642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D537637-DCB4-3E83-EF57-7D9037CFB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07" y="1565031"/>
            <a:ext cx="1604431" cy="529296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9EE2322-92BA-B9BE-FDBA-15D2A93E8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1196" y="5952121"/>
            <a:ext cx="2145978" cy="774259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09E1066-6AD5-931F-6921-65AE1BA9B6FA}"/>
              </a:ext>
            </a:extLst>
          </p:cNvPr>
          <p:cNvGrpSpPr/>
          <p:nvPr/>
        </p:nvGrpSpPr>
        <p:grpSpPr>
          <a:xfrm>
            <a:off x="936929" y="-154533"/>
            <a:ext cx="8210096" cy="2559599"/>
            <a:chOff x="904875" y="29834"/>
            <a:chExt cx="6581775" cy="2152655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693E7D9-C98F-EEA7-B86F-973971EF0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875" y="29834"/>
              <a:ext cx="6581775" cy="2152655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D60D3AF-4C17-AA45-58D2-C7D0869DAA60}"/>
                </a:ext>
              </a:extLst>
            </p:cNvPr>
            <p:cNvSpPr txBox="1"/>
            <p:nvPr/>
          </p:nvSpPr>
          <p:spPr>
            <a:xfrm>
              <a:off x="1317810" y="548630"/>
              <a:ext cx="5438356" cy="1113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Наше путешествие продолжается. </a:t>
              </a:r>
            </a:p>
            <a:p>
              <a:pPr algn="ctr"/>
              <a:r>
                <a: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Знакомство с удивительными растениями Болгарии мы продолжим в </a:t>
              </a:r>
              <a:r>
                <a:rPr lang="ru-RU" sz="3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Национальном парке </a:t>
              </a:r>
              <a:r>
                <a:rPr lang="ru-RU" sz="32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Пирин</a:t>
              </a:r>
              <a:endPara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0515172-27D9-C48C-D89D-B581570A8554}"/>
              </a:ext>
            </a:extLst>
          </p:cNvPr>
          <p:cNvGrpSpPr/>
          <p:nvPr/>
        </p:nvGrpSpPr>
        <p:grpSpPr>
          <a:xfrm>
            <a:off x="1045030" y="1831294"/>
            <a:ext cx="8101996" cy="4895086"/>
            <a:chOff x="2246389" y="1640635"/>
            <a:chExt cx="8020050" cy="5187532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E640BB40-1F0D-8C31-3133-DAEC3678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6389" y="1640635"/>
              <a:ext cx="8020050" cy="518753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2001EF-454A-0995-A0D4-FFD9A2449EE9}"/>
                </a:ext>
              </a:extLst>
            </p:cNvPr>
            <p:cNvSpPr txBox="1"/>
            <p:nvPr/>
          </p:nvSpPr>
          <p:spPr>
            <a:xfrm>
              <a:off x="3170315" y="2323954"/>
              <a:ext cx="6172199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Национальный парк </a:t>
              </a:r>
              <a:r>
                <a:rPr lang="ru-RU" sz="32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Пирин</a:t>
              </a:r>
              <a:r>
                <a:rPr lang="ru-RU" sz="3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находится на юго-западе Болгарии, занимая площадь 403,56 квадратных километров. </a:t>
              </a:r>
              <a:r>
                <a:rPr lang="ru-RU" sz="2400" dirty="0" err="1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Пирин</a:t>
              </a:r>
              <a:r>
                <a: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был объявлен объектом ЮНЕСКО в 1983 году. Флора парка разнообразна, она характеризуется высоким эндемизмом из-за сочетания южной географической широты и больших перепадов высот.</a:t>
              </a:r>
              <a:r>
                <a:rPr lang="ru-RU" sz="2400" baseline="30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Здесь находятся </a:t>
              </a:r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1315 видов растений </a:t>
              </a:r>
              <a:r>
                <a: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из 94 семейств и 484 родов - примерно 1/3 флоры Болгарии. </a:t>
              </a: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A828476-80C7-6749-50E7-992732D631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7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25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2C65A7-23F2-E107-F6EC-4CDACB490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0FB249E-1FC7-CD50-C654-2826CDAC8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364" y="3071674"/>
            <a:ext cx="4474104" cy="3786326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23E558B3-30A1-53A6-D74C-BACEA7F828D8}"/>
              </a:ext>
            </a:extLst>
          </p:cNvPr>
          <p:cNvGrpSpPr/>
          <p:nvPr/>
        </p:nvGrpSpPr>
        <p:grpSpPr>
          <a:xfrm>
            <a:off x="199054" y="1774546"/>
            <a:ext cx="3301513" cy="1564446"/>
            <a:chOff x="0" y="1584666"/>
            <a:chExt cx="4160956" cy="1398234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11746C9-7B88-4A2E-35A7-463FECBB8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9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84666"/>
              <a:ext cx="4160956" cy="139823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0E647B-2F95-BC01-544C-A9F121E9C827}"/>
                </a:ext>
              </a:extLst>
            </p:cNvPr>
            <p:cNvSpPr txBox="1"/>
            <p:nvPr/>
          </p:nvSpPr>
          <p:spPr>
            <a:xfrm>
              <a:off x="128627" y="1873016"/>
              <a:ext cx="38262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«Серебряная звезда» </a:t>
              </a:r>
            </a:p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или Эдельвейс </a:t>
              </a:r>
              <a:endPara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endParaRP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A4ABEF-E6C6-D8A6-89D8-97B542DFF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3398" y="2556769"/>
            <a:ext cx="2593620" cy="430123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8E1E2BC-126B-E886-0674-7EE8267539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925" y="0"/>
            <a:ext cx="12221497" cy="68580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21D24FE-8ECF-D3E3-0A89-0268FC7B53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2152" y="5957165"/>
            <a:ext cx="2145978" cy="774259"/>
          </a:xfrm>
          <a:prstGeom prst="rect">
            <a:avLst/>
          </a:prstGeom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97746028-3D0A-B69D-731E-D4994D152DC5}"/>
              </a:ext>
            </a:extLst>
          </p:cNvPr>
          <p:cNvGrpSpPr/>
          <p:nvPr/>
        </p:nvGrpSpPr>
        <p:grpSpPr>
          <a:xfrm>
            <a:off x="976399" y="192645"/>
            <a:ext cx="3305175" cy="1775802"/>
            <a:chOff x="426100" y="114300"/>
            <a:chExt cx="3305175" cy="1775802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7667C5C3-6EDA-EFD3-9358-D89DF7F32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100" y="114300"/>
              <a:ext cx="3305175" cy="177580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887CEDE-4B30-F791-3B5A-D2ECC3B241EB}"/>
                </a:ext>
              </a:extLst>
            </p:cNvPr>
            <p:cNvSpPr txBox="1"/>
            <p:nvPr/>
          </p:nvSpPr>
          <p:spPr>
            <a:xfrm>
              <a:off x="627170" y="361266"/>
              <a:ext cx="2861281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Научные данные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Эдельвейс относится к семейству астровых. Растет в высокогорных районах. </a:t>
              </a: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F94544DB-75A6-955F-1CC6-434C7C28EDDF}"/>
              </a:ext>
            </a:extLst>
          </p:cNvPr>
          <p:cNvGrpSpPr/>
          <p:nvPr/>
        </p:nvGrpSpPr>
        <p:grpSpPr>
          <a:xfrm>
            <a:off x="4205638" y="95944"/>
            <a:ext cx="3338475" cy="2718278"/>
            <a:chOff x="4007398" y="114300"/>
            <a:chExt cx="3338475" cy="2718278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32BC10B3-F188-394F-0D7B-9CBB6C815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7398" y="114300"/>
              <a:ext cx="3338475" cy="271827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56DA7C-7E49-6BAB-6BEA-5EBEBB71547C}"/>
                </a:ext>
              </a:extLst>
            </p:cNvPr>
            <p:cNvSpPr txBox="1"/>
            <p:nvPr/>
          </p:nvSpPr>
          <p:spPr>
            <a:xfrm>
              <a:off x="4274493" y="432269"/>
              <a:ext cx="2835180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Интересные факты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В честь этого цветка названа самая почётная награда для любого альпиниста - орден «Эдельвейс». Многие кремы от загара имеют в составе экстракт эдельвейса.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0C66618-9ED0-2C95-9B29-CA8291DFED06}"/>
              </a:ext>
            </a:extLst>
          </p:cNvPr>
          <p:cNvGrpSpPr/>
          <p:nvPr/>
        </p:nvGrpSpPr>
        <p:grpSpPr>
          <a:xfrm>
            <a:off x="7435423" y="105816"/>
            <a:ext cx="4526221" cy="3441276"/>
            <a:chOff x="7200021" y="-12276"/>
            <a:chExt cx="4526221" cy="3441276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0DCB6C0A-94D4-5089-D8C1-E465C18D9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0021" y="-12276"/>
              <a:ext cx="4526221" cy="3441276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81D1DD-AD0C-873A-F0D8-1C7368F89179}"/>
                </a:ext>
              </a:extLst>
            </p:cNvPr>
            <p:cNvSpPr txBox="1"/>
            <p:nvPr/>
          </p:nvSpPr>
          <p:spPr>
            <a:xfrm>
              <a:off x="7582338" y="400311"/>
              <a:ext cx="3826276" cy="2616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Уникальность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Крепкий стебель позволяет гордо подниматься цветку вновь, даже если его переехали тяжёлым колесом. Также растение очень долго не вянет, если его сорвать, оно стойко переносит холода и способно полностью поглощать ультрафиолетовые лучи без последствий для фотосинтеза.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601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50E6D85-2005-4BC6-A591-662AF565C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703B33-2B37-9C04-1186-5724872C5F3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2529">
            <a:off x="7012614" y="4281076"/>
            <a:ext cx="1892141" cy="2609850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6FD04BC-14F8-D2E4-209B-771F76D56B53}"/>
              </a:ext>
            </a:extLst>
          </p:cNvPr>
          <p:cNvGrpSpPr/>
          <p:nvPr/>
        </p:nvGrpSpPr>
        <p:grpSpPr>
          <a:xfrm>
            <a:off x="4737967" y="2942862"/>
            <a:ext cx="3457574" cy="1323975"/>
            <a:chOff x="6181726" y="2605087"/>
            <a:chExt cx="3457574" cy="1323975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7D1EE7E-E432-BD5F-6A08-E094DAAD8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1726" y="2605087"/>
              <a:ext cx="3457574" cy="132397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4D6BFE-7FC6-6710-E0FF-D99B121BB710}"/>
                </a:ext>
              </a:extLst>
            </p:cNvPr>
            <p:cNvSpPr txBox="1"/>
            <p:nvPr/>
          </p:nvSpPr>
          <p:spPr>
            <a:xfrm>
              <a:off x="6541202" y="2838607"/>
              <a:ext cx="275196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8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Пиринский</a:t>
              </a:r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 мак – </a:t>
              </a:r>
            </a:p>
            <a:p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символ молодости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12F42AE-77B6-86CC-45D5-1925F78390EB}"/>
              </a:ext>
            </a:extLst>
          </p:cNvPr>
          <p:cNvGrpSpPr/>
          <p:nvPr/>
        </p:nvGrpSpPr>
        <p:grpSpPr>
          <a:xfrm>
            <a:off x="3933882" y="255916"/>
            <a:ext cx="4069597" cy="2848898"/>
            <a:chOff x="3619500" y="275303"/>
            <a:chExt cx="4069597" cy="2848898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FFAEA0AB-655C-17B2-8954-337F55433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500" y="275303"/>
              <a:ext cx="4069597" cy="284889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D8DE63D-88C7-FFF0-A463-457B9C61144E}"/>
                </a:ext>
              </a:extLst>
            </p:cNvPr>
            <p:cNvSpPr txBox="1"/>
            <p:nvPr/>
          </p:nvSpPr>
          <p:spPr>
            <a:xfrm>
              <a:off x="3999739" y="683735"/>
              <a:ext cx="3344825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Уникальность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Мы все привыкли к красным макам, но этот вид отличается от других прикорневыми листьями и ярко-желтым цветом лепестков. Он включён в </a:t>
              </a:r>
              <a:r>
                <a:rPr lang="ru-RU" b="1" dirty="0">
                  <a:solidFill>
                    <a:srgbClr val="C00000"/>
                  </a:solidFill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Красную книгу </a:t>
              </a:r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Болгарии как уязвимый вид. 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3A97AC6-C447-017B-D888-55B048A570DB}"/>
              </a:ext>
            </a:extLst>
          </p:cNvPr>
          <p:cNvGrpSpPr/>
          <p:nvPr/>
        </p:nvGrpSpPr>
        <p:grpSpPr>
          <a:xfrm>
            <a:off x="205468" y="160498"/>
            <a:ext cx="3705226" cy="3444352"/>
            <a:chOff x="66675" y="213248"/>
            <a:chExt cx="3705226" cy="3444352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84BF6824-1B66-40B2-BEFC-5375E8B4D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5" y="213248"/>
              <a:ext cx="3705226" cy="344435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3A71BB-C4F3-CEF4-87E4-972D72D27EB9}"/>
                </a:ext>
              </a:extLst>
            </p:cNvPr>
            <p:cNvSpPr txBox="1"/>
            <p:nvPr/>
          </p:nvSpPr>
          <p:spPr>
            <a:xfrm>
              <a:off x="523876" y="610909"/>
              <a:ext cx="2838450" cy="2616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Научные данные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Растет на высотах от 2100 до 2900 м в горах </a:t>
              </a:r>
              <a:r>
                <a:rPr lang="ru-RU" b="1" dirty="0" err="1">
                  <a:solidFill>
                    <a:srgbClr val="002060"/>
                  </a:solidFill>
                  <a:latin typeface="Monotype Corsiva" panose="03010101010201010101" pitchFamily="66" charset="0"/>
                </a:rPr>
                <a:t>Пирин</a:t>
              </a:r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 на юго-западе Болгарии. Очень редок и встречается в небольшом количестве: на 100 м² может быть всего несколько десятков растений. Цветёт с июля по август. 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401C2589-ABD9-0A3D-C44A-00A35864A89D}"/>
              </a:ext>
            </a:extLst>
          </p:cNvPr>
          <p:cNvGrpSpPr/>
          <p:nvPr/>
        </p:nvGrpSpPr>
        <p:grpSpPr>
          <a:xfrm>
            <a:off x="7916935" y="61705"/>
            <a:ext cx="4069597" cy="3120502"/>
            <a:chOff x="7598527" y="213248"/>
            <a:chExt cx="4069597" cy="3120502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0F9F1B5E-356A-2FFF-3F58-BFE0EF798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527" y="213248"/>
              <a:ext cx="4069597" cy="3120502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B85E70-5709-2DF9-EC5A-4CD674462DF6}"/>
                </a:ext>
              </a:extLst>
            </p:cNvPr>
            <p:cNvSpPr txBox="1"/>
            <p:nvPr/>
          </p:nvSpPr>
          <p:spPr>
            <a:xfrm>
              <a:off x="8033181" y="683735"/>
              <a:ext cx="3344825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Интересные факты</a:t>
              </a:r>
            </a:p>
            <a:p>
              <a:r>
                <a:rPr lang="ru-RU" sz="1800" b="1" dirty="0">
                  <a:solidFill>
                    <a:srgbClr val="002060"/>
                  </a:solidFill>
                  <a:latin typeface="Monotype Corsiva" panose="03010101010201010101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Мак – мифопоэтический образ – знак сна и смерти, а цветущий –символ небывалой красоты, неувядаемой молодости и женского очарования; символ Великой Матери, означающий Деву-мать.</a:t>
              </a:r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AC3BBEF-3BE1-A4FF-AAB3-5521672859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08997" y="2997343"/>
            <a:ext cx="4135524" cy="389058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951D169-8F60-1213-62BE-F84ACFD0C1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91641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FF48394-39C6-2E36-1992-C92BB3A4A9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0554" y="5945031"/>
            <a:ext cx="2145978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0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F825C0-2476-2B63-5BFD-28EE4483A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CA2B1A5-22B6-4337-E845-289EF831E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8625" y="85725"/>
            <a:ext cx="4686300" cy="6858000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5A2C620-4F5D-A602-5DB3-954A6696BC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120" y="4648200"/>
            <a:ext cx="825103" cy="914400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C15637C-A87F-FDCD-12A3-B8B2E8F9B167}"/>
              </a:ext>
            </a:extLst>
          </p:cNvPr>
          <p:cNvGrpSpPr/>
          <p:nvPr/>
        </p:nvGrpSpPr>
        <p:grpSpPr>
          <a:xfrm>
            <a:off x="5267920" y="3547200"/>
            <a:ext cx="4267200" cy="1723300"/>
            <a:chOff x="5267920" y="3547200"/>
            <a:chExt cx="4267200" cy="1400176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2E02BC6-B18C-0101-D5C3-9D44DF789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8800" y="3547200"/>
              <a:ext cx="3676650" cy="140017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E72275C-BD57-1096-F32E-9A3841F713FF}"/>
                </a:ext>
              </a:extLst>
            </p:cNvPr>
            <p:cNvSpPr txBox="1"/>
            <p:nvPr/>
          </p:nvSpPr>
          <p:spPr>
            <a:xfrm>
              <a:off x="5267920" y="3838487"/>
              <a:ext cx="426720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Сосна </a:t>
              </a:r>
              <a:r>
                <a:rPr lang="ru-RU" sz="28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Байкушева</a:t>
              </a:r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 – </a:t>
              </a:r>
            </a:p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дерево-долгожитель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65782A5-1516-AAFC-474D-09FC36B1C01D}"/>
              </a:ext>
            </a:extLst>
          </p:cNvPr>
          <p:cNvGrpSpPr/>
          <p:nvPr/>
        </p:nvGrpSpPr>
        <p:grpSpPr>
          <a:xfrm>
            <a:off x="175322" y="140944"/>
            <a:ext cx="3871912" cy="2687981"/>
            <a:chOff x="152401" y="0"/>
            <a:chExt cx="3871912" cy="2910645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E066B583-D833-1DE7-DC66-A1C6E85E5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1" y="0"/>
              <a:ext cx="3871912" cy="2910645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DB049D2-0CDF-6E4E-B763-B59A1ADE0816}"/>
                </a:ext>
              </a:extLst>
            </p:cNvPr>
            <p:cNvSpPr txBox="1"/>
            <p:nvPr/>
          </p:nvSpPr>
          <p:spPr>
            <a:xfrm>
              <a:off x="681038" y="393493"/>
              <a:ext cx="2957512" cy="1846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Научные данные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Древнейший экземпляр сосны </a:t>
              </a:r>
              <a:r>
                <a:rPr lang="ru-RU" b="1" dirty="0" err="1">
                  <a:solidFill>
                    <a:srgbClr val="002060"/>
                  </a:solidFill>
                  <a:latin typeface="Monotype Corsiva" panose="03010101010201010101" pitchFamily="66" charset="0"/>
                </a:rPr>
                <a:t>Гельдрейха</a:t>
              </a:r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. Это одно из самых старых деревьев в мире, дерево-долгожитель, возраст которого свыше </a:t>
              </a:r>
              <a:r>
                <a:rPr lang="ru-RU" b="1" dirty="0">
                  <a:solidFill>
                    <a:srgbClr val="C00000"/>
                  </a:solidFill>
                  <a:latin typeface="Monotype Corsiva" panose="03010101010201010101" pitchFamily="66" charset="0"/>
                </a:rPr>
                <a:t>1300 лет. 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29A46DB4-6BB2-8132-74E9-7F81907ABF41}"/>
              </a:ext>
            </a:extLst>
          </p:cNvPr>
          <p:cNvGrpSpPr/>
          <p:nvPr/>
        </p:nvGrpSpPr>
        <p:grpSpPr>
          <a:xfrm>
            <a:off x="3933826" y="1"/>
            <a:ext cx="3855838" cy="3933824"/>
            <a:chOff x="3933826" y="1"/>
            <a:chExt cx="3855838" cy="3933824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4B76AA17-CD7D-E8A5-F064-C2AF8AD6C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826" y="1"/>
              <a:ext cx="3855838" cy="3933824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358423-61E9-18F5-7099-81507AE99CFC}"/>
                </a:ext>
              </a:extLst>
            </p:cNvPr>
            <p:cNvSpPr txBox="1"/>
            <p:nvPr/>
          </p:nvSpPr>
          <p:spPr>
            <a:xfrm>
              <a:off x="4324350" y="455188"/>
              <a:ext cx="3152775" cy="29546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Уникальность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Открытие показывает, что некоторые деревья могут оставаться живыми на протяжении веков, даже когда подвергаются экстремальному воздействию климата. 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Уникальная сосна поднимается на высоту 26 м и имеет диаметр возле комля 2,2 м. 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CFAD320-66FE-F1A2-5718-D14B2141754F}"/>
              </a:ext>
            </a:extLst>
          </p:cNvPr>
          <p:cNvGrpSpPr/>
          <p:nvPr/>
        </p:nvGrpSpPr>
        <p:grpSpPr>
          <a:xfrm>
            <a:off x="166464" y="2610160"/>
            <a:ext cx="4019328" cy="3374111"/>
            <a:chOff x="157387" y="2914651"/>
            <a:chExt cx="4019328" cy="2954656"/>
          </a:xfrm>
        </p:grpSpPr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A8A26AC6-AB56-E5BA-64B6-6F7DA69DB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387" y="2914651"/>
              <a:ext cx="4019328" cy="2954656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35A53F-A8C2-F244-C1C9-256E89026563}"/>
                </a:ext>
              </a:extLst>
            </p:cNvPr>
            <p:cNvSpPr txBox="1"/>
            <p:nvPr/>
          </p:nvSpPr>
          <p:spPr>
            <a:xfrm>
              <a:off x="630139" y="3302040"/>
              <a:ext cx="3303687" cy="246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Интересные факты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Сосна названа в честь болгарского лесовода по имени </a:t>
              </a:r>
              <a:r>
                <a:rPr lang="ru-RU" sz="20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Костадин</a:t>
              </a:r>
              <a:r>
                <a:rPr lang="ru-RU" sz="20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 </a:t>
              </a:r>
              <a:r>
                <a:rPr lang="ru-RU" sz="20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Байкушев</a:t>
              </a:r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, который впервые описал её в 1897 году. Произрастает она в горной цепи </a:t>
              </a:r>
              <a:r>
                <a:rPr lang="ru-RU" b="1" dirty="0" err="1">
                  <a:solidFill>
                    <a:srgbClr val="002060"/>
                  </a:solidFill>
                  <a:latin typeface="Monotype Corsiva" panose="03010101010201010101" pitchFamily="66" charset="0"/>
                </a:rPr>
                <a:t>Пирин</a:t>
              </a:r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, на высоте 1930 м над уровнем моря. </a:t>
              </a:r>
            </a:p>
          </p:txBody>
        </p:sp>
      </p:grp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162F5C8-DD13-5992-873C-1B806289F8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644" y="8596"/>
            <a:ext cx="12192000" cy="68580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7B5C1468-BB0B-57F0-34F6-87843B3849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5996" y="5963816"/>
            <a:ext cx="2145978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9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4A2368-5363-1852-8D70-D96E2FB53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37578A-A25B-0395-CA97-89FCAA561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72325" y="3429000"/>
            <a:ext cx="5019675" cy="34623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8889AA-7205-9459-9809-65E3C4A50F9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464" y="3536155"/>
            <a:ext cx="1923440" cy="3248025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4EADE25-D772-9F60-5E59-DD980C0C32C9}"/>
              </a:ext>
            </a:extLst>
          </p:cNvPr>
          <p:cNvGrpSpPr/>
          <p:nvPr/>
        </p:nvGrpSpPr>
        <p:grpSpPr>
          <a:xfrm>
            <a:off x="7714640" y="2712241"/>
            <a:ext cx="2762250" cy="1500188"/>
            <a:chOff x="9095765" y="2694412"/>
            <a:chExt cx="2762250" cy="1247775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AB425CC-89B1-7026-4F87-0F1B77FE4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5765" y="2694412"/>
              <a:ext cx="2762250" cy="124777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DDAA58-EB5B-859F-5740-6225A13C3DC5}"/>
                </a:ext>
              </a:extLst>
            </p:cNvPr>
            <p:cNvSpPr txBox="1"/>
            <p:nvPr/>
          </p:nvSpPr>
          <p:spPr>
            <a:xfrm>
              <a:off x="9369609" y="2976270"/>
              <a:ext cx="213836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Розов </a:t>
              </a:r>
              <a:r>
                <a:rPr lang="ru-RU" sz="28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божур</a:t>
              </a:r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 -</a:t>
              </a:r>
            </a:p>
            <a:p>
              <a:pPr algn="ctr"/>
              <a:r>
                <a:rPr lang="ru-RU" sz="28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дикий пион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9E8C1F3A-5D65-2E9F-C7D7-0B20807ED85E}"/>
              </a:ext>
            </a:extLst>
          </p:cNvPr>
          <p:cNvGrpSpPr/>
          <p:nvPr/>
        </p:nvGrpSpPr>
        <p:grpSpPr>
          <a:xfrm>
            <a:off x="211055" y="133350"/>
            <a:ext cx="3560845" cy="3228976"/>
            <a:chOff x="211055" y="133350"/>
            <a:chExt cx="3560845" cy="3228976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D890020B-A39A-9E0F-A11C-260AA131C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055" y="133350"/>
              <a:ext cx="3560845" cy="3228976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6058C3-4CB8-C60F-9EA7-583E6CCC41E0}"/>
                </a:ext>
              </a:extLst>
            </p:cNvPr>
            <p:cNvSpPr txBox="1"/>
            <p:nvPr/>
          </p:nvSpPr>
          <p:spPr>
            <a:xfrm>
              <a:off x="522999" y="502143"/>
              <a:ext cx="3039351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Научные данные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Дикий пион растет в природе без вмешательства человека. Это редкое охраняемое растение.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Цветет пион в конце весны, в апреле-мае. Срок цветения растения: 10-14 дней.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CB3B044-878B-3A1F-02B5-75DACA691B5D}"/>
              </a:ext>
            </a:extLst>
          </p:cNvPr>
          <p:cNvGrpSpPr/>
          <p:nvPr/>
        </p:nvGrpSpPr>
        <p:grpSpPr>
          <a:xfrm>
            <a:off x="3484506" y="257146"/>
            <a:ext cx="4836458" cy="2838447"/>
            <a:chOff x="3694056" y="-33337"/>
            <a:chExt cx="3811644" cy="3569492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4FBB642-95A4-6988-1356-908D9190C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056" y="-33337"/>
              <a:ext cx="3811644" cy="356949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8A4820-ACB8-0F8E-F667-02D35B552AF2}"/>
                </a:ext>
              </a:extLst>
            </p:cNvPr>
            <p:cNvSpPr txBox="1"/>
            <p:nvPr/>
          </p:nvSpPr>
          <p:spPr>
            <a:xfrm>
              <a:off x="4083844" y="363643"/>
              <a:ext cx="3088481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Уникальность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К разному количеству тычинок у растений мы привыкли, а вот чтобы пестиков было несколько и они хорошо видны, такое увидишь редко. Пион -прекрасный пример цветка, у которого может быть разное количество пестиков.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7D609AB5-EFC5-6E3C-5E6B-B8764DEFF99C}"/>
              </a:ext>
            </a:extLst>
          </p:cNvPr>
          <p:cNvGrpSpPr/>
          <p:nvPr/>
        </p:nvGrpSpPr>
        <p:grpSpPr>
          <a:xfrm>
            <a:off x="7925507" y="295300"/>
            <a:ext cx="4260963" cy="2489083"/>
            <a:chOff x="7925507" y="295300"/>
            <a:chExt cx="4260963" cy="2883695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1B7EC8A-5BFD-14FF-E111-A6C73E35E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5507" y="295300"/>
              <a:ext cx="4260963" cy="2883695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CD9DAA-4FE0-456D-3D3A-238E7ABA21E4}"/>
                </a:ext>
              </a:extLst>
            </p:cNvPr>
            <p:cNvSpPr txBox="1"/>
            <p:nvPr/>
          </p:nvSpPr>
          <p:spPr>
            <a:xfrm>
              <a:off x="8381969" y="614540"/>
              <a:ext cx="3348037" cy="18466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</a:rPr>
                <a:t>Интересные факты</a:t>
              </a:r>
            </a:p>
            <a:p>
              <a:r>
                <a:rPr lang="ru-RU" b="1" dirty="0">
                  <a:solidFill>
                    <a:srgbClr val="002060"/>
                  </a:solidFill>
                  <a:latin typeface="Monotype Corsiva" panose="03010101010201010101" pitchFamily="66" charset="0"/>
                </a:rPr>
                <a:t>В Древней Греции и в Средние века пион считался лекарственным растением от ночных кошмаров, спазмов, нервных расстройств, головной боли и заболеваний печени.</a:t>
              </a:r>
            </a:p>
          </p:txBody>
        </p: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E5CFE48-570D-DE02-3FA6-D5941A2863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6668"/>
            <a:ext cx="12192000" cy="687466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02F051E-98E7-C7C0-3D4D-B9192E12C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3611" y="5974201"/>
            <a:ext cx="2145978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10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54F866-B271-0456-FAEC-151FCA5B0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531222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78FFFB9-01B2-29B3-5104-CFB0F4F2F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5780">
            <a:off x="1430416" y="-1178524"/>
            <a:ext cx="14528798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39D5AD-AA35-2D6F-304A-03696DDBC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5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431C2A-D5AC-1B1B-7F2B-F19E06F7C8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3" y="740350"/>
            <a:ext cx="3148012" cy="6096000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BF6AC98E-882B-2C51-8AAF-F710670CF3A1}"/>
              </a:ext>
            </a:extLst>
          </p:cNvPr>
          <p:cNvSpPr/>
          <p:nvPr/>
        </p:nvSpPr>
        <p:spPr>
          <a:xfrm>
            <a:off x="3182588" y="540544"/>
            <a:ext cx="8670978" cy="3967903"/>
          </a:xfrm>
          <a:custGeom>
            <a:avLst/>
            <a:gdLst>
              <a:gd name="connsiteX0" fmla="*/ 43934 w 8670978"/>
              <a:gd name="connsiteY0" fmla="*/ 1222134 h 3967903"/>
              <a:gd name="connsiteX1" fmla="*/ 87477 w 8670978"/>
              <a:gd name="connsiteY1" fmla="*/ 119049 h 3967903"/>
              <a:gd name="connsiteX2" fmla="*/ 972848 w 8670978"/>
              <a:gd name="connsiteY2" fmla="*/ 31963 h 3967903"/>
              <a:gd name="connsiteX3" fmla="*/ 6386677 w 8670978"/>
              <a:gd name="connsiteY3" fmla="*/ 133563 h 3967903"/>
              <a:gd name="connsiteX4" fmla="*/ 7330105 w 8670978"/>
              <a:gd name="connsiteY4" fmla="*/ 438363 h 3967903"/>
              <a:gd name="connsiteX5" fmla="*/ 8404163 w 8670978"/>
              <a:gd name="connsiteY5" fmla="*/ 423849 h 3967903"/>
              <a:gd name="connsiteX6" fmla="*/ 8607363 w 8670978"/>
              <a:gd name="connsiteY6" fmla="*/ 2862249 h 3967903"/>
              <a:gd name="connsiteX7" fmla="*/ 7489763 w 8670978"/>
              <a:gd name="connsiteY7" fmla="*/ 3167049 h 3967903"/>
              <a:gd name="connsiteX8" fmla="*/ 7155934 w 8670978"/>
              <a:gd name="connsiteY8" fmla="*/ 3660534 h 3967903"/>
              <a:gd name="connsiteX9" fmla="*/ 4209534 w 8670978"/>
              <a:gd name="connsiteY9" fmla="*/ 3834706 h 3967903"/>
              <a:gd name="connsiteX10" fmla="*/ 1321191 w 8670978"/>
              <a:gd name="connsiteY10" fmla="*/ 3805677 h 3967903"/>
              <a:gd name="connsiteX11" fmla="*/ 203591 w 8670978"/>
              <a:gd name="connsiteY11" fmla="*/ 3762134 h 3967903"/>
              <a:gd name="connsiteX12" fmla="*/ 189077 w 8670978"/>
              <a:gd name="connsiteY12" fmla="*/ 1149563 h 3967903"/>
              <a:gd name="connsiteX13" fmla="*/ 43934 w 8670978"/>
              <a:gd name="connsiteY13" fmla="*/ 1222134 h 396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70978" h="3967903">
                <a:moveTo>
                  <a:pt x="43934" y="1222134"/>
                </a:moveTo>
                <a:cubicBezTo>
                  <a:pt x="27001" y="1050382"/>
                  <a:pt x="-67342" y="317411"/>
                  <a:pt x="87477" y="119049"/>
                </a:cubicBezTo>
                <a:cubicBezTo>
                  <a:pt x="242296" y="-79313"/>
                  <a:pt x="-77019" y="29544"/>
                  <a:pt x="972848" y="31963"/>
                </a:cubicBezTo>
                <a:cubicBezTo>
                  <a:pt x="2022715" y="34382"/>
                  <a:pt x="5327134" y="65830"/>
                  <a:pt x="6386677" y="133563"/>
                </a:cubicBezTo>
                <a:cubicBezTo>
                  <a:pt x="7446220" y="201296"/>
                  <a:pt x="6993857" y="389982"/>
                  <a:pt x="7330105" y="438363"/>
                </a:cubicBezTo>
                <a:cubicBezTo>
                  <a:pt x="7666353" y="486744"/>
                  <a:pt x="8191287" y="19868"/>
                  <a:pt x="8404163" y="423849"/>
                </a:cubicBezTo>
                <a:cubicBezTo>
                  <a:pt x="8617039" y="827830"/>
                  <a:pt x="8759763" y="2405049"/>
                  <a:pt x="8607363" y="2862249"/>
                </a:cubicBezTo>
                <a:cubicBezTo>
                  <a:pt x="8454963" y="3319449"/>
                  <a:pt x="7731668" y="3034002"/>
                  <a:pt x="7489763" y="3167049"/>
                </a:cubicBezTo>
                <a:cubicBezTo>
                  <a:pt x="7247858" y="3300097"/>
                  <a:pt x="7702639" y="3549258"/>
                  <a:pt x="7155934" y="3660534"/>
                </a:cubicBezTo>
                <a:cubicBezTo>
                  <a:pt x="6609229" y="3771810"/>
                  <a:pt x="5181991" y="3810516"/>
                  <a:pt x="4209534" y="3834706"/>
                </a:cubicBezTo>
                <a:cubicBezTo>
                  <a:pt x="3237077" y="3858896"/>
                  <a:pt x="1988848" y="3817772"/>
                  <a:pt x="1321191" y="3805677"/>
                </a:cubicBezTo>
                <a:cubicBezTo>
                  <a:pt x="653534" y="3793582"/>
                  <a:pt x="392277" y="4204820"/>
                  <a:pt x="203591" y="3762134"/>
                </a:cubicBezTo>
                <a:cubicBezTo>
                  <a:pt x="14905" y="3319448"/>
                  <a:pt x="220525" y="1577734"/>
                  <a:pt x="189077" y="1149563"/>
                </a:cubicBezTo>
                <a:cubicBezTo>
                  <a:pt x="157629" y="721392"/>
                  <a:pt x="60867" y="1393886"/>
                  <a:pt x="43934" y="1222134"/>
                </a:cubicBez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solidFill>
              <a:srgbClr val="002060"/>
            </a:solidFill>
          </a:ln>
          <a:effectLst>
            <a:outerShdw blurRad="127000" dist="38100" dir="16200000" sx="99000" sy="99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CE3F8-29B5-CE11-C085-E0D9019442E0}"/>
              </a:ext>
            </a:extLst>
          </p:cNvPr>
          <p:cNvSpPr txBox="1"/>
          <p:nvPr/>
        </p:nvSpPr>
        <p:spPr>
          <a:xfrm>
            <a:off x="3393546" y="613939"/>
            <a:ext cx="8460020" cy="378565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Список использованных источников и литературы</a:t>
            </a:r>
          </a:p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1. </a:t>
            </a:r>
            <a:r>
              <a:rPr lang="en-US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Георгиев, Д. Флора Болгарии: привычные и необычные виды. Академическое издательство «университетское дело», 2018.</a:t>
            </a:r>
          </a:p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2. </a:t>
            </a:r>
            <a:r>
              <a:rPr lang="en-US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Биологическое разнообразие в Болгарии. www.moew.government.bg </a:t>
            </a:r>
          </a:p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3. </a:t>
            </a:r>
            <a:r>
              <a:rPr lang="en-US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Петров Р. Болгарская флора: из сокровищницы природы. София: Издательство «Земля», 2022. </a:t>
            </a:r>
          </a:p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4. </a:t>
            </a:r>
            <a:r>
              <a:rPr lang="en-US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https://vsichkitemi.com/8-rasteniya-koito-izchezvat-ot-shirinite-na-bylgaria-zaradi-choveka/#%D0%9D%D0%B0%D1%80%D1%86%D0%B8%D1%81%D0%BE%D1%86%D0%B2%D0%B5%D1%82%D0%BD%D0%B0_%D1%81%D1%8A%D1%81%D1%8A%D0%BD%D0%BA%D0%B0</a:t>
            </a:r>
          </a:p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5. </a:t>
            </a:r>
            <a:r>
              <a:rPr lang="en-US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https://www.hera.bg/s.php?n=4895</a:t>
            </a:r>
          </a:p>
          <a:p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6. </a:t>
            </a:r>
            <a:r>
              <a:rPr lang="en-US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>https://balgarskatakrasota.weebly.com/10471072109710801090107710851080-10881072108910901077108510801103.html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E8BBF4-BC3B-3C9D-0F59-649BE89973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700" y="89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5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978</Words>
  <Application>Microsoft Office PowerPoint</Application>
  <PresentationFormat>Широкоэкранный</PresentationFormat>
  <Paragraphs>89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Тищенко ОД</cp:lastModifiedBy>
  <cp:revision>77</cp:revision>
  <dcterms:created xsi:type="dcterms:W3CDTF">2024-11-14T04:17:16Z</dcterms:created>
  <dcterms:modified xsi:type="dcterms:W3CDTF">2024-11-18T09:59:45Z</dcterms:modified>
</cp:coreProperties>
</file>