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Open Sans" charset="0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-1104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1CC00-E854-4BCA-A2A1-A2EF762452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0D5C5-2FE6-47FA-8E6C-A3A4FC625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94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D5C5-2FE6-47FA-8E6C-A3A4FC625D7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081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7.svg"/><Relationship Id="rId4" Type="http://schemas.openxmlformats.org/officeDocument/2006/relationships/image" Target="../media/image12.png"/><Relationship Id="rId9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5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1.sv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23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775945" y="2329338"/>
            <a:ext cx="12736111" cy="4871562"/>
          </a:xfrm>
          <a:custGeom>
            <a:avLst/>
            <a:gdLst/>
            <a:ahLst/>
            <a:cxnLst/>
            <a:rect l="l" t="t" r="r" b="b"/>
            <a:pathLst>
              <a:path w="12736111" h="4871562">
                <a:moveTo>
                  <a:pt x="0" y="0"/>
                </a:moveTo>
                <a:lnTo>
                  <a:pt x="12736110" y="0"/>
                </a:lnTo>
                <a:lnTo>
                  <a:pt x="12736110" y="4871562"/>
                </a:lnTo>
                <a:lnTo>
                  <a:pt x="0" y="48715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08574" y="5143500"/>
            <a:ext cx="3173539" cy="4114800"/>
          </a:xfrm>
          <a:custGeom>
            <a:avLst/>
            <a:gdLst/>
            <a:ahLst/>
            <a:cxnLst/>
            <a:rect l="l" t="t" r="r" b="b"/>
            <a:pathLst>
              <a:path w="3173539" h="4114800">
                <a:moveTo>
                  <a:pt x="0" y="0"/>
                </a:moveTo>
                <a:lnTo>
                  <a:pt x="3173540" y="0"/>
                </a:lnTo>
                <a:lnTo>
                  <a:pt x="3173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4105886" y="5143500"/>
            <a:ext cx="3173540" cy="4114800"/>
          </a:xfrm>
          <a:custGeom>
            <a:avLst/>
            <a:gdLst/>
            <a:ahLst/>
            <a:cxnLst/>
            <a:rect l="l" t="t" r="r" b="b"/>
            <a:pathLst>
              <a:path w="3173540" h="4114800">
                <a:moveTo>
                  <a:pt x="3173540" y="0"/>
                </a:moveTo>
                <a:lnTo>
                  <a:pt x="0" y="0"/>
                </a:lnTo>
                <a:lnTo>
                  <a:pt x="0" y="4114800"/>
                </a:lnTo>
                <a:lnTo>
                  <a:pt x="3173540" y="4114800"/>
                </a:lnTo>
                <a:lnTo>
                  <a:pt x="317354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" y="8572500"/>
            <a:ext cx="18288000" cy="1714500"/>
          </a:xfrm>
          <a:custGeom>
            <a:avLst/>
            <a:gdLst/>
            <a:ahLst/>
            <a:cxnLst/>
            <a:rect l="l" t="t" r="r" b="b"/>
            <a:pathLst>
              <a:path w="19577223" h="6611024">
                <a:moveTo>
                  <a:pt x="0" y="0"/>
                </a:moveTo>
                <a:lnTo>
                  <a:pt x="19577222" y="0"/>
                </a:lnTo>
                <a:lnTo>
                  <a:pt x="19577222" y="6611024"/>
                </a:lnTo>
                <a:lnTo>
                  <a:pt x="0" y="66110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rcRect/>
            <a:stretch>
              <a:fillRect l="-21561" r="-28611" b="-76900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6353167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0" y="0"/>
                </a:moveTo>
                <a:lnTo>
                  <a:pt x="5190688" y="0"/>
                </a:lnTo>
                <a:lnTo>
                  <a:pt x="519068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3097312" y="6353167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5190688" y="0"/>
                </a:moveTo>
                <a:lnTo>
                  <a:pt x="0" y="0"/>
                </a:lnTo>
                <a:lnTo>
                  <a:pt x="0" y="4114800"/>
                </a:lnTo>
                <a:lnTo>
                  <a:pt x="5190688" y="4114800"/>
                </a:lnTo>
                <a:lnTo>
                  <a:pt x="519068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0"/>
            <a:ext cx="3779115" cy="3311879"/>
          </a:xfrm>
          <a:custGeom>
            <a:avLst/>
            <a:gdLst/>
            <a:ahLst/>
            <a:cxnLst/>
            <a:rect l="l" t="t" r="r" b="b"/>
            <a:pathLst>
              <a:path w="3779115" h="3311879">
                <a:moveTo>
                  <a:pt x="0" y="0"/>
                </a:moveTo>
                <a:lnTo>
                  <a:pt x="3779115" y="0"/>
                </a:lnTo>
                <a:lnTo>
                  <a:pt x="3779115" y="3311879"/>
                </a:lnTo>
                <a:lnTo>
                  <a:pt x="0" y="33118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14508885" y="0"/>
            <a:ext cx="3779115" cy="3311879"/>
          </a:xfrm>
          <a:custGeom>
            <a:avLst/>
            <a:gdLst/>
            <a:ahLst/>
            <a:cxnLst/>
            <a:rect l="l" t="t" r="r" b="b"/>
            <a:pathLst>
              <a:path w="3779115" h="3311879">
                <a:moveTo>
                  <a:pt x="3779115" y="0"/>
                </a:moveTo>
                <a:lnTo>
                  <a:pt x="0" y="0"/>
                </a:lnTo>
                <a:lnTo>
                  <a:pt x="0" y="3311879"/>
                </a:lnTo>
                <a:lnTo>
                  <a:pt x="3779115" y="3311879"/>
                </a:lnTo>
                <a:lnTo>
                  <a:pt x="377911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458965" y="1202984"/>
            <a:ext cx="1463446" cy="1300638"/>
          </a:xfrm>
          <a:custGeom>
            <a:avLst/>
            <a:gdLst/>
            <a:ahLst/>
            <a:cxnLst/>
            <a:rect l="l" t="t" r="r" b="b"/>
            <a:pathLst>
              <a:path w="1463446" h="1300638">
                <a:moveTo>
                  <a:pt x="0" y="0"/>
                </a:moveTo>
                <a:lnTo>
                  <a:pt x="1463446" y="0"/>
                </a:lnTo>
                <a:lnTo>
                  <a:pt x="1463446" y="1300638"/>
                </a:lnTo>
                <a:lnTo>
                  <a:pt x="0" y="13006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779116" y="3744913"/>
            <a:ext cx="10326770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36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Необычные</a:t>
            </a:r>
            <a:r>
              <a:rPr lang="en-US" sz="36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6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растения</a:t>
            </a:r>
            <a:r>
              <a:rPr lang="en-US" sz="36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6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страны</a:t>
            </a:r>
            <a:r>
              <a:rPr lang="en-US" sz="36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6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пребывания</a:t>
            </a:r>
            <a:r>
              <a:rPr lang="en-US" sz="36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5000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Крона</a:t>
            </a:r>
            <a:r>
              <a:rPr lang="en-US" sz="50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50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и </a:t>
            </a:r>
            <a:r>
              <a:rPr lang="en-US" sz="50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Корни</a:t>
            </a:r>
            <a:r>
              <a:rPr lang="en-US" sz="50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секреты</a:t>
            </a:r>
            <a:r>
              <a:rPr lang="en-US" sz="50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50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природы</a:t>
            </a:r>
            <a:r>
              <a:rPr lang="en-US" sz="50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50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Бангладеш</a:t>
            </a:r>
            <a:endParaRPr lang="en-US" sz="5000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07983" y="456424"/>
            <a:ext cx="12072033" cy="1176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Общеобразовательная</a:t>
            </a:r>
            <a:r>
              <a:rPr lang="en-US" sz="339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школа</a:t>
            </a:r>
            <a:r>
              <a:rPr lang="en-US" sz="339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endParaRPr lang="ru-RU" sz="3399" dirty="0" smtClean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4759"/>
              </a:lnSpc>
            </a:pPr>
            <a:r>
              <a:rPr lang="en-US" sz="3399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при</a:t>
            </a:r>
            <a:r>
              <a:rPr lang="en-US" sz="33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Посольстве</a:t>
            </a:r>
            <a:r>
              <a:rPr lang="en-US" sz="339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России</a:t>
            </a:r>
            <a:r>
              <a:rPr lang="en-US" sz="339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в </a:t>
            </a:r>
            <a:r>
              <a:rPr lang="en-US" sz="33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Бангладеш</a:t>
            </a:r>
            <a:r>
              <a:rPr lang="en-US" sz="339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46136" y="2969297"/>
            <a:ext cx="12736111" cy="560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Номинация</a:t>
            </a:r>
            <a:r>
              <a:rPr lang="en-US" sz="339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  <a:r>
              <a:rPr lang="en-US" sz="33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“</a:t>
            </a:r>
            <a:r>
              <a:rPr lang="ru-RU" sz="33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Изображаем жизнь</a:t>
            </a:r>
            <a:r>
              <a:rPr lang="en-US" sz="33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” </a:t>
            </a:r>
            <a:endParaRPr lang="en-US" sz="3399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917763" y="7115175"/>
            <a:ext cx="12810792" cy="1718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7"/>
              </a:lnSpc>
            </a:pP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Работу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выполнили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ученицы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5 </a:t>
            </a: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класса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</a:p>
          <a:p>
            <a:pPr algn="ctr">
              <a:lnSpc>
                <a:spcPts val="4507"/>
              </a:lnSpc>
            </a:pP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Белкина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М., </a:t>
            </a: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Говорова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ru-RU" sz="321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А</a:t>
            </a:r>
            <a:r>
              <a:rPr lang="en-US" sz="321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.,  </a:t>
            </a: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Иванкова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М.</a:t>
            </a:r>
          </a:p>
          <a:p>
            <a:pPr algn="ctr">
              <a:lnSpc>
                <a:spcPts val="4507"/>
              </a:lnSpc>
            </a:pP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Руководитель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учитель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химии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биологии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21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Гапеева</a:t>
            </a:r>
            <a:r>
              <a:rPr lang="en-US" sz="321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Н.В.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115988" y="9551942"/>
            <a:ext cx="285681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Дакка</a:t>
            </a:r>
            <a:r>
              <a:rPr lang="en-US" sz="339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33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2024</a:t>
            </a:r>
            <a:r>
              <a:rPr lang="ru-RU" sz="33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г</a:t>
            </a:r>
            <a:r>
              <a:rPr lang="en-US" sz="339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9050" y="-1905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801751" y="321483"/>
            <a:ext cx="12130861" cy="9644034"/>
          </a:xfrm>
          <a:custGeom>
            <a:avLst/>
            <a:gdLst/>
            <a:ahLst/>
            <a:cxnLst/>
            <a:rect l="l" t="t" r="r" b="b"/>
            <a:pathLst>
              <a:path w="12130861" h="9644034">
                <a:moveTo>
                  <a:pt x="0" y="0"/>
                </a:moveTo>
                <a:lnTo>
                  <a:pt x="12130860" y="0"/>
                </a:lnTo>
                <a:lnTo>
                  <a:pt x="12130860" y="9644034"/>
                </a:lnTo>
                <a:lnTo>
                  <a:pt x="0" y="9644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670887" y="9488298"/>
            <a:ext cx="19577223" cy="798702"/>
          </a:xfrm>
          <a:custGeom>
            <a:avLst/>
            <a:gdLst/>
            <a:ahLst/>
            <a:cxnLst/>
            <a:rect l="l" t="t" r="r" b="b"/>
            <a:pathLst>
              <a:path w="19577223" h="6611024">
                <a:moveTo>
                  <a:pt x="0" y="0"/>
                </a:moveTo>
                <a:lnTo>
                  <a:pt x="19577222" y="0"/>
                </a:lnTo>
                <a:lnTo>
                  <a:pt x="19577222" y="6611024"/>
                </a:lnTo>
                <a:lnTo>
                  <a:pt x="0" y="6611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 l="-20142" r="-20142" b="-176541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548877" y="6172200"/>
            <a:ext cx="4206580" cy="4114800"/>
          </a:xfrm>
          <a:custGeom>
            <a:avLst/>
            <a:gdLst/>
            <a:ahLst/>
            <a:cxnLst/>
            <a:rect l="l" t="t" r="r" b="b"/>
            <a:pathLst>
              <a:path w="4206580" h="411480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 l="-1" r="11114"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0" y="6846319"/>
            <a:ext cx="3869744" cy="3440681"/>
          </a:xfrm>
          <a:custGeom>
            <a:avLst/>
            <a:gdLst/>
            <a:ahLst/>
            <a:cxnLst/>
            <a:rect l="l" t="t" r="r" b="b"/>
            <a:pathLst>
              <a:path w="4206580" h="4114800">
                <a:moveTo>
                  <a:pt x="4206580" y="0"/>
                </a:moveTo>
                <a:lnTo>
                  <a:pt x="0" y="0"/>
                </a:lnTo>
                <a:lnTo>
                  <a:pt x="0" y="4114800"/>
                </a:lnTo>
                <a:lnTo>
                  <a:pt x="4206580" y="4114800"/>
                </a:lnTo>
                <a:lnTo>
                  <a:pt x="420658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 t="-1" r="-8704" b="-19593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36837" y="-1"/>
            <a:ext cx="3532907" cy="1673623"/>
          </a:xfrm>
          <a:custGeom>
            <a:avLst/>
            <a:gdLst/>
            <a:ahLst/>
            <a:cxnLst/>
            <a:rect l="l" t="t" r="r" b="b"/>
            <a:pathLst>
              <a:path w="3532907" h="2704280">
                <a:moveTo>
                  <a:pt x="0" y="0"/>
                </a:moveTo>
                <a:lnTo>
                  <a:pt x="3532907" y="0"/>
                </a:lnTo>
                <a:lnTo>
                  <a:pt x="3532907" y="2704280"/>
                </a:lnTo>
                <a:lnTo>
                  <a:pt x="0" y="2704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/>
            <a:stretch>
              <a:fillRect t="-61582"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3953476" y="0"/>
            <a:ext cx="3271665" cy="2504311"/>
          </a:xfrm>
          <a:custGeom>
            <a:avLst/>
            <a:gdLst/>
            <a:ahLst/>
            <a:cxnLst/>
            <a:rect l="l" t="t" r="r" b="b"/>
            <a:pathLst>
              <a:path w="3271665" h="2504311">
                <a:moveTo>
                  <a:pt x="3271665" y="0"/>
                </a:moveTo>
                <a:lnTo>
                  <a:pt x="0" y="0"/>
                </a:lnTo>
                <a:lnTo>
                  <a:pt x="0" y="2504311"/>
                </a:lnTo>
                <a:lnTo>
                  <a:pt x="3271665" y="2504311"/>
                </a:lnTo>
                <a:lnTo>
                  <a:pt x="327166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06888" y="1673622"/>
            <a:ext cx="6421502" cy="4973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4"/>
              </a:lnSpc>
            </a:pP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Огромные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поля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сменяются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маленькими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деревушками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где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растут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высокие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кокосовые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пальмы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баньяновые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деревья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Вокруг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маленьких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озер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можно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увидеть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лилии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лотосы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а в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городе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жизнь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кипит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круглые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сутки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. В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воздухе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пахнет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разными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специями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это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есть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Бангладеш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! </a:t>
            </a:r>
          </a:p>
          <a:p>
            <a:pPr algn="ctr">
              <a:lnSpc>
                <a:spcPts val="3924"/>
              </a:lnSpc>
            </a:pPr>
            <a:endParaRPr lang="en-US" sz="2803" dirty="0">
              <a:solidFill>
                <a:srgbClr val="20573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3924"/>
              </a:lnSpc>
            </a:pP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Давайте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расскажу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обо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всём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по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3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порядку</a:t>
            </a:r>
            <a:r>
              <a:rPr lang="en-US" sz="2803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...</a:t>
            </a:r>
          </a:p>
          <a:p>
            <a:pPr algn="ctr">
              <a:lnSpc>
                <a:spcPts val="3924"/>
              </a:lnSpc>
              <a:spcBef>
                <a:spcPct val="0"/>
              </a:spcBef>
            </a:pPr>
            <a:endParaRPr lang="en-US" sz="2803" dirty="0">
              <a:solidFill>
                <a:srgbClr val="20573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05732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20761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222478">
            <a:off x="468518" y="6927525"/>
            <a:ext cx="2336262" cy="3111245"/>
          </a:xfrm>
          <a:custGeom>
            <a:avLst/>
            <a:gdLst/>
            <a:ahLst/>
            <a:cxnLst/>
            <a:rect l="l" t="t" r="r" b="b"/>
            <a:pathLst>
              <a:path w="2336262" h="3111245">
                <a:moveTo>
                  <a:pt x="0" y="0"/>
                </a:moveTo>
                <a:lnTo>
                  <a:pt x="2336262" y="0"/>
                </a:lnTo>
                <a:lnTo>
                  <a:pt x="2336262" y="3111246"/>
                </a:lnTo>
                <a:lnTo>
                  <a:pt x="0" y="31112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1374244" flipH="1">
            <a:off x="15898488" y="8211550"/>
            <a:ext cx="2336262" cy="2017020"/>
          </a:xfrm>
          <a:custGeom>
            <a:avLst/>
            <a:gdLst/>
            <a:ahLst/>
            <a:cxnLst/>
            <a:rect l="l" t="t" r="r" b="b"/>
            <a:pathLst>
              <a:path w="2336262" h="3111245">
                <a:moveTo>
                  <a:pt x="2336262" y="0"/>
                </a:moveTo>
                <a:lnTo>
                  <a:pt x="0" y="0"/>
                </a:lnTo>
                <a:lnTo>
                  <a:pt x="0" y="3111245"/>
                </a:lnTo>
                <a:lnTo>
                  <a:pt x="2336262" y="3111245"/>
                </a:lnTo>
                <a:lnTo>
                  <a:pt x="233626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 b="-54250"/>
            </a:stretch>
          </a:blipFill>
        </p:spPr>
      </p:sp>
      <p:sp>
        <p:nvSpPr>
          <p:cNvPr id="6" name="Freeform 6"/>
          <p:cNvSpPr/>
          <p:nvPr/>
        </p:nvSpPr>
        <p:spPr>
          <a:xfrm rot="1267676">
            <a:off x="-162237" y="6297027"/>
            <a:ext cx="1952660" cy="4114800"/>
          </a:xfrm>
          <a:custGeom>
            <a:avLst/>
            <a:gdLst/>
            <a:ahLst/>
            <a:cxnLst/>
            <a:rect l="l" t="t" r="r" b="b"/>
            <a:pathLst>
              <a:path w="1952660" h="4114800">
                <a:moveTo>
                  <a:pt x="0" y="0"/>
                </a:moveTo>
                <a:lnTo>
                  <a:pt x="1952660" y="0"/>
                </a:lnTo>
                <a:lnTo>
                  <a:pt x="19526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1210364" flipH="1">
            <a:off x="16656204" y="7491998"/>
            <a:ext cx="1952660" cy="2833865"/>
          </a:xfrm>
          <a:custGeom>
            <a:avLst/>
            <a:gdLst/>
            <a:ahLst/>
            <a:cxnLst/>
            <a:rect l="l" t="t" r="r" b="b"/>
            <a:pathLst>
              <a:path w="1952660" h="4114800">
                <a:moveTo>
                  <a:pt x="1952660" y="0"/>
                </a:moveTo>
                <a:lnTo>
                  <a:pt x="0" y="0"/>
                </a:lnTo>
                <a:lnTo>
                  <a:pt x="0" y="4114800"/>
                </a:lnTo>
                <a:lnTo>
                  <a:pt x="1952660" y="4114800"/>
                </a:lnTo>
                <a:lnTo>
                  <a:pt x="195266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 t="-1" b="-4519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844635" y="8763246"/>
            <a:ext cx="7315200" cy="1523754"/>
          </a:xfrm>
          <a:custGeom>
            <a:avLst/>
            <a:gdLst/>
            <a:ahLst/>
            <a:cxnLst/>
            <a:rect l="l" t="t" r="r" b="b"/>
            <a:pathLst>
              <a:path w="7315200" h="1523754">
                <a:moveTo>
                  <a:pt x="0" y="0"/>
                </a:moveTo>
                <a:lnTo>
                  <a:pt x="7315200" y="0"/>
                </a:lnTo>
                <a:lnTo>
                  <a:pt x="7315200" y="1523754"/>
                </a:lnTo>
                <a:lnTo>
                  <a:pt x="0" y="15237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143922" y="642798"/>
            <a:ext cx="7857041" cy="7502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Когда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я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смотрю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на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растения</a:t>
            </a:r>
            <a:r>
              <a:rPr lang="en-US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Бангладеш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выбрать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одно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самое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необычное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это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суперсложно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! </a:t>
            </a:r>
          </a:p>
          <a:p>
            <a:pPr algn="just">
              <a:lnSpc>
                <a:spcPts val="3919"/>
              </a:lnSpc>
            </a:pPr>
            <a:endParaRPr lang="en-US" sz="2799" dirty="0">
              <a:solidFill>
                <a:srgbClr val="20573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</a:pP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этой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стране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растёт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столько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всего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от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красивых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цветов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до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огромных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мангровых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деревьев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и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все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они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какие-то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особенные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Но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если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подумать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что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такое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«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необычное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»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растение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то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становится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чуть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понятнее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это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наверное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что-то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что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выделяется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своими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особенными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свойствами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или</a:t>
            </a:r>
            <a:r>
              <a:rPr lang="ru-RU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качествами</a:t>
            </a:r>
            <a:r>
              <a:rPr lang="en-US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важн</a:t>
            </a:r>
            <a:r>
              <a:rPr lang="ru-RU" sz="2799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ыми</a:t>
            </a:r>
            <a:r>
              <a:rPr lang="en-US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для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людей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природы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Чтобы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найти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такое</a:t>
            </a:r>
            <a:r>
              <a:rPr lang="ru-RU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растение</a:t>
            </a:r>
            <a:r>
              <a:rPr lang="en-US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я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много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читала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ru-RU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задавала вопросы</a:t>
            </a:r>
            <a:r>
              <a:rPr lang="en-US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родител</a:t>
            </a:r>
            <a:r>
              <a:rPr lang="ru-RU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ям</a:t>
            </a:r>
            <a:r>
              <a:rPr lang="en-US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и </a:t>
            </a:r>
            <a:r>
              <a:rPr lang="en-US" sz="2799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учител</a:t>
            </a:r>
            <a:r>
              <a:rPr lang="ru-RU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ям</a:t>
            </a:r>
            <a:r>
              <a:rPr lang="en-US" sz="2799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  <a:endParaRPr lang="en-US" sz="2799" dirty="0">
              <a:solidFill>
                <a:srgbClr val="20573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0573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1" y="2913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648274"/>
            <a:ext cx="6243828" cy="3638726"/>
          </a:xfrm>
          <a:custGeom>
            <a:avLst/>
            <a:gdLst/>
            <a:ahLst/>
            <a:cxnLst/>
            <a:rect l="l" t="t" r="r" b="b"/>
            <a:pathLst>
              <a:path w="6243828" h="3638726">
                <a:moveTo>
                  <a:pt x="0" y="0"/>
                </a:moveTo>
                <a:lnTo>
                  <a:pt x="6243828" y="0"/>
                </a:lnTo>
                <a:lnTo>
                  <a:pt x="6243828" y="3638726"/>
                </a:lnTo>
                <a:lnTo>
                  <a:pt x="0" y="36387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22" t="-12669" r="-1122"/>
            </a:stretch>
          </a:blipFill>
        </p:spPr>
      </p:sp>
      <p:sp>
        <p:nvSpPr>
          <p:cNvPr id="4" name="Freeform 4"/>
          <p:cNvSpPr/>
          <p:nvPr/>
        </p:nvSpPr>
        <p:spPr>
          <a:xfrm rot="5400000" flipH="1">
            <a:off x="13306336" y="5305337"/>
            <a:ext cx="3638726" cy="6324600"/>
          </a:xfrm>
          <a:custGeom>
            <a:avLst/>
            <a:gdLst/>
            <a:ahLst/>
            <a:cxnLst/>
            <a:rect l="l" t="t" r="r" b="b"/>
            <a:pathLst>
              <a:path w="3638726" h="6468847">
                <a:moveTo>
                  <a:pt x="3638727" y="0"/>
                </a:moveTo>
                <a:lnTo>
                  <a:pt x="0" y="0"/>
                </a:lnTo>
                <a:lnTo>
                  <a:pt x="0" y="6468847"/>
                </a:lnTo>
                <a:lnTo>
                  <a:pt x="3638727" y="6468847"/>
                </a:lnTo>
                <a:lnTo>
                  <a:pt x="363872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1093826"/>
            <a:ext cx="16375856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3"/>
              </a:lnSpc>
            </a:pP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После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того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как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я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узнала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ru-RU" sz="288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много</a:t>
            </a:r>
            <a:r>
              <a:rPr lang="en-US" sz="288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удивительного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 </a:t>
            </a:r>
            <a:r>
              <a:rPr lang="en-US" sz="2881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растения</a:t>
            </a:r>
            <a:r>
              <a:rPr lang="ru-RU" sz="288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х</a:t>
            </a:r>
            <a:r>
              <a:rPr lang="en-US" sz="288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мне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вдруг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захотелось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поделиться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с  </a:t>
            </a:r>
            <a:r>
              <a:rPr lang="en-US" sz="288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одноклассниками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эт</a:t>
            </a:r>
            <a:r>
              <a:rPr lang="ru-RU" sz="288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ой информацией, наполненной </a:t>
            </a:r>
            <a:r>
              <a:rPr lang="en-US" sz="2881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чувством</a:t>
            </a:r>
            <a:r>
              <a:rPr lang="en-US" sz="288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волшебства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восхищения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</a:p>
          <a:p>
            <a:pPr algn="ctr">
              <a:lnSpc>
                <a:spcPts val="4033"/>
              </a:lnSpc>
            </a:pPr>
            <a:endParaRPr lang="en-US" sz="2881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4033"/>
              </a:lnSpc>
            </a:pP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Каждое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растение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оказалось</a:t>
            </a:r>
            <a:r>
              <a:rPr lang="en-US" sz="288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особенным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 у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одного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корни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которые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спасают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от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волн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у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другого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крона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дающая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прохладу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защиту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881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Это</a:t>
            </a:r>
            <a:r>
              <a:rPr lang="en-US" sz="288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сказочные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герои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у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каждого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своя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тайна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своя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роль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в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природе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Все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эти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мысли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образы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сложились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в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голове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вот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что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у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нас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8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получилось</a:t>
            </a:r>
            <a:r>
              <a:rPr lang="en-US" sz="288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….</a:t>
            </a:r>
          </a:p>
          <a:p>
            <a:pPr algn="ctr">
              <a:lnSpc>
                <a:spcPts val="4033"/>
              </a:lnSpc>
              <a:spcBef>
                <a:spcPct val="0"/>
              </a:spcBef>
            </a:pPr>
            <a:endParaRPr lang="en-US" sz="2881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24B22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8" r="10918"/>
          <a:stretch/>
        </p:blipFill>
        <p:spPr bwMode="auto">
          <a:xfrm>
            <a:off x="6243828" y="6648275"/>
            <a:ext cx="5719572" cy="363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65569" y="276665"/>
            <a:ext cx="14440189" cy="10477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Пьеса</a:t>
            </a:r>
            <a:endParaRPr lang="en-US" sz="4500" dirty="0">
              <a:solidFill>
                <a:srgbClr val="20573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9100"/>
              </a:lnSpc>
            </a:pPr>
            <a:r>
              <a:rPr lang="en-US" sz="65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“</a:t>
            </a:r>
            <a:r>
              <a:rPr lang="en-US" sz="65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Крона</a:t>
            </a:r>
            <a:r>
              <a:rPr lang="en-US" sz="65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ru-RU" sz="65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</a:t>
            </a:r>
            <a:r>
              <a:rPr lang="en-US" sz="6500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орни</a:t>
            </a:r>
            <a:r>
              <a:rPr lang="en-US" sz="65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  <a:endParaRPr lang="ru-RU" sz="6500" dirty="0" smtClean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9100"/>
              </a:lnSpc>
            </a:pPr>
            <a:r>
              <a:rPr lang="en-US" sz="6500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секреты</a:t>
            </a:r>
            <a:r>
              <a:rPr lang="en-US" sz="65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65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природы</a:t>
            </a:r>
            <a:r>
              <a:rPr lang="en-US" sz="65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65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Бангладеш</a:t>
            </a:r>
            <a:r>
              <a:rPr lang="en-US" sz="65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”</a:t>
            </a:r>
          </a:p>
          <a:p>
            <a:pPr algn="ctr">
              <a:lnSpc>
                <a:spcPts val="4200"/>
              </a:lnSpc>
            </a:pPr>
            <a:endParaRPr lang="en-US" sz="6500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5599"/>
              </a:lnSpc>
            </a:pPr>
            <a:r>
              <a:rPr lang="en-US" sz="39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Действующие</a:t>
            </a:r>
            <a:r>
              <a:rPr lang="en-US" sz="39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9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лица</a:t>
            </a:r>
            <a:r>
              <a:rPr lang="en-US" sz="39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</a:p>
          <a:p>
            <a:pPr algn="ctr">
              <a:lnSpc>
                <a:spcPts val="5599"/>
              </a:lnSpc>
            </a:pPr>
            <a:endParaRPr lang="en-US" sz="3999" dirty="0">
              <a:solidFill>
                <a:srgbClr val="20573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Мангровый</a:t>
            </a:r>
            <a:r>
              <a:rPr lang="en-US" sz="3000" b="1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b="1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Король</a:t>
            </a:r>
            <a:r>
              <a:rPr lang="en-US" sz="3000" b="1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— </a:t>
            </a:r>
            <a:r>
              <a:rPr lang="en-US" sz="3000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гордое</a:t>
            </a:r>
            <a:r>
              <a:rPr lang="en-US" sz="3000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мангровое</a:t>
            </a:r>
            <a:r>
              <a:rPr lang="en-US" sz="3000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дерево</a:t>
            </a:r>
            <a:r>
              <a:rPr lang="ru-RU" sz="3000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(</a:t>
            </a:r>
            <a:r>
              <a:rPr lang="en-US" sz="3000" i="1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сильный</a:t>
            </a:r>
            <a:r>
              <a:rPr lang="en-US" sz="3000" i="1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i="1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и </a:t>
            </a:r>
            <a:r>
              <a:rPr lang="en-US" sz="3000" i="1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уверенный</a:t>
            </a:r>
            <a:r>
              <a:rPr lang="en-US" sz="3000" i="1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в </a:t>
            </a:r>
            <a:r>
              <a:rPr lang="en-US" sz="3000" i="1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себе</a:t>
            </a:r>
            <a:r>
              <a:rPr lang="ru-RU" sz="3000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en-US" sz="3000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ctr">
              <a:lnSpc>
                <a:spcPts val="4200"/>
              </a:lnSpc>
            </a:pPr>
            <a:r>
              <a:rPr lang="en-US" sz="3000" b="1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Мудрый</a:t>
            </a:r>
            <a:r>
              <a:rPr lang="en-US" sz="3000" b="1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b="1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3000" b="1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— </a:t>
            </a:r>
            <a:r>
              <a:rPr lang="en-US" sz="3000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старое</a:t>
            </a:r>
            <a:r>
              <a:rPr lang="en-US" sz="3000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баньяновое</a:t>
            </a:r>
            <a:r>
              <a:rPr lang="en-US" sz="3000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дерево</a:t>
            </a:r>
            <a:r>
              <a:rPr lang="ru-RU" sz="3000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(</a:t>
            </a:r>
            <a:r>
              <a:rPr lang="en-US" sz="3000" i="1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спокойный</a:t>
            </a:r>
            <a:r>
              <a:rPr lang="en-US" sz="3000" i="1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3000" i="1" dirty="0" err="1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уравновешенный</a:t>
            </a:r>
            <a:r>
              <a:rPr lang="ru-RU" sz="3000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en-US" sz="3000" dirty="0" smtClean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20573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5599"/>
              </a:lnSpc>
            </a:pPr>
            <a:r>
              <a:rPr lang="en-US" sz="39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Место</a:t>
            </a:r>
            <a:r>
              <a:rPr lang="en-US" sz="39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9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действия</a:t>
            </a:r>
            <a:r>
              <a:rPr lang="en-US" sz="39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</a:p>
          <a:p>
            <a:pPr algn="ctr">
              <a:lnSpc>
                <a:spcPts val="4200"/>
              </a:lnSpc>
            </a:pPr>
            <a:r>
              <a:rPr lang="en-US" sz="3000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Граница</a:t>
            </a:r>
            <a:r>
              <a:rPr lang="en-US" sz="3000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мангровых</a:t>
            </a:r>
            <a:r>
              <a:rPr lang="en-US" sz="3000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зарослей</a:t>
            </a:r>
            <a:r>
              <a:rPr lang="en-US" sz="3000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3000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леса</a:t>
            </a:r>
            <a:r>
              <a:rPr lang="en-US" sz="3000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баньянов</a:t>
            </a:r>
            <a:r>
              <a:rPr lang="en-US" sz="3000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, у </a:t>
            </a:r>
            <a:r>
              <a:rPr lang="en-US" sz="3000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реки</a:t>
            </a:r>
            <a:r>
              <a:rPr lang="en-US" sz="3000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000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Ганг</a:t>
            </a:r>
            <a:r>
              <a:rPr lang="en-US" sz="3000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ctr">
              <a:lnSpc>
                <a:spcPts val="19351"/>
              </a:lnSpc>
              <a:spcBef>
                <a:spcPct val="0"/>
              </a:spcBef>
            </a:pPr>
            <a:endParaRPr lang="en-US" sz="3000" dirty="0">
              <a:solidFill>
                <a:srgbClr val="20573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2978854" y="6060528"/>
            <a:ext cx="5190688" cy="4114800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5190688" y="0"/>
                </a:moveTo>
                <a:lnTo>
                  <a:pt x="0" y="0"/>
                </a:lnTo>
                <a:lnTo>
                  <a:pt x="0" y="4114800"/>
                </a:lnTo>
                <a:lnTo>
                  <a:pt x="5190688" y="4114800"/>
                </a:lnTo>
                <a:lnTo>
                  <a:pt x="51906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628" y="6896100"/>
            <a:ext cx="5190688" cy="3279228"/>
          </a:xfrm>
          <a:custGeom>
            <a:avLst/>
            <a:gdLst/>
            <a:ahLst/>
            <a:cxnLst/>
            <a:rect l="l" t="t" r="r" b="b"/>
            <a:pathLst>
              <a:path w="5190688" h="4114800">
                <a:moveTo>
                  <a:pt x="0" y="0"/>
                </a:moveTo>
                <a:lnTo>
                  <a:pt x="5190688" y="0"/>
                </a:lnTo>
                <a:lnTo>
                  <a:pt x="519068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287733" y="8231213"/>
            <a:ext cx="3902338" cy="1930521"/>
          </a:xfrm>
          <a:custGeom>
            <a:avLst/>
            <a:gdLst/>
            <a:ahLst/>
            <a:cxnLst/>
            <a:rect l="l" t="t" r="r" b="b"/>
            <a:pathLst>
              <a:path w="4307593" h="3406915">
                <a:moveTo>
                  <a:pt x="0" y="0"/>
                </a:moveTo>
                <a:lnTo>
                  <a:pt x="4307593" y="0"/>
                </a:lnTo>
                <a:lnTo>
                  <a:pt x="4307593" y="3406914"/>
                </a:lnTo>
                <a:lnTo>
                  <a:pt x="0" y="3406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 l="-1" r="-10384" b="-7647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98288" y="45951"/>
            <a:ext cx="9670662" cy="10241049"/>
          </a:xfrm>
          <a:custGeom>
            <a:avLst/>
            <a:gdLst/>
            <a:ahLst/>
            <a:cxnLst/>
            <a:rect l="l" t="t" r="r" b="b"/>
            <a:pathLst>
              <a:path w="9670662" h="11042899">
                <a:moveTo>
                  <a:pt x="0" y="0"/>
                </a:moveTo>
                <a:lnTo>
                  <a:pt x="9670662" y="0"/>
                </a:lnTo>
                <a:lnTo>
                  <a:pt x="9670662" y="11042899"/>
                </a:lnTo>
                <a:lnTo>
                  <a:pt x="0" y="110428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695" r="-9695" b="-455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" y="0"/>
            <a:ext cx="7315200" cy="1153386"/>
          </a:xfrm>
          <a:custGeom>
            <a:avLst/>
            <a:gdLst/>
            <a:ahLst/>
            <a:cxnLst/>
            <a:rect l="l" t="t" r="r" b="b"/>
            <a:pathLst>
              <a:path w="7315200" h="1529097">
                <a:moveTo>
                  <a:pt x="0" y="0"/>
                </a:moveTo>
                <a:lnTo>
                  <a:pt x="7315200" y="0"/>
                </a:lnTo>
                <a:lnTo>
                  <a:pt x="7315200" y="1529097"/>
                </a:lnTo>
                <a:lnTo>
                  <a:pt x="0" y="15290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/>
            <a:stretch>
              <a:fillRect t="-32574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0287000" y="-49313"/>
            <a:ext cx="7315200" cy="1529097"/>
          </a:xfrm>
          <a:custGeom>
            <a:avLst/>
            <a:gdLst/>
            <a:ahLst/>
            <a:cxnLst/>
            <a:rect l="l" t="t" r="r" b="b"/>
            <a:pathLst>
              <a:path w="7315200" h="1529097">
                <a:moveTo>
                  <a:pt x="7315200" y="0"/>
                </a:moveTo>
                <a:lnTo>
                  <a:pt x="0" y="0"/>
                </a:lnTo>
                <a:lnTo>
                  <a:pt x="0" y="1529097"/>
                </a:lnTo>
                <a:lnTo>
                  <a:pt x="7315200" y="1529097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17689" y="734287"/>
            <a:ext cx="5531594" cy="3481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Сцена</a:t>
            </a:r>
            <a:r>
              <a:rPr lang="en-US" sz="2799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1: </a:t>
            </a:r>
            <a:r>
              <a:rPr lang="en-US" sz="2799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Встреча</a:t>
            </a:r>
            <a:endParaRPr lang="en-US" sz="2799" dirty="0">
              <a:solidFill>
                <a:srgbClr val="20573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3919"/>
              </a:lnSpc>
            </a:pP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На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сцене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: с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одной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стороны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видны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мангровые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заросли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с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другой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величественный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Их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ветви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корни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почти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касаются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друг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4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друга</a:t>
            </a:r>
            <a:r>
              <a:rPr lang="en-US" sz="24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9899" y="3546661"/>
            <a:ext cx="8078301" cy="65017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b="1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Мангровый</a:t>
            </a:r>
            <a:r>
              <a:rPr lang="en-US" sz="2799" b="1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b="1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Король</a:t>
            </a:r>
            <a:r>
              <a:rPr lang="en-US" sz="2799" b="1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i="1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799" i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 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гордостью</a:t>
            </a:r>
            <a:r>
              <a:rPr lang="en-US" sz="2799" i="1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Вот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встретились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Мудрый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Я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слышал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что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считаешь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себя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самым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важным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деревом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этих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мест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Почему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забываешь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обо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м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не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защитник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е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берегов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?</a:t>
            </a:r>
          </a:p>
          <a:p>
            <a:pPr algn="just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b="1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Мудрый</a:t>
            </a:r>
            <a:r>
              <a:rPr lang="en-US" sz="2799" b="1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b="1" dirty="0" err="1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2799" b="1" dirty="0">
                <a:solidFill>
                  <a:srgbClr val="20573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i="1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спокойно</a:t>
            </a:r>
            <a:r>
              <a:rPr lang="en-US" sz="2799" i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с 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мягкой</a:t>
            </a:r>
            <a:r>
              <a:rPr lang="en-US" sz="2799" i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улыбкой</a:t>
            </a:r>
            <a:r>
              <a:rPr lang="en-US" sz="2799" i="1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Приветствую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Мангровый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Король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Я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уважаю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твои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заслуги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я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уже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сотни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лет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стою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здесь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принося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прохладу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вдохновение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укрытие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людям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животным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Думаешь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твоя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роль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важнее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?</a:t>
            </a:r>
          </a:p>
          <a:p>
            <a:pPr algn="r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0448188" cy="10448188"/>
          </a:xfrm>
          <a:custGeom>
            <a:avLst/>
            <a:gdLst/>
            <a:ahLst/>
            <a:cxnLst/>
            <a:rect l="l" t="t" r="r" b="b"/>
            <a:pathLst>
              <a:path w="10448188" h="10448188">
                <a:moveTo>
                  <a:pt x="0" y="0"/>
                </a:moveTo>
                <a:lnTo>
                  <a:pt x="10448188" y="0"/>
                </a:lnTo>
                <a:lnTo>
                  <a:pt x="10448188" y="10448188"/>
                </a:lnTo>
                <a:lnTo>
                  <a:pt x="0" y="104481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758039">
            <a:off x="-67707" y="7354504"/>
            <a:ext cx="3540596" cy="3070662"/>
          </a:xfrm>
          <a:custGeom>
            <a:avLst/>
            <a:gdLst/>
            <a:ahLst/>
            <a:cxnLst/>
            <a:rect l="l" t="t" r="r" b="b"/>
            <a:pathLst>
              <a:path w="3540596" h="3070662">
                <a:moveTo>
                  <a:pt x="0" y="0"/>
                </a:moveTo>
                <a:lnTo>
                  <a:pt x="3540596" y="0"/>
                </a:lnTo>
                <a:lnTo>
                  <a:pt x="3540596" y="3070662"/>
                </a:lnTo>
                <a:lnTo>
                  <a:pt x="0" y="3070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62383" y="6569"/>
            <a:ext cx="3529949" cy="2702016"/>
          </a:xfrm>
          <a:custGeom>
            <a:avLst/>
            <a:gdLst/>
            <a:ahLst/>
            <a:cxnLst/>
            <a:rect l="l" t="t" r="r" b="b"/>
            <a:pathLst>
              <a:path w="3529949" h="2702016">
                <a:moveTo>
                  <a:pt x="0" y="0"/>
                </a:moveTo>
                <a:lnTo>
                  <a:pt x="3529949" y="0"/>
                </a:lnTo>
                <a:lnTo>
                  <a:pt x="3529949" y="2702016"/>
                </a:lnTo>
                <a:lnTo>
                  <a:pt x="0" y="27020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 flipH="1" flipV="1">
            <a:off x="5545256" y="-167049"/>
            <a:ext cx="3756766" cy="2875634"/>
          </a:xfrm>
          <a:custGeom>
            <a:avLst/>
            <a:gdLst/>
            <a:ahLst/>
            <a:cxnLst/>
            <a:rect l="l" t="t" r="r" b="b"/>
            <a:pathLst>
              <a:path w="3756766" h="2875634">
                <a:moveTo>
                  <a:pt x="3756766" y="2875634"/>
                </a:moveTo>
                <a:lnTo>
                  <a:pt x="0" y="2875634"/>
                </a:lnTo>
                <a:lnTo>
                  <a:pt x="0" y="0"/>
                </a:lnTo>
                <a:lnTo>
                  <a:pt x="3756766" y="0"/>
                </a:lnTo>
                <a:lnTo>
                  <a:pt x="3756766" y="287563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067555" y="942975"/>
            <a:ext cx="6817885" cy="850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Мангровый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Король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799" i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 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вызовом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А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как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думаешь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?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корни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дышат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даже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под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водой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я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останавливаю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цунами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защищаю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земли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размывания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а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заросли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дом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для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бесчисленных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рыб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птиц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крабов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Без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меня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берега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исчезли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ru-RU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!</a:t>
            </a:r>
          </a:p>
          <a:p>
            <a:pPr algn="just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Мудрый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медленно</a:t>
            </a:r>
            <a:r>
              <a:rPr lang="en-US" sz="2799" i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кивает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Это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впечатляет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тысячи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стволов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это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просто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дерево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это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целый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лес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Подо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мной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живут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деревни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я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даю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людям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укрытие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палящего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солнца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Здесь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проходят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праздники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обряды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самые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важные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моменты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их </a:t>
            </a: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жизни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just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816242" y="-1"/>
            <a:ext cx="10471758" cy="9732723"/>
          </a:xfrm>
          <a:custGeom>
            <a:avLst/>
            <a:gdLst/>
            <a:ahLst/>
            <a:cxnLst/>
            <a:rect l="l" t="t" r="r" b="b"/>
            <a:pathLst>
              <a:path w="10471758" h="10471758">
                <a:moveTo>
                  <a:pt x="0" y="0"/>
                </a:moveTo>
                <a:lnTo>
                  <a:pt x="10471758" y="0"/>
                </a:lnTo>
                <a:lnTo>
                  <a:pt x="10471758" y="10471758"/>
                </a:lnTo>
                <a:lnTo>
                  <a:pt x="0" y="104717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>
              <a:fillRect t="-759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105017"/>
            <a:ext cx="18424648" cy="2181983"/>
          </a:xfrm>
          <a:custGeom>
            <a:avLst/>
            <a:gdLst/>
            <a:ahLst/>
            <a:cxnLst/>
            <a:rect l="l" t="t" r="r" b="b"/>
            <a:pathLst>
              <a:path w="19577223" h="6611024">
                <a:moveTo>
                  <a:pt x="0" y="0"/>
                </a:moveTo>
                <a:lnTo>
                  <a:pt x="19577222" y="0"/>
                </a:lnTo>
                <a:lnTo>
                  <a:pt x="19577222" y="6611024"/>
                </a:lnTo>
                <a:lnTo>
                  <a:pt x="0" y="6611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 l="-24899" t="1" r="-24161" b="-5828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218068" y="7060409"/>
            <a:ext cx="4206580" cy="3226591"/>
          </a:xfrm>
          <a:custGeom>
            <a:avLst/>
            <a:gdLst/>
            <a:ahLst/>
            <a:cxnLst/>
            <a:rect l="l" t="t" r="r" b="b"/>
            <a:pathLst>
              <a:path w="4206580" h="411480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 b="-27528"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" y="8334298"/>
            <a:ext cx="3196070" cy="1952702"/>
          </a:xfrm>
          <a:custGeom>
            <a:avLst/>
            <a:gdLst/>
            <a:ahLst/>
            <a:cxnLst/>
            <a:rect l="l" t="t" r="r" b="b"/>
            <a:pathLst>
              <a:path w="3532907" h="3455826">
                <a:moveTo>
                  <a:pt x="3532907" y="0"/>
                </a:moveTo>
                <a:lnTo>
                  <a:pt x="0" y="0"/>
                </a:lnTo>
                <a:lnTo>
                  <a:pt x="0" y="3455825"/>
                </a:lnTo>
                <a:lnTo>
                  <a:pt x="3532907" y="3455825"/>
                </a:lnTo>
                <a:lnTo>
                  <a:pt x="353290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 l="2" r="-10541" b="-7697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010400" y="-85725"/>
            <a:ext cx="3532907" cy="2704280"/>
          </a:xfrm>
          <a:custGeom>
            <a:avLst/>
            <a:gdLst/>
            <a:ahLst/>
            <a:cxnLst/>
            <a:rect l="l" t="t" r="r" b="b"/>
            <a:pathLst>
              <a:path w="3532907" h="2704280">
                <a:moveTo>
                  <a:pt x="0" y="0"/>
                </a:moveTo>
                <a:lnTo>
                  <a:pt x="3532907" y="0"/>
                </a:lnTo>
                <a:lnTo>
                  <a:pt x="3532907" y="2704280"/>
                </a:lnTo>
                <a:lnTo>
                  <a:pt x="0" y="27042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5016334" y="0"/>
            <a:ext cx="3271665" cy="2180871"/>
          </a:xfrm>
          <a:custGeom>
            <a:avLst/>
            <a:gdLst/>
            <a:ahLst/>
            <a:cxnLst/>
            <a:rect l="l" t="t" r="r" b="b"/>
            <a:pathLst>
              <a:path w="3271665" h="2504311">
                <a:moveTo>
                  <a:pt x="3271665" y="0"/>
                </a:moveTo>
                <a:lnTo>
                  <a:pt x="0" y="0"/>
                </a:lnTo>
                <a:lnTo>
                  <a:pt x="0" y="2504311"/>
                </a:lnTo>
                <a:lnTo>
                  <a:pt x="3271665" y="2504311"/>
                </a:lnTo>
                <a:lnTo>
                  <a:pt x="327166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/>
            <a:stretch>
              <a:fillRect t="-1483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46825" y="-85725"/>
            <a:ext cx="7035556" cy="900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Сцена</a:t>
            </a:r>
            <a:r>
              <a:rPr lang="en-US" sz="279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2: </a:t>
            </a:r>
            <a:r>
              <a:rPr lang="en-US" sz="27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Спор</a:t>
            </a:r>
            <a:endParaRPr lang="en-US" sz="2799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Мангровый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Король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799" i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 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жаром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всего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лишь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символ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! А я —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реальная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защита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Я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помогаю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природе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выжить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корни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удерживают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осадки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укрепляют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берега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даже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замедляют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разрушительные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волны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видел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как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цунами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проносится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над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землёй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?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Меня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одолеть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так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просто</a:t>
            </a:r>
            <a:r>
              <a:rPr lang="ru-RU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!</a:t>
            </a: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b="1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Мудрый</a:t>
            </a:r>
            <a:r>
              <a:rPr lang="en-US" sz="2799" b="1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спокойно</a:t>
            </a:r>
            <a:r>
              <a:rPr lang="en-US" sz="2799" i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но</a:t>
            </a:r>
            <a:r>
              <a:rPr lang="en-US" sz="2799" i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i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твёрдо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Твоя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защита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важна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это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так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я —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память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мудрость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тысячелетий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ветви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это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легенды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корни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укрытие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для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животных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людей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Подо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мной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рождаются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традиции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передаются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истории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Без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этого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люди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</a:t>
            </a: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теряют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связь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с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прошлым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99361" y="0"/>
            <a:ext cx="11113265" cy="10287000"/>
          </a:xfrm>
          <a:custGeom>
            <a:avLst/>
            <a:gdLst/>
            <a:ahLst/>
            <a:cxnLst/>
            <a:rect l="l" t="t" r="r" b="b"/>
            <a:pathLst>
              <a:path w="11113265" h="10287000">
                <a:moveTo>
                  <a:pt x="0" y="0"/>
                </a:moveTo>
                <a:lnTo>
                  <a:pt x="11113265" y="0"/>
                </a:lnTo>
                <a:lnTo>
                  <a:pt x="1111326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16" b="-401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9361" y="0"/>
            <a:ext cx="3038744" cy="10287000"/>
          </a:xfrm>
          <a:custGeom>
            <a:avLst/>
            <a:gdLst/>
            <a:ahLst/>
            <a:cxnLst/>
            <a:rect l="l" t="t" r="r" b="b"/>
            <a:pathLst>
              <a:path w="6480810" h="10287000">
                <a:moveTo>
                  <a:pt x="0" y="0"/>
                </a:moveTo>
                <a:lnTo>
                  <a:pt x="6480810" y="0"/>
                </a:lnTo>
                <a:lnTo>
                  <a:pt x="648081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 l="-11327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073361" y="481210"/>
            <a:ext cx="6812910" cy="9502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Мангровый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Король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799" i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немного</a:t>
            </a:r>
            <a:r>
              <a:rPr lang="en-US" sz="2799" i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i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мягче</a:t>
            </a:r>
            <a:r>
              <a:rPr lang="en-US" sz="27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7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799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разве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твоё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величие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помогает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природе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? Я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создаю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целую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экосистему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деревья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это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место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нереста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рыб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гнездования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птиц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укрытие для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крабов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Даже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семена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у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меня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необычные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прорастают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прямо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ветвях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чтобы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терять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времени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Без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меня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исчезнет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столько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видов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!</a:t>
            </a:r>
          </a:p>
          <a:p>
            <a:pPr algn="just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Мудрый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2799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799" i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улыбаясь</a:t>
            </a:r>
            <a:r>
              <a:rPr lang="en-US" sz="27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799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799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А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видел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как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крона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превращается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в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целый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лес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?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воздушные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корни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свешиваются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вниз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укореняются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создавая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новые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стволы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Я —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символ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вечной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жизни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Подо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мной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собираются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люди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пасут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скот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отдыхают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в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тени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Моё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место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в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сердцах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людей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just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6000">
            <a:off x="-542327" y="-25566"/>
            <a:ext cx="5391589" cy="10636466"/>
          </a:xfrm>
          <a:custGeom>
            <a:avLst/>
            <a:gdLst/>
            <a:ahLst/>
            <a:cxnLst/>
            <a:rect l="l" t="t" r="r" b="b"/>
            <a:pathLst>
              <a:path w="5391589" h="10636466">
                <a:moveTo>
                  <a:pt x="0" y="9378"/>
                </a:moveTo>
                <a:lnTo>
                  <a:pt x="5373041" y="0"/>
                </a:lnTo>
                <a:lnTo>
                  <a:pt x="5391589" y="10627089"/>
                </a:lnTo>
                <a:lnTo>
                  <a:pt x="18548" y="10636466"/>
                </a:lnTo>
                <a:lnTo>
                  <a:pt x="0" y="9378"/>
                </a:lnTo>
                <a:close/>
              </a:path>
            </a:pathLst>
          </a:custGeom>
          <a:blipFill>
            <a:blip r:embed="rId3"/>
            <a:stretch>
              <a:fillRect l="-43" t="-6323" r="-111847" b="-1083"/>
            </a:stretch>
          </a:blipFill>
        </p:spPr>
      </p:sp>
      <p:sp>
        <p:nvSpPr>
          <p:cNvPr id="4" name="Freeform 4"/>
          <p:cNvSpPr/>
          <p:nvPr/>
        </p:nvSpPr>
        <p:spPr>
          <a:xfrm rot="1071018">
            <a:off x="-258745" y="8725134"/>
            <a:ext cx="3017324" cy="1406691"/>
          </a:xfrm>
          <a:custGeom>
            <a:avLst/>
            <a:gdLst/>
            <a:ahLst/>
            <a:cxnLst/>
            <a:rect l="l" t="t" r="r" b="b"/>
            <a:pathLst>
              <a:path w="3017324" h="3914366">
                <a:moveTo>
                  <a:pt x="0" y="0"/>
                </a:moveTo>
                <a:lnTo>
                  <a:pt x="3017323" y="0"/>
                </a:lnTo>
                <a:lnTo>
                  <a:pt x="3017323" y="3914366"/>
                </a:lnTo>
                <a:lnTo>
                  <a:pt x="0" y="3914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 b="-17826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07154" y="-464110"/>
            <a:ext cx="5642350" cy="11215220"/>
          </a:xfrm>
          <a:custGeom>
            <a:avLst/>
            <a:gdLst/>
            <a:ahLst/>
            <a:cxnLst/>
            <a:rect l="l" t="t" r="r" b="b"/>
            <a:pathLst>
              <a:path w="5642350" h="11215220">
                <a:moveTo>
                  <a:pt x="0" y="0"/>
                </a:moveTo>
                <a:lnTo>
                  <a:pt x="5642350" y="0"/>
                </a:lnTo>
                <a:lnTo>
                  <a:pt x="5642350" y="11215220"/>
                </a:lnTo>
                <a:lnTo>
                  <a:pt x="0" y="112152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650" t="-3484" r="-2044"/>
            </a:stretch>
          </a:blipFill>
        </p:spPr>
      </p:sp>
      <p:sp>
        <p:nvSpPr>
          <p:cNvPr id="6" name="Freeform 6"/>
          <p:cNvSpPr/>
          <p:nvPr/>
        </p:nvSpPr>
        <p:spPr>
          <a:xfrm rot="-1293826" flipH="1">
            <a:off x="15526496" y="7857754"/>
            <a:ext cx="2967399" cy="2494070"/>
          </a:xfrm>
          <a:custGeom>
            <a:avLst/>
            <a:gdLst/>
            <a:ahLst/>
            <a:cxnLst/>
            <a:rect l="l" t="t" r="r" b="b"/>
            <a:pathLst>
              <a:path w="2967399" h="3849599">
                <a:moveTo>
                  <a:pt x="2967400" y="0"/>
                </a:moveTo>
                <a:lnTo>
                  <a:pt x="0" y="0"/>
                </a:lnTo>
                <a:lnTo>
                  <a:pt x="0" y="3849599"/>
                </a:lnTo>
                <a:lnTo>
                  <a:pt x="2967400" y="3849599"/>
                </a:lnTo>
                <a:lnTo>
                  <a:pt x="2967400" y="0"/>
                </a:lnTo>
                <a:close/>
              </a:path>
            </a:pathLst>
          </a:custGeom>
          <a:blipFill>
            <a:blip r:embed="rId4"/>
            <a:srcRect/>
            <a:stretch>
              <a:fillRect b="-54350"/>
            </a:stretch>
          </a:blipFill>
        </p:spPr>
      </p:sp>
      <p:sp>
        <p:nvSpPr>
          <p:cNvPr id="7" name="Freeform 7"/>
          <p:cNvSpPr/>
          <p:nvPr/>
        </p:nvSpPr>
        <p:spPr>
          <a:xfrm rot="-2073275" flipV="1">
            <a:off x="-244934" y="73362"/>
            <a:ext cx="2839814" cy="1964635"/>
          </a:xfrm>
          <a:custGeom>
            <a:avLst/>
            <a:gdLst/>
            <a:ahLst/>
            <a:cxnLst/>
            <a:rect l="l" t="t" r="r" b="b"/>
            <a:pathLst>
              <a:path w="3003668" h="2975565">
                <a:moveTo>
                  <a:pt x="0" y="2975566"/>
                </a:moveTo>
                <a:lnTo>
                  <a:pt x="3003667" y="2975566"/>
                </a:lnTo>
                <a:lnTo>
                  <a:pt x="3003667" y="0"/>
                </a:lnTo>
                <a:lnTo>
                  <a:pt x="0" y="0"/>
                </a:lnTo>
                <a:lnTo>
                  <a:pt x="0" y="297556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 l="-5770" b="-51456"/>
            </a:stretch>
          </a:blipFill>
        </p:spPr>
      </p:sp>
      <p:sp>
        <p:nvSpPr>
          <p:cNvPr id="8" name="Freeform 8"/>
          <p:cNvSpPr/>
          <p:nvPr/>
        </p:nvSpPr>
        <p:spPr>
          <a:xfrm rot="1920943" flipH="1" flipV="1">
            <a:off x="15285510" y="-689021"/>
            <a:ext cx="3003668" cy="2975565"/>
          </a:xfrm>
          <a:custGeom>
            <a:avLst/>
            <a:gdLst/>
            <a:ahLst/>
            <a:cxnLst/>
            <a:rect l="l" t="t" r="r" b="b"/>
            <a:pathLst>
              <a:path w="3003668" h="2975565">
                <a:moveTo>
                  <a:pt x="3003668" y="2975565"/>
                </a:moveTo>
                <a:lnTo>
                  <a:pt x="0" y="2975565"/>
                </a:lnTo>
                <a:lnTo>
                  <a:pt x="0" y="0"/>
                </a:lnTo>
                <a:lnTo>
                  <a:pt x="3003668" y="0"/>
                </a:lnTo>
                <a:lnTo>
                  <a:pt x="3003668" y="297556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24B22"/>
                </a:solidFill>
                <a:latin typeface="Open Sans"/>
                <a:ea typeface="Open Sans"/>
                <a:cs typeface="Open Sans"/>
                <a:sym typeface="Open Sans"/>
              </a:rPr>
              <a:t>10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73442" y="54685"/>
            <a:ext cx="2860923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Сцена</a:t>
            </a:r>
            <a:r>
              <a:rPr lang="en-US" sz="2799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3: </a:t>
            </a:r>
            <a:r>
              <a:rPr lang="en-US" sz="2799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Примирение</a:t>
            </a:r>
            <a:endParaRPr lang="en-US" sz="2799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011512" y="1198011"/>
            <a:ext cx="7984784" cy="8693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800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Мангровый</a:t>
            </a:r>
            <a:r>
              <a:rPr lang="en-US" sz="2800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Король</a:t>
            </a:r>
            <a:r>
              <a:rPr lang="en-US" sz="2800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800" i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после</a:t>
            </a:r>
            <a:r>
              <a:rPr lang="en-US" sz="2800" i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i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паузы</a:t>
            </a:r>
            <a:r>
              <a:rPr lang="en-US" sz="2800" i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800" i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задумчиво</a:t>
            </a:r>
            <a:r>
              <a:rPr lang="en-US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800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Ты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прав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Твоя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сила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в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культуре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традициях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а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моя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в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природе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защите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Без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тебя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люди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потеряли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бы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свои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корни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а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без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меня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свои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земли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just">
              <a:lnSpc>
                <a:spcPts val="3359"/>
              </a:lnSpc>
              <a:spcBef>
                <a:spcPct val="0"/>
              </a:spcBef>
            </a:pPr>
            <a:endParaRPr lang="en-US" sz="2800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800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Мудрый</a:t>
            </a:r>
            <a:r>
              <a:rPr lang="en-US" sz="2800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2800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800" i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 </a:t>
            </a:r>
            <a:r>
              <a:rPr lang="en-US" sz="2800" i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теплотой</a:t>
            </a:r>
            <a:r>
              <a:rPr lang="en-US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800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ты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прав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Мангровый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Король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Мы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оба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важны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Каждый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из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нас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делает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мир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лучше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по-своему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Вместе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мы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создаём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баланс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между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природой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культурой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just">
              <a:lnSpc>
                <a:spcPts val="3359"/>
              </a:lnSpc>
              <a:spcBef>
                <a:spcPct val="0"/>
              </a:spcBef>
            </a:pPr>
            <a:endParaRPr lang="en-US" sz="2800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800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Мангровый</a:t>
            </a:r>
            <a:r>
              <a:rPr lang="en-US" sz="2800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Король</a:t>
            </a:r>
            <a:r>
              <a:rPr lang="en-US" sz="2800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800" i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с </a:t>
            </a:r>
            <a:r>
              <a:rPr lang="en-US" sz="2800" i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улыбкой</a:t>
            </a:r>
            <a:r>
              <a:rPr lang="en-US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800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Что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ж,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давай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больше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не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спорить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Пусть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люди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природа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знают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что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мы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стоим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здесь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помогая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им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выжить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just">
              <a:lnSpc>
                <a:spcPts val="3359"/>
              </a:lnSpc>
              <a:spcBef>
                <a:spcPct val="0"/>
              </a:spcBef>
            </a:pPr>
            <a:endParaRPr lang="en-US" sz="2800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800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Мудрый</a:t>
            </a:r>
            <a:r>
              <a:rPr lang="en-US" sz="2800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b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2800" b="1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(</a:t>
            </a:r>
            <a:r>
              <a:rPr lang="en-US" sz="2800" i="1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утвердительно</a:t>
            </a:r>
            <a:r>
              <a:rPr lang="en-US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)</a:t>
            </a:r>
            <a:r>
              <a:rPr lang="ru-RU" sz="2800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800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Пусть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так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будет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Мудрость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сила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всегда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лучше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работают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800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вместе</a:t>
            </a:r>
            <a:r>
              <a:rPr lang="en-US" sz="2800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127950"/>
            <a:ext cx="18288000" cy="4159050"/>
          </a:xfrm>
          <a:custGeom>
            <a:avLst/>
            <a:gdLst/>
            <a:ahLst/>
            <a:cxnLst/>
            <a:rect l="l" t="t" r="r" b="b"/>
            <a:pathLst>
              <a:path w="18288000" h="4159050">
                <a:moveTo>
                  <a:pt x="0" y="0"/>
                </a:moveTo>
                <a:lnTo>
                  <a:pt x="18288000" y="0"/>
                </a:lnTo>
                <a:lnTo>
                  <a:pt x="18288000" y="4159050"/>
                </a:lnTo>
                <a:lnTo>
                  <a:pt x="0" y="4159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229" r="-3422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3994" y="1424506"/>
            <a:ext cx="17585145" cy="400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На сцене: о</a:t>
            </a: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ни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наклон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или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ветви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друг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к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другу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словно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пожимая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руки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сценой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слышится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шум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реки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пение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птиц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Голос</a:t>
            </a:r>
            <a:r>
              <a:rPr lang="en-US" sz="2799" b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b="1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</a:t>
            </a:r>
            <a:r>
              <a:rPr lang="en-US" sz="2799" b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b="1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сценой</a:t>
            </a:r>
            <a:r>
              <a:rPr lang="ru-RU" sz="2799" b="1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:</a:t>
            </a:r>
            <a:endParaRPr lang="en-US" sz="2799" b="1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 </a:t>
            </a:r>
            <a:r>
              <a:rPr lang="en-US" sz="2799" dirty="0" err="1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так</a:t>
            </a:r>
            <a:r>
              <a:rPr lang="ru-RU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</a:t>
            </a:r>
            <a:r>
              <a:rPr lang="en-US" sz="2799" dirty="0" smtClean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Мангровый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Король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Мудрый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Баньян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поняли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что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их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сила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в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единстве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Один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защищает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землю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берега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,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другой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сохраняет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традиции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души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Вместе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они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—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символ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гармонии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природы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 и </a:t>
            </a: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человека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dirty="0">
              <a:solidFill>
                <a:srgbClr val="257742"/>
              </a:solidFill>
              <a:latin typeface="Neucha"/>
              <a:ea typeface="Neucha"/>
              <a:cs typeface="Neucha"/>
              <a:sym typeface="Neucha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Занавес</a:t>
            </a:r>
            <a:r>
              <a:rPr lang="en-US" sz="2799" dirty="0">
                <a:solidFill>
                  <a:srgbClr val="25774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408603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7317649"/>
            <a:ext cx="2974816" cy="3062465"/>
          </a:xfrm>
          <a:custGeom>
            <a:avLst/>
            <a:gdLst/>
            <a:ahLst/>
            <a:cxnLst/>
            <a:rect l="l" t="t" r="r" b="b"/>
            <a:pathLst>
              <a:path w="2974816" h="2969350">
                <a:moveTo>
                  <a:pt x="0" y="0"/>
                </a:moveTo>
                <a:lnTo>
                  <a:pt x="2974816" y="0"/>
                </a:lnTo>
                <a:lnTo>
                  <a:pt x="2974816" y="2969350"/>
                </a:lnTo>
                <a:lnTo>
                  <a:pt x="0" y="2969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66" r="-636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822757" y="7354037"/>
            <a:ext cx="4008551" cy="3026077"/>
          </a:xfrm>
          <a:custGeom>
            <a:avLst/>
            <a:gdLst/>
            <a:ahLst/>
            <a:cxnLst/>
            <a:rect l="l" t="t" r="r" b="b"/>
            <a:pathLst>
              <a:path w="4008551" h="2969350">
                <a:moveTo>
                  <a:pt x="0" y="0"/>
                </a:moveTo>
                <a:lnTo>
                  <a:pt x="4008550" y="0"/>
                </a:lnTo>
                <a:lnTo>
                  <a:pt x="4008550" y="2969350"/>
                </a:lnTo>
                <a:lnTo>
                  <a:pt x="0" y="2969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66" r="-6366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974815" y="7317650"/>
            <a:ext cx="3745419" cy="3042126"/>
          </a:xfrm>
          <a:custGeom>
            <a:avLst/>
            <a:gdLst/>
            <a:ahLst/>
            <a:cxnLst/>
            <a:rect l="l" t="t" r="r" b="b"/>
            <a:pathLst>
              <a:path w="3706004" h="3042126">
                <a:moveTo>
                  <a:pt x="0" y="0"/>
                </a:moveTo>
                <a:lnTo>
                  <a:pt x="3706005" y="0"/>
                </a:lnTo>
                <a:lnTo>
                  <a:pt x="3706005" y="3042126"/>
                </a:lnTo>
                <a:lnTo>
                  <a:pt x="0" y="30421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724" r="-472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799777" y="7317650"/>
            <a:ext cx="3530970" cy="3042126"/>
          </a:xfrm>
          <a:custGeom>
            <a:avLst/>
            <a:gdLst/>
            <a:ahLst/>
            <a:cxnLst/>
            <a:rect l="l" t="t" r="r" b="b"/>
            <a:pathLst>
              <a:path w="3530970" h="3005738">
                <a:moveTo>
                  <a:pt x="0" y="0"/>
                </a:moveTo>
                <a:lnTo>
                  <a:pt x="3530969" y="0"/>
                </a:lnTo>
                <a:lnTo>
                  <a:pt x="3530969" y="3005738"/>
                </a:lnTo>
                <a:lnTo>
                  <a:pt x="0" y="30057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720235" y="7297311"/>
            <a:ext cx="4110405" cy="3082804"/>
          </a:xfrm>
          <a:custGeom>
            <a:avLst/>
            <a:gdLst/>
            <a:ahLst/>
            <a:cxnLst/>
            <a:rect l="l" t="t" r="r" b="b"/>
            <a:pathLst>
              <a:path w="4110405" h="3082804">
                <a:moveTo>
                  <a:pt x="0" y="0"/>
                </a:moveTo>
                <a:lnTo>
                  <a:pt x="4110406" y="0"/>
                </a:lnTo>
                <a:lnTo>
                  <a:pt x="4110406" y="3082804"/>
                </a:lnTo>
                <a:lnTo>
                  <a:pt x="0" y="30828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343400" y="121603"/>
            <a:ext cx="8001000" cy="14255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Литература</a:t>
            </a:r>
            <a:r>
              <a:rPr lang="en-US" sz="8000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547177"/>
            <a:ext cx="16716776" cy="4821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7288" lvl="1" indent="-363644" algn="just">
              <a:lnSpc>
                <a:spcPts val="4716"/>
              </a:lnSpc>
              <a:buAutoNum type="arabicPeriod"/>
            </a:pP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Брем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А</a:t>
            </a:r>
            <a:r>
              <a:rPr lang="en-US" sz="3368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  <a:r>
              <a:rPr lang="ru-RU" sz="3368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  <a:r>
              <a:rPr lang="en-US" sz="3368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Жизнь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растений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Новейшая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ботаническая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энциклопедия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— М.: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Эксмо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2007. — 976 с.</a:t>
            </a:r>
          </a:p>
          <a:p>
            <a:pPr marL="727288" lvl="1" indent="-363644" algn="just">
              <a:lnSpc>
                <a:spcPts val="4716"/>
              </a:lnSpc>
              <a:buAutoNum type="arabicPeriod"/>
            </a:pP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Осипов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Н.Ф.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Занимательная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ботаническая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энциклопедия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— М.: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Педагогика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Пресс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1998. — 207 с.</a:t>
            </a:r>
          </a:p>
          <a:p>
            <a:pPr marL="727288" lvl="1" indent="-363644" algn="just">
              <a:lnSpc>
                <a:spcPts val="4716"/>
              </a:lnSpc>
              <a:buAutoNum type="arabicPeriod"/>
            </a:pP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Ремезова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Г.Л.,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Эратова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М.Е.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Войди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в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зелёный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мир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Кн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для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учащихся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— М.: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Просвещение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 АО «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Учебная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литература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», 1996. — 191 с</a:t>
            </a:r>
            <a:r>
              <a:rPr lang="en-US" sz="3368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  <a:endParaRPr lang="en-US" sz="3368" dirty="0">
              <a:solidFill>
                <a:srgbClr val="224B22"/>
              </a:solidFill>
              <a:latin typeface="Neucha"/>
              <a:ea typeface="Neucha"/>
              <a:cs typeface="Neucha"/>
              <a:sym typeface="Neucha"/>
            </a:endParaRPr>
          </a:p>
          <a:p>
            <a:pPr marL="727288" lvl="1" indent="-363644" algn="just">
              <a:lnSpc>
                <a:spcPts val="4716"/>
              </a:lnSpc>
              <a:spcBef>
                <a:spcPct val="0"/>
              </a:spcBef>
              <a:buAutoNum type="arabicPeriod"/>
            </a:pP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Энциклопедия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для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детей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: Т. 2: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Биология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/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Гл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ред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М</a:t>
            </a:r>
            <a:r>
              <a:rPr lang="en-US" sz="3368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</a:t>
            </a:r>
            <a:r>
              <a:rPr lang="ru-RU" sz="3368" dirty="0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 smtClean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Аксёнова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—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Изд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6-е,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испр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. — М.: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Мир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энциклопедий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Аванта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+: </a:t>
            </a:r>
            <a:r>
              <a:rPr lang="en-US" sz="3368" dirty="0" err="1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Астрель</a:t>
            </a:r>
            <a:r>
              <a:rPr lang="en-US" sz="3368" dirty="0">
                <a:solidFill>
                  <a:srgbClr val="224B22"/>
                </a:solidFill>
                <a:latin typeface="Neucha"/>
                <a:ea typeface="Neucha"/>
                <a:cs typeface="Neucha"/>
                <a:sym typeface="Neucha"/>
              </a:rPr>
              <a:t>, 2007. — 672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1089</Words>
  <Application>Microsoft Office PowerPoint</Application>
  <PresentationFormat>Произвольный</PresentationFormat>
  <Paragraphs>81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Open Sans</vt:lpstr>
      <vt:lpstr>Calibri</vt:lpstr>
      <vt:lpstr>Neucha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Aesthetic Nature Forest Presentation</dc:title>
  <dc:creator>MID RF</dc:creator>
  <cp:lastModifiedBy>MID RF</cp:lastModifiedBy>
  <cp:revision>16</cp:revision>
  <dcterms:created xsi:type="dcterms:W3CDTF">2006-08-16T00:00:00Z</dcterms:created>
  <dcterms:modified xsi:type="dcterms:W3CDTF">2024-11-18T08:49:33Z</dcterms:modified>
  <dc:identifier>DAGWTQCDLYw</dc:identifier>
</cp:coreProperties>
</file>