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8" r:id="rId5"/>
    <p:sldId id="269" r:id="rId6"/>
    <p:sldId id="275" r:id="rId7"/>
    <p:sldId id="276" r:id="rId8"/>
    <p:sldId id="277" r:id="rId9"/>
    <p:sldId id="280" r:id="rId10"/>
    <p:sldId id="281" r:id="rId11"/>
    <p:sldId id="274" r:id="rId12"/>
    <p:sldId id="27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0B4"/>
    <a:srgbClr val="BFAFD1"/>
    <a:srgbClr val="EEB0B1"/>
    <a:srgbClr val="967CB2"/>
    <a:srgbClr val="FDF0E7"/>
    <a:srgbClr val="92D14F"/>
    <a:srgbClr val="D4CACF"/>
    <a:srgbClr val="A690BE"/>
    <a:srgbClr val="C288C1"/>
    <a:srgbClr val="9A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4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62BE8-1E16-4EA1-84B5-DE970442C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50A41D-DE90-4CAE-AEF5-3268C9F85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6E5172-6792-425A-828E-D48F40C66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34650B-A2E7-4C5D-A693-EDC1AF2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169E3F-1398-4C48-BCCB-8EA80E12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01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7E504B-A304-494F-9F2D-432340A78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6BC02C-DA1F-48C3-A203-D457E9C0B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16B228-249A-467A-AC45-35CBD21A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922BA8-FAC7-4502-B643-7781FFF5F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9EB791-339A-4DBB-A24D-8AA1F4EC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769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7C8EC-B34A-43BA-B242-4565C3B0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BE604D-7FF4-4D12-984B-557DDE6D3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4AB7FE-EFC4-4F05-B5DA-04F018DC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D1E3A0-C480-4C05-ADFE-E27ED26B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36CD69-BEDA-4ECB-AB1E-C78A8396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689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798FF-B07D-4822-840E-981ADE39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008ABD-0924-4D41-9D77-46A5484C9F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64F089-BA33-4B54-8F4A-DA4B8F2C7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CD62E69-CF1B-4119-B3A3-FD281516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336E73-87D2-4F9D-9DFB-3DBBEBD6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EB28C1-9BFB-4409-8736-0EA560479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2968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E8E21-46BC-4500-BA5F-6BDB8F8B8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EA9029-E947-4896-87A0-5177817AE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D1FA8A-348A-47FB-BE1C-BB0C6E3F6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5187D61-1F04-4809-AB0F-D591853BB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955802-D8ED-4DEC-960F-48ADFEB6B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708FD83-D027-418C-B082-B488AAFBA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83DB9C-E251-4AFF-B49B-3F13F543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7273A6D-1AB2-470D-8CD6-DEEBE9562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695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464DA-4673-4DE3-BF63-36B84A2A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675A98-C6EB-4675-BDF5-E53FA4B2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2A5368-B3F7-48E1-8BBF-DD0F73BE4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F1435B2-AC83-464D-A2E8-3239A50A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21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91A4AF-5327-450D-B283-8E9CB5585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A715B6-331D-46C3-B43E-A730DF9E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73B173-5D38-4AB1-9ED5-F7C4ED284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297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B4A6B-E5FF-448A-984F-A2114B5E2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BD5CEA-D09F-4BB0-B359-09AA734F8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0A3B72-14F6-42F2-A157-5180A74CD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3FF0B0-CB61-48C4-975C-D20475D84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42A529-4070-4E67-99D1-F33CC6103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D5F33E-2B0C-4A3C-BEED-22CCECD8A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36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60482-1458-4921-8483-87565179E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B1818D-E822-4DB0-A070-9CF148C36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16C5FD0-9F2F-4E97-A554-AC29DC079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C7B868-EBA7-4E31-BF8B-2D3E9A54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55AFD6-3835-47F8-AE5B-7EDCD594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C15A9C-67E6-415F-9DA7-AEDF839F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875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F944C5-693A-41FF-AA28-4B68F8A4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2003FC-7BD3-45DA-A9C6-9772A6A2B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293BDB-B526-492A-8A10-F884CAC8D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7340BB-F12B-49CF-9155-1AF74397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9101AE-1894-4308-8683-857C57239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28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8CA5A8-1F35-4663-9A73-71816045E1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8939B2-B19E-4B46-AF5C-FE67D522EC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1B1A1D-2A70-40DB-A97D-81B4BCC2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4E4CBB-8C55-4054-ABE5-63EF125CC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839AF-1525-432A-8A49-1ECAA98A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968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DAB11-C88B-4954-94C2-6C43E3E3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EC8199-07A3-4640-9A8A-C3BE19584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0DAC1B-0A0A-4015-9371-64959931F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75303-F9ED-4889-81A5-887E05190C3A}" type="datetimeFigureOut">
              <a:rPr lang="ru-RU" smtClean="0"/>
              <a:t>19.11.2024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2BA1A7-B449-479F-8DA0-DA6456ED72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8D4827-017D-415E-AE7B-22DA2AFDD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CEB30-0C0B-4849-84B3-E8D8C05C490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68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bin"/><Relationship Id="rId9" Type="http://schemas.openxmlformats.org/officeDocument/2006/relationships/image" Target="../media/image1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3" Type="http://schemas.openxmlformats.org/officeDocument/2006/relationships/image" Target="../media/image27.jpg"/><Relationship Id="rId7" Type="http://schemas.openxmlformats.org/officeDocument/2006/relationships/image" Target="../media/image25.jpg"/><Relationship Id="rId12" Type="http://schemas.openxmlformats.org/officeDocument/2006/relationships/image" Target="../media/image35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jpeg"/><Relationship Id="rId4" Type="http://schemas.openxmlformats.org/officeDocument/2006/relationships/image" Target="../media/image28.jpeg"/><Relationship Id="rId9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44.pn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12" Type="http://schemas.openxmlformats.org/officeDocument/2006/relationships/image" Target="../media/image4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25.jpg"/><Relationship Id="rId5" Type="http://schemas.openxmlformats.org/officeDocument/2006/relationships/image" Target="../media/image40.jpeg"/><Relationship Id="rId10" Type="http://schemas.openxmlformats.org/officeDocument/2006/relationships/image" Target="../media/image35.jpg"/><Relationship Id="rId4" Type="http://schemas.openxmlformats.org/officeDocument/2006/relationships/image" Target="../media/image39.jpeg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2.png"/><Relationship Id="rId3" Type="http://schemas.openxmlformats.org/officeDocument/2006/relationships/image" Target="../media/image46.png"/><Relationship Id="rId7" Type="http://schemas.openxmlformats.org/officeDocument/2006/relationships/image" Target="../media/image30.png"/><Relationship Id="rId12" Type="http://schemas.openxmlformats.org/officeDocument/2006/relationships/image" Target="../media/image3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0" Type="http://schemas.openxmlformats.org/officeDocument/2006/relationships/image" Target="../media/image25.jpg"/><Relationship Id="rId4" Type="http://schemas.openxmlformats.org/officeDocument/2006/relationships/image" Target="../media/image47.png"/><Relationship Id="rId9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60.png"/><Relationship Id="rId3" Type="http://schemas.openxmlformats.org/officeDocument/2006/relationships/image" Target="../media/image54.png"/><Relationship Id="rId7" Type="http://schemas.openxmlformats.org/officeDocument/2006/relationships/image" Target="../media/image25.jpg"/><Relationship Id="rId12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0" Type="http://schemas.openxmlformats.org/officeDocument/2006/relationships/image" Target="../media/image35.jpg"/><Relationship Id="rId4" Type="http://schemas.openxmlformats.org/officeDocument/2006/relationships/image" Target="../media/image5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68.png"/><Relationship Id="rId3" Type="http://schemas.openxmlformats.org/officeDocument/2006/relationships/image" Target="../media/image62.jpeg"/><Relationship Id="rId7" Type="http://schemas.openxmlformats.org/officeDocument/2006/relationships/image" Target="../media/image29.png"/><Relationship Id="rId12" Type="http://schemas.openxmlformats.org/officeDocument/2006/relationships/image" Target="../media/image67.jp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11" Type="http://schemas.openxmlformats.org/officeDocument/2006/relationships/image" Target="../media/image35.jpg"/><Relationship Id="rId5" Type="http://schemas.openxmlformats.org/officeDocument/2006/relationships/image" Target="../media/image64.png"/><Relationship Id="rId10" Type="http://schemas.openxmlformats.org/officeDocument/2006/relationships/image" Target="../media/image25.jpg"/><Relationship Id="rId4" Type="http://schemas.openxmlformats.org/officeDocument/2006/relationships/image" Target="../media/image63.jpg"/><Relationship Id="rId9" Type="http://schemas.openxmlformats.org/officeDocument/2006/relationships/image" Target="../media/image6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7" Type="http://schemas.openxmlformats.org/officeDocument/2006/relationships/image" Target="../media/image74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6.jpeg"/><Relationship Id="rId7" Type="http://schemas.openxmlformats.org/officeDocument/2006/relationships/image" Target="../media/image35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Relationship Id="rId9" Type="http://schemas.openxmlformats.org/officeDocument/2006/relationships/image" Target="../media/image8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2.jpeg"/><Relationship Id="rId7" Type="http://schemas.openxmlformats.org/officeDocument/2006/relationships/image" Target="../media/image44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0.png"/><Relationship Id="rId10" Type="http://schemas.openxmlformats.org/officeDocument/2006/relationships/image" Target="../media/image85.png"/><Relationship Id="rId4" Type="http://schemas.openxmlformats.org/officeDocument/2006/relationships/image" Target="../media/image83.jpg"/><Relationship Id="rId9" Type="http://schemas.openxmlformats.org/officeDocument/2006/relationships/image" Target="../media/image8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0258290-9C94-4DDB-A31B-8879BFB5F106}"/>
              </a:ext>
            </a:extLst>
          </p:cNvPr>
          <p:cNvSpPr/>
          <p:nvPr/>
        </p:nvSpPr>
        <p:spPr>
          <a:xfrm>
            <a:off x="753654" y="192406"/>
            <a:ext cx="102700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Общеобразовательная школа имени Героя Советского Союза генерала Д.М. Карбышева </a:t>
            </a:r>
          </a:p>
          <a:p>
            <a:pPr algn="ctr" fontAlgn="base"/>
            <a:r>
              <a:rPr lang="ru-RU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Посольстве России в Австрии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36ED3CE-2628-4B4C-BB67-3CA4292AD2E7}"/>
              </a:ext>
            </a:extLst>
          </p:cNvPr>
          <p:cNvSpPr/>
          <p:nvPr/>
        </p:nvSpPr>
        <p:spPr>
          <a:xfrm>
            <a:off x="2531534" y="959315"/>
            <a:ext cx="63753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Конкурс сетевых проектов общеобразовательных школ </a:t>
            </a:r>
            <a:br>
              <a:rPr lang="ru-RU" b="1" dirty="0">
                <a:latin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</a:rPr>
              <a:t>при загранучреждениях МИД России «Обучаясь – творим»</a:t>
            </a:r>
            <a:endParaRPr lang="ru-RU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BF1135-9FC1-4601-BA83-3C9CBDCABECB}"/>
              </a:ext>
            </a:extLst>
          </p:cNvPr>
          <p:cNvSpPr/>
          <p:nvPr/>
        </p:nvSpPr>
        <p:spPr>
          <a:xfrm>
            <a:off x="805536" y="2503876"/>
            <a:ext cx="50937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«В поисках «Индекса счастья»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(необычные растения Австрии)».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1F4AE4D-5786-4A5F-9F27-AB9E59F7E003}"/>
              </a:ext>
            </a:extLst>
          </p:cNvPr>
          <p:cNvSpPr/>
          <p:nvPr/>
        </p:nvSpPr>
        <p:spPr>
          <a:xfrm>
            <a:off x="2041714" y="2204743"/>
            <a:ext cx="2621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u="sng" dirty="0">
                <a:latin typeface="Times New Roman" panose="02020603050405020304" pitchFamily="18" charset="0"/>
              </a:rPr>
              <a:t>Руководители проекта: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C534CC-2CC8-FBFE-84D0-9F182FAD8C5E}"/>
              </a:ext>
            </a:extLst>
          </p:cNvPr>
          <p:cNvSpPr/>
          <p:nvPr/>
        </p:nvSpPr>
        <p:spPr>
          <a:xfrm>
            <a:off x="685090" y="1614463"/>
            <a:ext cx="104071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</a:rPr>
              <a:t>Номинация «Изображаем жизнь» «Необычные растения страны пребывания»</a:t>
            </a:r>
            <a:endParaRPr lang="ru-RU" b="1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A47A784-6DC1-970A-43DF-3C386A18955E}"/>
              </a:ext>
            </a:extLst>
          </p:cNvPr>
          <p:cNvSpPr/>
          <p:nvPr/>
        </p:nvSpPr>
        <p:spPr>
          <a:xfrm>
            <a:off x="5349303" y="6495231"/>
            <a:ext cx="1460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Вена, 2024 г.</a:t>
            </a:r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A07AAA7-71F5-49A6-8F96-775DA2B47D02}"/>
              </a:ext>
            </a:extLst>
          </p:cNvPr>
          <p:cNvGrpSpPr/>
          <p:nvPr/>
        </p:nvGrpSpPr>
        <p:grpSpPr>
          <a:xfrm>
            <a:off x="5778575" y="2257240"/>
            <a:ext cx="6361248" cy="4379456"/>
            <a:chOff x="5778575" y="2257240"/>
            <a:chExt cx="6361248" cy="4379456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A9D02D1-1F84-491F-A1DC-BECDFF553E31}"/>
                </a:ext>
              </a:extLst>
            </p:cNvPr>
            <p:cNvSpPr/>
            <p:nvPr/>
          </p:nvSpPr>
          <p:spPr>
            <a:xfrm>
              <a:off x="5778575" y="4333051"/>
              <a:ext cx="1636840" cy="461665"/>
            </a:xfrm>
            <a:prstGeom prst="rect">
              <a:avLst/>
            </a:prstGeom>
            <a:solidFill>
              <a:srgbClr val="BFAFD1"/>
            </a:solidFill>
            <a:ln w="28575">
              <a:solidFill>
                <a:srgbClr val="61248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Зиновьев Александр,</a:t>
              </a:r>
            </a:p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 класс</a:t>
              </a:r>
            </a:p>
          </p:txBody>
        </p: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6B3DCC9E-1CE9-4313-B4C1-CF85409F7481}"/>
                </a:ext>
              </a:extLst>
            </p:cNvPr>
            <p:cNvGrpSpPr/>
            <p:nvPr/>
          </p:nvGrpSpPr>
          <p:grpSpPr>
            <a:xfrm>
              <a:off x="5812463" y="2257240"/>
              <a:ext cx="6327360" cy="4379456"/>
              <a:chOff x="5812463" y="2257240"/>
              <a:chExt cx="6327360" cy="4379456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207B8A8C-1820-42AF-A760-2DA98F104D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80" r="23134"/>
              <a:stretch/>
            </p:blipFill>
            <p:spPr>
              <a:xfrm rot="5400000">
                <a:off x="6197674" y="4969571"/>
                <a:ext cx="909179" cy="85685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C6577DFC-AF6B-4F5A-85BF-FDCC28503675}"/>
                  </a:ext>
                </a:extLst>
              </p:cNvPr>
              <p:cNvSpPr/>
              <p:nvPr/>
            </p:nvSpPr>
            <p:spPr>
              <a:xfrm>
                <a:off x="5812463" y="5997261"/>
                <a:ext cx="1636840" cy="461665"/>
              </a:xfrm>
              <a:prstGeom prst="rect">
                <a:avLst/>
              </a:prstGeom>
              <a:solidFill>
                <a:srgbClr val="BFAFD1"/>
              </a:solidFill>
              <a:ln w="28575">
                <a:solidFill>
                  <a:srgbClr val="61248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Степанова Арина,</a:t>
                </a:r>
              </a:p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класс</a:t>
                </a:r>
              </a:p>
            </p:txBody>
          </p:sp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03C1C1CD-5143-40CB-AE8C-3787F666B4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959" t="5172" r="15687"/>
              <a:stretch/>
            </p:blipFill>
            <p:spPr>
              <a:xfrm rot="5400000">
                <a:off x="7529544" y="2786834"/>
                <a:ext cx="985572" cy="82017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CF743048-2109-4364-A96E-FEBD4ACBCABD}"/>
                  </a:ext>
                </a:extLst>
              </p:cNvPr>
              <p:cNvSpPr/>
              <p:nvPr/>
            </p:nvSpPr>
            <p:spPr>
              <a:xfrm>
                <a:off x="7257131" y="3732115"/>
                <a:ext cx="1530400" cy="461665"/>
              </a:xfrm>
              <a:prstGeom prst="rect">
                <a:avLst/>
              </a:prstGeom>
              <a:solidFill>
                <a:srgbClr val="BFAFD1"/>
              </a:solidFill>
              <a:ln w="28575">
                <a:solidFill>
                  <a:srgbClr val="61248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kern="1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Перевертов</a:t>
                </a:r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Павел,</a:t>
                </a:r>
              </a:p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5А класс</a:t>
                </a:r>
              </a:p>
            </p:txBody>
          </p:sp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25D19CBE-E06D-4292-A8F4-5378CE6C48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118" r="19655" b="11406"/>
              <a:stretch/>
            </p:blipFill>
            <p:spPr>
              <a:xfrm rot="5400000">
                <a:off x="9240231" y="2775451"/>
                <a:ext cx="985573" cy="834537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sp>
            <p:nvSpPr>
              <p:cNvPr id="18" name="Прямоугольник 17">
                <a:extLst>
                  <a:ext uri="{FF2B5EF4-FFF2-40B4-BE49-F238E27FC236}">
                    <a16:creationId xmlns:a16="http://schemas.microsoft.com/office/drawing/2014/main" id="{CED50851-90BC-49F2-9448-9976612F3DF1}"/>
                  </a:ext>
                </a:extLst>
              </p:cNvPr>
              <p:cNvSpPr/>
              <p:nvPr/>
            </p:nvSpPr>
            <p:spPr>
              <a:xfrm>
                <a:off x="8979782" y="3733233"/>
                <a:ext cx="1506473" cy="461665"/>
              </a:xfrm>
              <a:prstGeom prst="rect">
                <a:avLst/>
              </a:prstGeom>
              <a:solidFill>
                <a:srgbClr val="BFAFD1"/>
              </a:solidFill>
              <a:ln w="28575">
                <a:solidFill>
                  <a:srgbClr val="61248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kern="1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Мокина</a:t>
                </a:r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Анастасия,</a:t>
                </a:r>
              </a:p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5Б класс</a:t>
                </a:r>
              </a:p>
            </p:txBody>
          </p: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E4DFBFDB-A39C-4F77-A2EB-3CF705CC7E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57" r="13694"/>
              <a:stretch/>
            </p:blipFill>
            <p:spPr>
              <a:xfrm rot="5400000">
                <a:off x="6142390" y="3376551"/>
                <a:ext cx="985573" cy="82216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484124D-ACAF-43CC-AAF6-5D1572457E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464" t="9458" r="26622"/>
              <a:stretch/>
            </p:blipFill>
            <p:spPr>
              <a:xfrm>
                <a:off x="10899231" y="4937356"/>
                <a:ext cx="856853" cy="91523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id="{A0E755E1-AAE4-4391-B73C-E1C4CB89C849}"/>
                  </a:ext>
                </a:extLst>
              </p:cNvPr>
              <p:cNvSpPr/>
              <p:nvPr/>
            </p:nvSpPr>
            <p:spPr>
              <a:xfrm>
                <a:off x="10491485" y="5978114"/>
                <a:ext cx="1636840" cy="461665"/>
              </a:xfrm>
              <a:prstGeom prst="rect">
                <a:avLst/>
              </a:prstGeom>
              <a:solidFill>
                <a:srgbClr val="BFAFD1"/>
              </a:solidFill>
              <a:ln w="28575">
                <a:solidFill>
                  <a:srgbClr val="61248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Соловьева Анна,</a:t>
                </a:r>
              </a:p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класс</a:t>
                </a:r>
              </a:p>
            </p:txBody>
          </p: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6ADD6CC0-BC2B-454F-AFB2-AC262E027B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45" t="11665" r="35289"/>
              <a:stretch/>
            </p:blipFill>
            <p:spPr>
              <a:xfrm rot="5400000">
                <a:off x="10817119" y="3397979"/>
                <a:ext cx="985573" cy="82216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612482"/>
                </a:solidFill>
              </a:ln>
            </p:spPr>
          </p:pic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id="{A4552774-8DC7-478E-AD99-6E8FA00D9467}"/>
                  </a:ext>
                </a:extLst>
              </p:cNvPr>
              <p:cNvSpPr/>
              <p:nvPr/>
            </p:nvSpPr>
            <p:spPr>
              <a:xfrm>
                <a:off x="10502983" y="4349368"/>
                <a:ext cx="1636840" cy="461665"/>
              </a:xfrm>
              <a:prstGeom prst="rect">
                <a:avLst/>
              </a:prstGeom>
              <a:solidFill>
                <a:srgbClr val="BFAFD1"/>
              </a:solidFill>
              <a:ln w="28575">
                <a:solidFill>
                  <a:srgbClr val="612482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Дорохин Николай,</a:t>
                </a:r>
              </a:p>
              <a:p>
                <a:pPr algn="ctr"/>
                <a:r>
                  <a:rPr lang="ru-RU" sz="12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 класс</a:t>
                </a:r>
              </a:p>
            </p:txBody>
          </p:sp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FF42E06B-F5CA-4E8E-B344-7F16D0A2843A}"/>
                  </a:ext>
                </a:extLst>
              </p:cNvPr>
              <p:cNvSpPr/>
              <p:nvPr/>
            </p:nvSpPr>
            <p:spPr>
              <a:xfrm>
                <a:off x="7323614" y="2257240"/>
                <a:ext cx="28266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ru-RU" b="1" u="sng" dirty="0">
                    <a:latin typeface="Times New Roman" panose="02020603050405020304" pitchFamily="18" charset="0"/>
                  </a:rPr>
                  <a:t>Следопыты-испытатели:</a:t>
                </a:r>
                <a:endParaRPr lang="ru-RU" b="1" u="sng" dirty="0"/>
              </a:p>
            </p:txBody>
          </p: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1FD51C49-E61E-4040-AAEE-5BBC24DC78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755" y="4066903"/>
                <a:ext cx="4574796" cy="2569793"/>
              </a:xfrm>
              <a:prstGeom prst="rect">
                <a:avLst/>
              </a:prstGeom>
            </p:spPr>
          </p:pic>
        </p:grp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7A36EEB-2145-4E01-AF8E-A4DEDEE42213}"/>
              </a:ext>
            </a:extLst>
          </p:cNvPr>
          <p:cNvGrpSpPr/>
          <p:nvPr/>
        </p:nvGrpSpPr>
        <p:grpSpPr>
          <a:xfrm>
            <a:off x="805584" y="3290756"/>
            <a:ext cx="4543719" cy="3178871"/>
            <a:chOff x="805584" y="3290756"/>
            <a:chExt cx="4543719" cy="3178871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AFB81BD2-E008-4C99-8F92-BBCBF1EF8DA3}"/>
                </a:ext>
              </a:extLst>
            </p:cNvPr>
            <p:cNvSpPr/>
            <p:nvPr/>
          </p:nvSpPr>
          <p:spPr>
            <a:xfrm>
              <a:off x="805584" y="4335242"/>
              <a:ext cx="1823016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Закиров Т.И.,</a:t>
              </a:r>
            </a:p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 биологии</a:t>
              </a:r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3735A7AC-677F-4FCF-9B4B-069C0432D3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24"/>
            <a:stretch/>
          </p:blipFill>
          <p:spPr>
            <a:xfrm>
              <a:off x="1339561" y="3290756"/>
              <a:ext cx="794620" cy="98557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F4CC18E9-F59D-4CF5-A172-F7B8ECF749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6" b="23201"/>
            <a:stretch/>
          </p:blipFill>
          <p:spPr>
            <a:xfrm>
              <a:off x="3970046" y="3303000"/>
              <a:ext cx="866389" cy="97913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BBCD627D-72CE-451D-AF7C-E0AFC4C004E0}"/>
                </a:ext>
              </a:extLst>
            </p:cNvPr>
            <p:cNvSpPr/>
            <p:nvPr/>
          </p:nvSpPr>
          <p:spPr>
            <a:xfrm>
              <a:off x="3521541" y="4332705"/>
              <a:ext cx="1827762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Березовская А.В.,</a:t>
              </a:r>
            </a:p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 немецкого языка</a:t>
              </a:r>
            </a:p>
          </p:txBody>
        </p:sp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48E2D9FF-A075-4DA3-9D8C-D07917CB15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825" b="9890"/>
            <a:stretch/>
          </p:blipFill>
          <p:spPr>
            <a:xfrm>
              <a:off x="3935655" y="4943408"/>
              <a:ext cx="890238" cy="99197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A322F530-4B2C-43E9-A69E-AB33B3804056}"/>
                </a:ext>
              </a:extLst>
            </p:cNvPr>
            <p:cNvSpPr/>
            <p:nvPr/>
          </p:nvSpPr>
          <p:spPr>
            <a:xfrm>
              <a:off x="3481013" y="5996179"/>
              <a:ext cx="1827762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kern="1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Андреенкова</a:t>
              </a:r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Н. Л.,</a:t>
              </a:r>
            </a:p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 информатики</a:t>
              </a: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8D8F60AD-1140-4487-9A4A-097C5013BB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45" b="7485"/>
            <a:stretch/>
          </p:blipFill>
          <p:spPr>
            <a:xfrm>
              <a:off x="1290974" y="4953135"/>
              <a:ext cx="890238" cy="99197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</p:pic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A4B13C2E-D07E-46D7-935D-FE70747C3291}"/>
                </a:ext>
              </a:extLst>
            </p:cNvPr>
            <p:cNvSpPr/>
            <p:nvPr/>
          </p:nvSpPr>
          <p:spPr>
            <a:xfrm>
              <a:off x="822212" y="6007962"/>
              <a:ext cx="1827762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accent6">
                  <a:lumMod val="5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Потапова И.Р.,</a:t>
              </a:r>
            </a:p>
            <a:p>
              <a:pPr algn="ctr"/>
              <a:r>
                <a:rPr lang="ru-RU" sz="1200" kern="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 русского языка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324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CFC77D97-D769-43C0-827B-73DEFA17D211}"/>
              </a:ext>
            </a:extLst>
          </p:cNvPr>
          <p:cNvGrpSpPr/>
          <p:nvPr/>
        </p:nvGrpSpPr>
        <p:grpSpPr>
          <a:xfrm>
            <a:off x="229348" y="165445"/>
            <a:ext cx="11706563" cy="6543475"/>
            <a:chOff x="229348" y="165445"/>
            <a:chExt cx="11706563" cy="6543475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9E205BA9-0B45-4E6B-A6E0-F1F92BC9C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916051" y="3083465"/>
              <a:ext cx="1277283" cy="192785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6F00F3F1-B770-4DAD-BF07-AB7B0F9BCFBE}"/>
                </a:ext>
              </a:extLst>
            </p:cNvPr>
            <p:cNvGrpSpPr/>
            <p:nvPr/>
          </p:nvGrpSpPr>
          <p:grpSpPr>
            <a:xfrm>
              <a:off x="4193951" y="3192639"/>
              <a:ext cx="1340605" cy="769763"/>
              <a:chOff x="6974087" y="2157758"/>
              <a:chExt cx="1816127" cy="859208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BD8B0F61-F4FC-43CB-B9AD-58B15F84C5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78991" y="2168652"/>
                <a:ext cx="1768889" cy="775023"/>
              </a:xfrm>
              <a:prstGeom prst="rect">
                <a:avLst/>
              </a:prstGeom>
            </p:spPr>
          </p:pic>
          <p:sp>
            <p:nvSpPr>
              <p:cNvPr id="49" name="Прямоугольник: скругленные углы 48">
                <a:extLst>
                  <a:ext uri="{FF2B5EF4-FFF2-40B4-BE49-F238E27FC236}">
                    <a16:creationId xmlns:a16="http://schemas.microsoft.com/office/drawing/2014/main" id="{0916BD8C-162A-4838-B94C-C80DBB9F2528}"/>
                  </a:ext>
                </a:extLst>
              </p:cNvPr>
              <p:cNvSpPr/>
              <p:nvPr/>
            </p:nvSpPr>
            <p:spPr>
              <a:xfrm>
                <a:off x="6974087" y="2157758"/>
                <a:ext cx="1816127" cy="859208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9AC1770-2A4B-4606-BFD9-48774968FC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3476" y="1033104"/>
              <a:ext cx="1457314" cy="859208"/>
            </a:xfrm>
            <a:prstGeom prst="roundRect">
              <a:avLst/>
            </a:prstGeom>
          </p:spPr>
        </p:pic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678E6BE2-B9F3-4687-9C18-CE536B52288B}"/>
                </a:ext>
              </a:extLst>
            </p:cNvPr>
            <p:cNvSpPr/>
            <p:nvPr/>
          </p:nvSpPr>
          <p:spPr>
            <a:xfrm>
              <a:off x="3434936" y="165445"/>
              <a:ext cx="601850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BatangChe" panose="02030609000101010101" pitchFamily="49" charset="-127"/>
                  <a:cs typeface="Times New Roman" panose="02020603050405020304" pitchFamily="18" charset="0"/>
                </a:rPr>
                <a:t>Постановка проблемы. Анализ ситуации</a:t>
              </a:r>
              <a:endParaRPr lang="ru-RU" sz="1400" dirty="0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655FCA88-083B-47DC-BC34-9DDE4AA8312E}"/>
                </a:ext>
              </a:extLst>
            </p:cNvPr>
            <p:cNvGrpSpPr/>
            <p:nvPr/>
          </p:nvGrpSpPr>
          <p:grpSpPr>
            <a:xfrm>
              <a:off x="229348" y="817632"/>
              <a:ext cx="4081151" cy="2355726"/>
              <a:chOff x="209243" y="1113587"/>
              <a:chExt cx="4081151" cy="2355726"/>
            </a:xfrm>
          </p:grpSpPr>
          <p:pic>
            <p:nvPicPr>
              <p:cNvPr id="1028" name="Picture 4" descr="Picture background">
                <a:extLst>
                  <a:ext uri="{FF2B5EF4-FFF2-40B4-BE49-F238E27FC236}">
                    <a16:creationId xmlns:a16="http://schemas.microsoft.com/office/drawing/2014/main" id="{4D91280E-4AF0-4183-9D27-ACD39945D1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243" y="1130718"/>
                <a:ext cx="4081151" cy="2338595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38100" cap="sq">
                <a:solidFill>
                  <a:schemeClr val="tx1">
                    <a:lumMod val="95000"/>
                    <a:lumOff val="5000"/>
                  </a:schemeClr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E2EDBEE9-34A3-4AAB-BF92-0E41F48D0A8B}"/>
                  </a:ext>
                </a:extLst>
              </p:cNvPr>
              <p:cNvSpPr/>
              <p:nvPr/>
            </p:nvSpPr>
            <p:spPr>
              <a:xfrm>
                <a:off x="675190" y="1391746"/>
                <a:ext cx="3369309" cy="36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400" b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BatangChe" panose="02030609000101010101" pitchFamily="49" charset="-127"/>
                    <a:cs typeface="Times New Roman" panose="02020603050405020304" pitchFamily="18" charset="0"/>
                  </a:rPr>
                  <a:t>Эпидемия!</a:t>
                </a:r>
                <a:endParaRPr lang="ru-RU" sz="1400" dirty="0"/>
              </a:p>
            </p:txBody>
          </p:sp>
          <p:sp>
            <p:nvSpPr>
              <p:cNvPr id="25" name="Прямоугольник 24">
                <a:extLst>
                  <a:ext uri="{FF2B5EF4-FFF2-40B4-BE49-F238E27FC236}">
                    <a16:creationId xmlns:a16="http://schemas.microsoft.com/office/drawing/2014/main" id="{126E9CFA-7BE7-4FE1-866F-3FB9452D9377}"/>
                  </a:ext>
                </a:extLst>
              </p:cNvPr>
              <p:cNvSpPr/>
              <p:nvPr/>
            </p:nvSpPr>
            <p:spPr>
              <a:xfrm>
                <a:off x="580710" y="1812291"/>
                <a:ext cx="3056082" cy="160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400" b="1" kern="100" spc="-300" dirty="0">
                    <a:latin typeface="BatangChe" panose="02030609000101010101" pitchFamily="49" charset="-127"/>
                    <a:ea typeface="BatangChe" panose="02030609000101010101" pitchFamily="49" charset="-127"/>
                    <a:cs typeface="Times New Roman" panose="02020603050405020304" pitchFamily="18" charset="0"/>
                  </a:rPr>
                  <a:t>       </a:t>
                </a:r>
                <a:r>
                  <a:rPr lang="ru-RU" sz="1400" kern="100" dirty="0">
                    <a:latin typeface="Times New Roman" panose="02020603050405020304" pitchFamily="18" charset="0"/>
                    <a:ea typeface="BatangChe" panose="02030609000101010101" pitchFamily="49" charset="-127"/>
                    <a:cs typeface="Times New Roman" panose="02020603050405020304" pitchFamily="18" charset="0"/>
                  </a:rPr>
                  <a:t>Неизвестный вирус вспыхнул на территории Австрии. Смертельная опасность угрожает населению. Власти страны обратились за помощью к ученым биологам и экологам страны.</a:t>
                </a:r>
              </a:p>
              <a:p>
                <a:pPr algn="just"/>
                <a:endParaRPr lang="ru-RU" sz="1400" b="1" kern="100" spc="-3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Молния 35">
                <a:extLst>
                  <a:ext uri="{FF2B5EF4-FFF2-40B4-BE49-F238E27FC236}">
                    <a16:creationId xmlns:a16="http://schemas.microsoft.com/office/drawing/2014/main" id="{4BC6B5E0-F44D-4D42-AC22-B1A1CDCD7479}"/>
                  </a:ext>
                </a:extLst>
              </p:cNvPr>
              <p:cNvSpPr/>
              <p:nvPr/>
            </p:nvSpPr>
            <p:spPr>
              <a:xfrm rot="590600">
                <a:off x="263361" y="1113587"/>
                <a:ext cx="694604" cy="692952"/>
              </a:xfrm>
              <a:prstGeom prst="lightningBolt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43" name="Молния 42">
                <a:extLst>
                  <a:ext uri="{FF2B5EF4-FFF2-40B4-BE49-F238E27FC236}">
                    <a16:creationId xmlns:a16="http://schemas.microsoft.com/office/drawing/2014/main" id="{1DCC7C14-A2CD-4E6A-A3D6-087EE14258B1}"/>
                  </a:ext>
                </a:extLst>
              </p:cNvPr>
              <p:cNvSpPr/>
              <p:nvPr/>
            </p:nvSpPr>
            <p:spPr>
              <a:xfrm>
                <a:off x="292163" y="1341025"/>
                <a:ext cx="527199" cy="707414"/>
              </a:xfrm>
              <a:prstGeom prst="lightningBolt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9A1040F-D044-4B8A-9FB4-F1DEA6E2A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7950" y="817632"/>
              <a:ext cx="1123180" cy="894764"/>
            </a:xfrm>
            <a:prstGeom prst="round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8BD7A11-A23D-4759-A181-0907CD66D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356" y="3979161"/>
              <a:ext cx="4032143" cy="2688095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42" name="Облачко с текстом: прямоугольное со скругленными углами 41">
              <a:extLst>
                <a:ext uri="{FF2B5EF4-FFF2-40B4-BE49-F238E27FC236}">
                  <a16:creationId xmlns:a16="http://schemas.microsoft.com/office/drawing/2014/main" id="{CCE01398-610C-492E-A1CD-D437C3ECF209}"/>
                </a:ext>
              </a:extLst>
            </p:cNvPr>
            <p:cNvSpPr/>
            <p:nvPr/>
          </p:nvSpPr>
          <p:spPr>
            <a:xfrm>
              <a:off x="4438041" y="5442645"/>
              <a:ext cx="3874911" cy="1220423"/>
            </a:xfrm>
            <a:prstGeom prst="wedgeRoundRectCallout">
              <a:avLst>
                <a:gd name="adj1" fmla="val -55295"/>
                <a:gd name="adj2" fmla="val -68961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6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 осталась в стороне и школа при Посольстве России в Австрии. </a:t>
              </a:r>
            </a:p>
            <a:p>
              <a:pPr algn="ctr"/>
              <a:r>
                <a:rPr lang="ru-RU" sz="16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 работу включился кружок </a:t>
              </a:r>
            </a:p>
            <a:p>
              <a:pPr algn="ctr"/>
              <a:r>
                <a:rPr lang="ru-RU" sz="16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«Юный биолог-следопыт» </a:t>
              </a:r>
            </a:p>
            <a:p>
              <a:pPr algn="ctr"/>
              <a:r>
                <a:rPr lang="ru-RU" sz="16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во главе с Учителем.</a:t>
              </a:r>
            </a:p>
          </p:txBody>
        </p:sp>
        <p:sp>
          <p:nvSpPr>
            <p:cNvPr id="40" name="Взрыв: 8 точек 39">
              <a:extLst>
                <a:ext uri="{FF2B5EF4-FFF2-40B4-BE49-F238E27FC236}">
                  <a16:creationId xmlns:a16="http://schemas.microsoft.com/office/drawing/2014/main" id="{8401285B-78A1-453D-8D1B-C4A17012C073}"/>
                </a:ext>
              </a:extLst>
            </p:cNvPr>
            <p:cNvSpPr/>
            <p:nvPr/>
          </p:nvSpPr>
          <p:spPr>
            <a:xfrm rot="20842778">
              <a:off x="3971172" y="1614843"/>
              <a:ext cx="2140722" cy="1804566"/>
            </a:xfrm>
            <a:prstGeom prst="irregularSeal1">
              <a:avLst/>
            </a:prstGeom>
            <a:solidFill>
              <a:srgbClr val="EEB0B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 процесс включились все!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EDB7FEE2-95DD-48AF-9963-B17EAC0A3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7173" y="2106209"/>
              <a:ext cx="1416205" cy="719793"/>
            </a:xfrm>
            <a:prstGeom prst="round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001CC74-FEAE-4BA5-83EF-B47CB897E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3136" y="1512445"/>
              <a:ext cx="4492775" cy="343086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29" name="Облачко с текстом: овальное 28">
              <a:extLst>
                <a:ext uri="{FF2B5EF4-FFF2-40B4-BE49-F238E27FC236}">
                  <a16:creationId xmlns:a16="http://schemas.microsoft.com/office/drawing/2014/main" id="{7F8961FA-53A8-4776-982F-B721AA36D76D}"/>
                </a:ext>
              </a:extLst>
            </p:cNvPr>
            <p:cNvSpPr/>
            <p:nvPr/>
          </p:nvSpPr>
          <p:spPr>
            <a:xfrm rot="21058578">
              <a:off x="7494916" y="1959474"/>
              <a:ext cx="1610945" cy="818851"/>
            </a:xfrm>
            <a:prstGeom prst="wedgeEllipseCallout">
              <a:avLst>
                <a:gd name="adj1" fmla="val 52734"/>
                <a:gd name="adj2" fmla="val 9835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развивается болезнь? </a:t>
              </a:r>
            </a:p>
          </p:txBody>
        </p:sp>
        <p:sp>
          <p:nvSpPr>
            <p:cNvPr id="30" name="Облачко с текстом: овальное 29">
              <a:extLst>
                <a:ext uri="{FF2B5EF4-FFF2-40B4-BE49-F238E27FC236}">
                  <a16:creationId xmlns:a16="http://schemas.microsoft.com/office/drawing/2014/main" id="{16227747-22CF-4F77-8DE8-58DDE2C6C7B9}"/>
                </a:ext>
              </a:extLst>
            </p:cNvPr>
            <p:cNvSpPr/>
            <p:nvPr/>
          </p:nvSpPr>
          <p:spPr>
            <a:xfrm rot="758475">
              <a:off x="8840905" y="902602"/>
              <a:ext cx="3093054" cy="1048138"/>
            </a:xfrm>
            <a:prstGeom prst="wedgeEllipseCallout">
              <a:avLst>
                <a:gd name="adj1" fmla="val 7702"/>
                <a:gd name="adj2" fmla="val 163336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Вирус погружает людей в уныние, приводит к полной апатии и парализует мозг.</a:t>
              </a:r>
            </a:p>
          </p:txBody>
        </p:sp>
        <p:sp>
          <p:nvSpPr>
            <p:cNvPr id="31" name="Облачко с текстом: овальное 30">
              <a:extLst>
                <a:ext uri="{FF2B5EF4-FFF2-40B4-BE49-F238E27FC236}">
                  <a16:creationId xmlns:a16="http://schemas.microsoft.com/office/drawing/2014/main" id="{277B2CBB-7255-4A49-94C5-A7A55DE6DF9E}"/>
                </a:ext>
              </a:extLst>
            </p:cNvPr>
            <p:cNvSpPr/>
            <p:nvPr/>
          </p:nvSpPr>
          <p:spPr>
            <a:xfrm rot="397012">
              <a:off x="8495099" y="5436778"/>
              <a:ext cx="1614162" cy="533181"/>
            </a:xfrm>
            <a:prstGeom prst="wedgeEllipseCallout">
              <a:avLst>
                <a:gd name="adj1" fmla="val 16025"/>
                <a:gd name="adj2" fmla="val -314400"/>
              </a:avLst>
            </a:prstGeom>
            <a:solidFill>
              <a:srgbClr val="967CB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Есть идеи? </a:t>
              </a:r>
            </a:p>
          </p:txBody>
        </p:sp>
        <p:sp>
          <p:nvSpPr>
            <p:cNvPr id="32" name="Пузырек для мыслей: облако 31">
              <a:extLst>
                <a:ext uri="{FF2B5EF4-FFF2-40B4-BE49-F238E27FC236}">
                  <a16:creationId xmlns:a16="http://schemas.microsoft.com/office/drawing/2014/main" id="{3829522F-7764-4F0B-87F1-5893F80F28E8}"/>
                </a:ext>
              </a:extLst>
            </p:cNvPr>
            <p:cNvSpPr/>
            <p:nvPr/>
          </p:nvSpPr>
          <p:spPr>
            <a:xfrm rot="171595">
              <a:off x="8970083" y="2303967"/>
              <a:ext cx="1438880" cy="535983"/>
            </a:xfrm>
            <a:prstGeom prst="cloudCallout">
              <a:avLst>
                <a:gd name="adj1" fmla="val 23961"/>
                <a:gd name="adj2" fmla="val 90730"/>
              </a:avLst>
            </a:prstGeom>
            <a:solidFill>
              <a:srgbClr val="967CB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Эврика!   </a:t>
              </a:r>
            </a:p>
          </p:txBody>
        </p:sp>
        <p:sp>
          <p:nvSpPr>
            <p:cNvPr id="24" name="Облачко с текстом: прямоугольное со скругленными углами 23">
              <a:extLst>
                <a:ext uri="{FF2B5EF4-FFF2-40B4-BE49-F238E27FC236}">
                  <a16:creationId xmlns:a16="http://schemas.microsoft.com/office/drawing/2014/main" id="{441F7085-6FC0-4D53-9922-FEFF2655C5C6}"/>
                </a:ext>
              </a:extLst>
            </p:cNvPr>
            <p:cNvSpPr/>
            <p:nvPr/>
          </p:nvSpPr>
          <p:spPr>
            <a:xfrm>
              <a:off x="4463847" y="4445156"/>
              <a:ext cx="1277283" cy="626867"/>
            </a:xfrm>
            <a:prstGeom prst="wedgeRoundRectCallout">
              <a:avLst>
                <a:gd name="adj1" fmla="val 71182"/>
                <a:gd name="adj2" fmla="val -48998"/>
                <a:gd name="adj3" fmla="val 16667"/>
              </a:avLst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Ученый Австрии</a:t>
              </a:r>
            </a:p>
          </p:txBody>
        </p: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E4DAE66-9379-43DC-8DCE-BD04A936A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1439" y="4462469"/>
              <a:ext cx="1357669" cy="224645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5096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30D21FE0-BDE7-4283-9E85-0D9EBA3453F0}"/>
              </a:ext>
            </a:extLst>
          </p:cNvPr>
          <p:cNvGrpSpPr/>
          <p:nvPr/>
        </p:nvGrpSpPr>
        <p:grpSpPr>
          <a:xfrm>
            <a:off x="304737" y="171649"/>
            <a:ext cx="11673580" cy="6435898"/>
            <a:chOff x="304737" y="171649"/>
            <a:chExt cx="11673580" cy="6435898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3A9846A-CB11-46B8-8535-B066E87E4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8294" y="3516942"/>
              <a:ext cx="2060403" cy="3090605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40F303C-B7FD-4745-AF77-8B72E6B02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737" y="671414"/>
              <a:ext cx="2222735" cy="333410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36AC11B9-7006-418C-A791-99E73C997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3093" y="1834281"/>
              <a:ext cx="2060402" cy="33653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8" name="Облако 17">
              <a:extLst>
                <a:ext uri="{FF2B5EF4-FFF2-40B4-BE49-F238E27FC236}">
                  <a16:creationId xmlns:a16="http://schemas.microsoft.com/office/drawing/2014/main" id="{4E2FED57-401E-477E-9B57-FF18DC986F2C}"/>
                </a:ext>
              </a:extLst>
            </p:cNvPr>
            <p:cNvSpPr/>
            <p:nvPr/>
          </p:nvSpPr>
          <p:spPr>
            <a:xfrm rot="21300993">
              <a:off x="967510" y="5445447"/>
              <a:ext cx="3199622" cy="1033641"/>
            </a:xfrm>
            <a:prstGeom prst="cloud">
              <a:avLst/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Форточка открылась от сильного порыва фёна, и всех охватил кошмар.</a:t>
              </a:r>
            </a:p>
          </p:txBody>
        </p:sp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D0FAFE2D-ED18-49AC-9229-70BF1D2F84FC}"/>
                </a:ext>
              </a:extLst>
            </p:cNvPr>
            <p:cNvSpPr/>
            <p:nvPr/>
          </p:nvSpPr>
          <p:spPr>
            <a:xfrm>
              <a:off x="9939655" y="6053140"/>
              <a:ext cx="2038662" cy="431290"/>
            </a:xfrm>
            <a:prstGeom prst="roundRect">
              <a:avLst/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Прошло три дня. </a:t>
              </a:r>
            </a:p>
          </p:txBody>
        </p:sp>
        <p:sp>
          <p:nvSpPr>
            <p:cNvPr id="17" name="Облачко с текстом: прямоугольное со скругленными углами 16">
              <a:extLst>
                <a:ext uri="{FF2B5EF4-FFF2-40B4-BE49-F238E27FC236}">
                  <a16:creationId xmlns:a16="http://schemas.microsoft.com/office/drawing/2014/main" id="{B3D807B1-2B1D-4E2C-9B9A-287EB5AC3E02}"/>
                </a:ext>
              </a:extLst>
            </p:cNvPr>
            <p:cNvSpPr/>
            <p:nvPr/>
          </p:nvSpPr>
          <p:spPr>
            <a:xfrm>
              <a:off x="2285906" y="3236664"/>
              <a:ext cx="2410941" cy="521389"/>
            </a:xfrm>
            <a:prstGeom prst="wedgeRoundRectCallout">
              <a:avLst>
                <a:gd name="adj1" fmla="val -60356"/>
                <a:gd name="adj2" fmla="val -218004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Нужно их найти, изучить их свойства и способности.</a:t>
              </a:r>
            </a:p>
          </p:txBody>
        </p:sp>
        <p:sp>
          <p:nvSpPr>
            <p:cNvPr id="20" name="Облачко с текстом: прямоугольное со скругленными углами 19">
              <a:extLst>
                <a:ext uri="{FF2B5EF4-FFF2-40B4-BE49-F238E27FC236}">
                  <a16:creationId xmlns:a16="http://schemas.microsoft.com/office/drawing/2014/main" id="{82F27D5A-44CC-485A-969C-902F2192F84B}"/>
                </a:ext>
              </a:extLst>
            </p:cNvPr>
            <p:cNvSpPr/>
            <p:nvPr/>
          </p:nvSpPr>
          <p:spPr>
            <a:xfrm>
              <a:off x="684446" y="4149223"/>
              <a:ext cx="3722092" cy="1167311"/>
            </a:xfrm>
            <a:prstGeom prst="wedgeRoundRectCallout">
              <a:avLst>
                <a:gd name="adj1" fmla="val -44374"/>
                <a:gd name="adj2" fmla="val -141701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Нужно создать эликсир счастья.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Учитель, Вы нам рассказывали про </a:t>
              </a:r>
              <a:r>
                <a:rPr lang="ru-RU" sz="1400" cap="all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необычные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растения Австрии, они влияют </a:t>
              </a:r>
              <a:r>
                <a:rPr lang="ru-RU" sz="14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ИНДЕКС СЧАСТЬЯ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местного населения. 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7ACAC423-477B-4CE1-9EA1-9684B1E49273}"/>
                </a:ext>
              </a:extLst>
            </p:cNvPr>
            <p:cNvSpPr/>
            <p:nvPr/>
          </p:nvSpPr>
          <p:spPr>
            <a:xfrm>
              <a:off x="2835797" y="171649"/>
              <a:ext cx="626945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BatangChe" panose="02030609000101010101" pitchFamily="49" charset="-127"/>
                  <a:cs typeface="Times New Roman" panose="02020603050405020304" pitchFamily="18" charset="0"/>
                </a:rPr>
                <a:t>Цели и задачи</a:t>
              </a:r>
              <a:endParaRPr lang="ru-RU" sz="1400" dirty="0"/>
            </a:p>
          </p:txBody>
        </p:sp>
        <p:sp>
          <p:nvSpPr>
            <p:cNvPr id="9" name="Облачко с текстом: прямоугольное со скругленными углами 8">
              <a:extLst>
                <a:ext uri="{FF2B5EF4-FFF2-40B4-BE49-F238E27FC236}">
                  <a16:creationId xmlns:a16="http://schemas.microsoft.com/office/drawing/2014/main" id="{0FF8F57E-2CDF-4B9B-9D2F-834D15EAF5AF}"/>
                </a:ext>
              </a:extLst>
            </p:cNvPr>
            <p:cNvSpPr/>
            <p:nvPr/>
          </p:nvSpPr>
          <p:spPr>
            <a:xfrm>
              <a:off x="2674006" y="777021"/>
              <a:ext cx="2032440" cy="1937579"/>
            </a:xfrm>
            <a:prstGeom prst="wedgeRoundRectCallout">
              <a:avLst>
                <a:gd name="adj1" fmla="val -88099"/>
                <a:gd name="adj2" fmla="val -17090"/>
                <a:gd name="adj3" fmla="val 16667"/>
              </a:avLst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Времени не теряем. </a:t>
              </a:r>
              <a:r>
                <a:rPr lang="ru-RU" sz="1400" b="1" cap="all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Первая задача.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Каждый будет исследовать уникальные свойства одного из необычных растений федеральных земель Австрии.</a:t>
              </a: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1987FCE8-68FD-464F-AFA2-77C560E34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3850" y="653030"/>
              <a:ext cx="2294204" cy="375042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Взрыв: 8 точек 9">
              <a:extLst>
                <a:ext uri="{FF2B5EF4-FFF2-40B4-BE49-F238E27FC236}">
                  <a16:creationId xmlns:a16="http://schemas.microsoft.com/office/drawing/2014/main" id="{C31F63F1-8565-41C7-99BD-D15A37B5EAB9}"/>
                </a:ext>
              </a:extLst>
            </p:cNvPr>
            <p:cNvSpPr/>
            <p:nvPr/>
          </p:nvSpPr>
          <p:spPr>
            <a:xfrm rot="20665740">
              <a:off x="4910335" y="3857675"/>
              <a:ext cx="1879553" cy="1326577"/>
            </a:xfrm>
            <a:prstGeom prst="irregularSeal1">
              <a:avLst/>
            </a:prstGeom>
            <a:solidFill>
              <a:srgbClr val="EEB0B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Отлично!</a:t>
              </a:r>
            </a:p>
          </p:txBody>
        </p:sp>
        <p:sp>
          <p:nvSpPr>
            <p:cNvPr id="8" name="Облачко с текстом: прямоугольное со скругленными углами 7">
              <a:extLst>
                <a:ext uri="{FF2B5EF4-FFF2-40B4-BE49-F238E27FC236}">
                  <a16:creationId xmlns:a16="http://schemas.microsoft.com/office/drawing/2014/main" id="{055A526E-8952-414C-90B6-9F8B81C712BF}"/>
                </a:ext>
              </a:extLst>
            </p:cNvPr>
            <p:cNvSpPr/>
            <p:nvPr/>
          </p:nvSpPr>
          <p:spPr>
            <a:xfrm>
              <a:off x="7446379" y="603251"/>
              <a:ext cx="2761801" cy="929215"/>
            </a:xfrm>
            <a:prstGeom prst="wedgeRoundRectCallout">
              <a:avLst>
                <a:gd name="adj1" fmla="val -88087"/>
                <a:gd name="adj2" fmla="val 39555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Наша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первая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будет решена, если мы найдем эти необычные растения с их уникальными свойствами…</a:t>
              </a:r>
            </a:p>
          </p:txBody>
        </p:sp>
        <p:sp>
          <p:nvSpPr>
            <p:cNvPr id="11" name="Облачко с текстом: прямоугольное со скругленными углами 10">
              <a:extLst>
                <a:ext uri="{FF2B5EF4-FFF2-40B4-BE49-F238E27FC236}">
                  <a16:creationId xmlns:a16="http://schemas.microsoft.com/office/drawing/2014/main" id="{88420E2B-6586-4E22-A871-07BE92F49ED1}"/>
                </a:ext>
              </a:extLst>
            </p:cNvPr>
            <p:cNvSpPr/>
            <p:nvPr/>
          </p:nvSpPr>
          <p:spPr>
            <a:xfrm>
              <a:off x="4253045" y="5283875"/>
              <a:ext cx="3078417" cy="1323672"/>
            </a:xfrm>
            <a:prstGeom prst="wedgeRoundRectCallout">
              <a:avLst>
                <a:gd name="adj1" fmla="val 84120"/>
                <a:gd name="adj2" fmla="val -67395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Но это еще не все… </a:t>
              </a:r>
            </a:p>
            <a:p>
              <a:pPr algn="ctr"/>
              <a:r>
                <a:rPr lang="ru-RU" sz="1400" b="1" cap="all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Вторая</a:t>
              </a:r>
              <a:r>
                <a:rPr lang="ru-RU" sz="1400" cap="all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cap="all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задача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найти источник распространения этой ужасной инфекции. Иначе все на ветер, все впустую. </a:t>
              </a:r>
            </a:p>
          </p:txBody>
        </p:sp>
        <p:sp>
          <p:nvSpPr>
            <p:cNvPr id="19" name="Пузырек для мыслей: облако 18">
              <a:extLst>
                <a:ext uri="{FF2B5EF4-FFF2-40B4-BE49-F238E27FC236}">
                  <a16:creationId xmlns:a16="http://schemas.microsoft.com/office/drawing/2014/main" id="{71C306A9-84A8-4B5B-81AC-63EFDC380829}"/>
                </a:ext>
              </a:extLst>
            </p:cNvPr>
            <p:cNvSpPr/>
            <p:nvPr/>
          </p:nvSpPr>
          <p:spPr>
            <a:xfrm rot="21250010">
              <a:off x="7077037" y="2038817"/>
              <a:ext cx="3500487" cy="1434085"/>
            </a:xfrm>
            <a:prstGeom prst="cloudCallout">
              <a:avLst>
                <a:gd name="adj1" fmla="val -8742"/>
                <a:gd name="adj2" fmla="val 106909"/>
              </a:avLst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всех в головах только одна </a:t>
              </a:r>
              <a:r>
                <a:rPr lang="ru-RU" sz="1400" b="1" cap="all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цель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 победить вирус, создать индекс счастья, спасти население. </a:t>
              </a:r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63C1617-2B7E-4254-94B4-89EAD9917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6460">
              <a:off x="10887977" y="617110"/>
              <a:ext cx="923478" cy="1459227"/>
            </a:xfrm>
            <a:prstGeom prst="roundRect">
              <a:avLst>
                <a:gd name="adj" fmla="val 11293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421294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D41587EB-470F-416C-8265-607133F36FAB}"/>
              </a:ext>
            </a:extLst>
          </p:cNvPr>
          <p:cNvGrpSpPr/>
          <p:nvPr/>
        </p:nvGrpSpPr>
        <p:grpSpPr>
          <a:xfrm>
            <a:off x="334132" y="237736"/>
            <a:ext cx="12031665" cy="6699955"/>
            <a:chOff x="334132" y="237736"/>
            <a:chExt cx="12031665" cy="669995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848CAA09-810D-4273-B1C2-D5CFEA71DB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256"/>
            <a:stretch/>
          </p:blipFill>
          <p:spPr>
            <a:xfrm>
              <a:off x="8738977" y="3667603"/>
              <a:ext cx="2564139" cy="2997819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651F3F4-9B2C-4236-B208-C8526609DDB7}"/>
                </a:ext>
              </a:extLst>
            </p:cNvPr>
            <p:cNvSpPr/>
            <p:nvPr/>
          </p:nvSpPr>
          <p:spPr>
            <a:xfrm>
              <a:off x="4020416" y="238139"/>
              <a:ext cx="3340766" cy="108244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Колокольчик тёмный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Порядок: Сложноцветковые, астровые 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Семейство: Колокольчиковые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Род: Колокольчик </a:t>
              </a:r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6580DFD1-3B23-4F99-8811-F4EA6BD42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32" y="4006715"/>
              <a:ext cx="1617254" cy="264151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1" name="Облачко с текстом: прямоугольное со скругленными углами 20">
              <a:extLst>
                <a:ext uri="{FF2B5EF4-FFF2-40B4-BE49-F238E27FC236}">
                  <a16:creationId xmlns:a16="http://schemas.microsoft.com/office/drawing/2014/main" id="{7907B7A6-328C-4E55-BE23-1FBEB0098623}"/>
                </a:ext>
              </a:extLst>
            </p:cNvPr>
            <p:cNvSpPr/>
            <p:nvPr/>
          </p:nvSpPr>
          <p:spPr>
            <a:xfrm>
              <a:off x="9303118" y="2218595"/>
              <a:ext cx="2614182" cy="1091002"/>
            </a:xfrm>
            <a:prstGeom prst="wedgeRoundRectCallout">
              <a:avLst>
                <a:gd name="adj1" fmla="val 17225"/>
                <a:gd name="adj2" fmla="val 104206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Народные приметы.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Кладут в ботинок на удачу, прикрепляют к окну любимого для приворота. Надо взять на заметку.</a:t>
              </a:r>
            </a:p>
          </p:txBody>
        </p: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9B944D1-D594-47DF-8D84-D63147558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137" y="270028"/>
              <a:ext cx="3370133" cy="2246754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7978F6F-4649-469A-8862-88C79EDFDF22}"/>
                </a:ext>
              </a:extLst>
            </p:cNvPr>
            <p:cNvGrpSpPr/>
            <p:nvPr/>
          </p:nvGrpSpPr>
          <p:grpSpPr>
            <a:xfrm>
              <a:off x="7630957" y="237736"/>
              <a:ext cx="4206481" cy="1758553"/>
              <a:chOff x="7602382" y="237736"/>
              <a:chExt cx="4206481" cy="1758553"/>
            </a:xfrm>
          </p:grpSpPr>
          <p:sp>
            <p:nvSpPr>
              <p:cNvPr id="14" name="Прямоугольник 13">
                <a:extLst>
                  <a:ext uri="{FF2B5EF4-FFF2-40B4-BE49-F238E27FC236}">
                    <a16:creationId xmlns:a16="http://schemas.microsoft.com/office/drawing/2014/main" id="{C675B96B-51FE-4985-BBEC-8D3E92B10206}"/>
                  </a:ext>
                </a:extLst>
              </p:cNvPr>
              <p:cNvSpPr/>
              <p:nvPr/>
            </p:nvSpPr>
            <p:spPr>
              <a:xfrm>
                <a:off x="7602382" y="237736"/>
                <a:ext cx="4206481" cy="175855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Колокольчик тёмный </a:t>
                </a:r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(приточная трава). </a:t>
                </a:r>
              </a:p>
              <a:p>
                <a:pPr algn="ctr"/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«Приток» – недуг, болезнь. </a:t>
                </a:r>
              </a:p>
              <a:p>
                <a:pPr algn="ctr"/>
                <a:r>
                  <a:rPr lang="ru-RU" sz="1400" b="1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Медицинские уникальные свойства: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кровоостанавливающее,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противовоспалительное,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обезболивающее,</a:t>
                </a:r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:r>
                  <a:rPr lang="ru-RU" sz="1400" kern="1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прибавляет жизненные силы.</a:t>
                </a:r>
                <a:endParaRPr lang="ru-RU" sz="1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8" name="Рисунок 7" descr="Изображение выглядит как безалкогольный напиток, кружка, искусство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419C2F16-9895-1E4E-BE20-82969C0311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1937"/>
              <a:stretch/>
            </p:blipFill>
            <p:spPr>
              <a:xfrm>
                <a:off x="10956625" y="770467"/>
                <a:ext cx="852237" cy="1225822"/>
              </a:xfrm>
              <a:prstGeom prst="rect">
                <a:avLst/>
              </a:prstGeom>
            </p:spPr>
          </p:pic>
        </p:grpSp>
        <p:pic>
          <p:nvPicPr>
            <p:cNvPr id="28" name="Рисунок 27" descr="Изображение выглядит как красный, графическая вставка, Карминный цвет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825BE0A3-DA0E-0117-2347-47232D489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1423">
              <a:off x="10665672" y="3258595"/>
              <a:ext cx="1700125" cy="1073204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8B22CE4C-373D-46CE-A2A8-8951E7F4E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1665" flipH="1">
              <a:off x="436537" y="2924732"/>
              <a:ext cx="811102" cy="1259920"/>
            </a:xfrm>
            <a:prstGeom prst="roundRect">
              <a:avLst>
                <a:gd name="adj" fmla="val 0"/>
              </a:avLst>
            </a:prstGeom>
          </p:spPr>
        </p:pic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C6A457F9-F0A3-9005-BA64-CC28CC6DEC65}"/>
                </a:ext>
              </a:extLst>
            </p:cNvPr>
            <p:cNvSpPr/>
            <p:nvPr/>
          </p:nvSpPr>
          <p:spPr>
            <a:xfrm>
              <a:off x="654775" y="2221898"/>
              <a:ext cx="2016110" cy="71402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Арина вернулась из Нижней Австрии, из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г.Дюрнштайн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27" name="Выноска: изогнутая линия 26">
              <a:extLst>
                <a:ext uri="{FF2B5EF4-FFF2-40B4-BE49-F238E27FC236}">
                  <a16:creationId xmlns:a16="http://schemas.microsoft.com/office/drawing/2014/main" id="{24116959-8232-4091-BCD2-C90CF8F1F97E}"/>
                </a:ext>
              </a:extLst>
            </p:cNvPr>
            <p:cNvSpPr/>
            <p:nvPr/>
          </p:nvSpPr>
          <p:spPr>
            <a:xfrm>
              <a:off x="4970357" y="4264168"/>
              <a:ext cx="1704950" cy="494692"/>
            </a:xfrm>
            <a:prstGeom prst="borderCallout2">
              <a:avLst>
                <a:gd name="adj1" fmla="val 101670"/>
                <a:gd name="adj2" fmla="val 53319"/>
                <a:gd name="adj3" fmla="val 155223"/>
                <a:gd name="adj4" fmla="val 78067"/>
                <a:gd name="adj5" fmla="val 150506"/>
                <a:gd name="adj6" fmla="val 122250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«Жизненная сила»</a:t>
              </a:r>
            </a:p>
          </p:txBody>
        </p:sp>
        <p:pic>
          <p:nvPicPr>
            <p:cNvPr id="4" name="Рисунок 3" descr="C:\Users\Family\Downloads\PHOTO-2024-11-11-23-13-59.jpg">
              <a:extLst>
                <a:ext uri="{FF2B5EF4-FFF2-40B4-BE49-F238E27FC236}">
                  <a16:creationId xmlns:a16="http://schemas.microsoft.com/office/drawing/2014/main" id="{34FBFA9E-61EB-42A9-83B0-471A0398F42C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8458" y="1506939"/>
              <a:ext cx="2832946" cy="249977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3" name="Рисунок 12" descr="C:\Users\Family\Downloads\PHOTO-2024-11-11-22-58-00.jpg">
              <a:extLst>
                <a:ext uri="{FF2B5EF4-FFF2-40B4-BE49-F238E27FC236}">
                  <a16:creationId xmlns:a16="http://schemas.microsoft.com/office/drawing/2014/main" id="{DED20674-E9F5-4FD6-BD50-78FFA4BD3D48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83881" y="3037631"/>
              <a:ext cx="2031842" cy="2004455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E5E2218-CEA9-4F33-A036-8A8ECB3F8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022" y="1729031"/>
              <a:ext cx="879464" cy="14364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407859CC-B9AD-4167-A275-7CDC27D64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15060" r="20480"/>
            <a:stretch/>
          </p:blipFill>
          <p:spPr>
            <a:xfrm>
              <a:off x="6651124" y="3245528"/>
              <a:ext cx="1082886" cy="2358752"/>
            </a:xfrm>
            <a:prstGeom prst="rect">
              <a:avLst/>
            </a:prstGeom>
          </p:spPr>
        </p:pic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B9669D66-703B-4779-BE96-C23065B1331C}"/>
                </a:ext>
              </a:extLst>
            </p:cNvPr>
            <p:cNvGrpSpPr/>
            <p:nvPr/>
          </p:nvGrpSpPr>
          <p:grpSpPr>
            <a:xfrm>
              <a:off x="2432364" y="5187457"/>
              <a:ext cx="4689040" cy="1477149"/>
              <a:chOff x="2432364" y="5250810"/>
              <a:chExt cx="4689040" cy="1477149"/>
            </a:xfrm>
          </p:grpSpPr>
          <p:sp>
            <p:nvSpPr>
              <p:cNvPr id="20" name="Облачко с текстом: прямоугольное со скругленными углами 19">
                <a:extLst>
                  <a:ext uri="{FF2B5EF4-FFF2-40B4-BE49-F238E27FC236}">
                    <a16:creationId xmlns:a16="http://schemas.microsoft.com/office/drawing/2014/main" id="{29C516A6-D7AB-4C9D-BF9B-15963440C935}"/>
                  </a:ext>
                </a:extLst>
              </p:cNvPr>
              <p:cNvSpPr/>
              <p:nvPr/>
            </p:nvSpPr>
            <p:spPr>
              <a:xfrm>
                <a:off x="2432364" y="5250810"/>
                <a:ext cx="4689040" cy="1477149"/>
              </a:xfrm>
              <a:prstGeom prst="wedgeRoundRectCallout">
                <a:avLst>
                  <a:gd name="adj1" fmla="val -76420"/>
                  <a:gd name="adj2" fmla="val 6037"/>
                  <a:gd name="adj3" fmla="val 16667"/>
                </a:avLst>
              </a:prstGeom>
              <a:solidFill>
                <a:srgbClr val="EEB0B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ru-RU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Необычное в обычном. Легенда о колокольчике</a:t>
                </a:r>
              </a:p>
              <a:p>
                <a:pPr marL="720000" indent="180000" algn="just"/>
                <a:r>
                  <a:rPr lang="ru-RU" sz="14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Давным</a:t>
                </a:r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–давно городу угрожала опасность, а горожане спокойно спали. Колокольчики, почуяв врага,  объединились и тревожным звоном разбудили спящих, тем самым спасли город от вражеского захвата.</a:t>
                </a:r>
              </a:p>
            </p:txBody>
          </p:sp>
          <p:pic>
            <p:nvPicPr>
              <p:cNvPr id="25" name="Рисунок 24" descr="Изображение выглядит как цветок, рисунок, картина, искусство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BE58BF3C-0C44-2D17-AC7A-47652808105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>
                <a:clrChange>
                  <a:clrFrom>
                    <a:srgbClr val="F8DFB6"/>
                  </a:clrFrom>
                  <a:clrTo>
                    <a:srgbClr val="F8DFB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41" b="7501"/>
              <a:stretch/>
            </p:blipFill>
            <p:spPr>
              <a:xfrm>
                <a:off x="2478928" y="5609196"/>
                <a:ext cx="776186" cy="997443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22" name="Пузырек для мыслей: облако 21">
              <a:extLst>
                <a:ext uri="{FF2B5EF4-FFF2-40B4-BE49-F238E27FC236}">
                  <a16:creationId xmlns:a16="http://schemas.microsoft.com/office/drawing/2014/main" id="{4DD493DC-6409-479D-B494-DE9446C75BF3}"/>
                </a:ext>
              </a:extLst>
            </p:cNvPr>
            <p:cNvSpPr/>
            <p:nvPr/>
          </p:nvSpPr>
          <p:spPr>
            <a:xfrm rot="21031076">
              <a:off x="7026805" y="2233174"/>
              <a:ext cx="2272891" cy="1224085"/>
            </a:xfrm>
            <a:prstGeom prst="cloudCallout">
              <a:avLst>
                <a:gd name="adj1" fmla="val 53706"/>
                <a:gd name="adj2" fmla="val 128248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Надо будет проверить! Вторая примета мне нравится.</a:t>
              </a: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467E9E8-56EA-4A2F-9BE2-3CCEE5C4E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7913" y="4424904"/>
              <a:ext cx="1538441" cy="25127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7719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F8F6DF5-C4FF-49BA-9BC1-411DACD4CAD0}"/>
              </a:ext>
            </a:extLst>
          </p:cNvPr>
          <p:cNvGrpSpPr/>
          <p:nvPr/>
        </p:nvGrpSpPr>
        <p:grpSpPr>
          <a:xfrm>
            <a:off x="328313" y="198535"/>
            <a:ext cx="11954483" cy="6460930"/>
            <a:chOff x="328313" y="198535"/>
            <a:chExt cx="11954483" cy="6460930"/>
          </a:xfrm>
        </p:grpSpPr>
        <p:pic>
          <p:nvPicPr>
            <p:cNvPr id="16" name="Рисунок 15" descr="C:\Users\Family\AppData\Local\Microsoft\Windows\INetCache\Content.Word\IMG_5687.jpeg">
              <a:extLst>
                <a:ext uri="{FF2B5EF4-FFF2-40B4-BE49-F238E27FC236}">
                  <a16:creationId xmlns:a16="http://schemas.microsoft.com/office/drawing/2014/main" id="{7ECDE804-C56C-423A-A0C6-DC590B008433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3147" y="3086355"/>
              <a:ext cx="2936127" cy="2069491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8D62E9E2-5CF5-4140-8C48-38443D615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692" y="3625969"/>
              <a:ext cx="1960809" cy="30049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26" name="Picture 2" descr="IMG_20241111_133904">
              <a:extLst>
                <a:ext uri="{FF2B5EF4-FFF2-40B4-BE49-F238E27FC236}">
                  <a16:creationId xmlns:a16="http://schemas.microsoft.com/office/drawing/2014/main" id="{FB9ABC00-927E-4147-8E4C-6DAD410BA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778" b="20525"/>
            <a:stretch>
              <a:fillRect/>
            </a:stretch>
          </p:blipFill>
          <p:spPr bwMode="auto">
            <a:xfrm>
              <a:off x="5095979" y="1536444"/>
              <a:ext cx="2011983" cy="2534659"/>
            </a:xfrm>
            <a:prstGeom prst="rect">
              <a:avLst/>
            </a:prstGeom>
            <a:ln w="57150"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675B96B-51FE-4985-BBEC-8D3E92B10206}"/>
                </a:ext>
              </a:extLst>
            </p:cNvPr>
            <p:cNvSpPr/>
            <p:nvPr/>
          </p:nvSpPr>
          <p:spPr>
            <a:xfrm>
              <a:off x="7874962" y="282975"/>
              <a:ext cx="3988725" cy="166012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Анемона 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(ветреница), прострел, дочь ветров, горицвет весенний.</a:t>
              </a:r>
            </a:p>
            <a:p>
              <a:pPr algn="ctr"/>
              <a:r>
                <a:rPr lang="ru-RU" sz="1400" b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Медицинские уникальные свойства: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снимает усталость с глаз, 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даёт жизненную энергию, 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лечит кожные заболевания,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выводит токсины.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651F3F4-9B2C-4236-B208-C8526609DDB7}"/>
                </a:ext>
              </a:extLst>
            </p:cNvPr>
            <p:cNvSpPr/>
            <p:nvPr/>
          </p:nvSpPr>
          <p:spPr>
            <a:xfrm>
              <a:off x="4684638" y="282975"/>
              <a:ext cx="2781300" cy="105319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Анемона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Порядок: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Лютикоцветные</a:t>
              </a:r>
              <a:endParaRPr lang="ru-RU" sz="1400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Семейство: Лютиковые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Род: Прострел</a:t>
              </a: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B514345A-F103-442A-BC63-E0535DD68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1255" y="2899504"/>
              <a:ext cx="2477891" cy="371683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22" name="Пузырек для мыслей: облако 21">
              <a:extLst>
                <a:ext uri="{FF2B5EF4-FFF2-40B4-BE49-F238E27FC236}">
                  <a16:creationId xmlns:a16="http://schemas.microsoft.com/office/drawing/2014/main" id="{4DD493DC-6409-479D-B494-DE9446C75BF3}"/>
                </a:ext>
              </a:extLst>
            </p:cNvPr>
            <p:cNvSpPr/>
            <p:nvPr/>
          </p:nvSpPr>
          <p:spPr>
            <a:xfrm rot="20998487">
              <a:off x="6637678" y="2022050"/>
              <a:ext cx="2929982" cy="1440724"/>
            </a:xfrm>
            <a:prstGeom prst="cloudCallout">
              <a:avLst>
                <a:gd name="adj1" fmla="val 36880"/>
                <a:gd name="adj2" fmla="val 76530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Надо маме сказать, пусть посадит этот цветок в палисаднике. Вечно она грозы боится.</a:t>
              </a:r>
            </a:p>
          </p:txBody>
        </p:sp>
        <p:sp>
          <p:nvSpPr>
            <p:cNvPr id="21" name="Облачко с текстом: прямоугольное со скругленными углами 20">
              <a:extLst>
                <a:ext uri="{FF2B5EF4-FFF2-40B4-BE49-F238E27FC236}">
                  <a16:creationId xmlns:a16="http://schemas.microsoft.com/office/drawing/2014/main" id="{7907B7A6-328C-4E55-BE23-1FBEB0098623}"/>
                </a:ext>
              </a:extLst>
            </p:cNvPr>
            <p:cNvSpPr/>
            <p:nvPr/>
          </p:nvSpPr>
          <p:spPr>
            <a:xfrm>
              <a:off x="9059562" y="2085975"/>
              <a:ext cx="2783268" cy="1164443"/>
            </a:xfrm>
            <a:prstGeom prst="wedgeRoundRectCallout">
              <a:avLst>
                <a:gd name="adj1" fmla="val 14235"/>
                <a:gd name="adj2" fmla="val 77520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Народные приметы.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Если в саду посадить анемону, то она защитит ваш дом от пожара и удара молний.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Надо взять на заметку.</a:t>
              </a: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DE8DBCA0-1682-044D-4CC3-F2DF35AEC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313" y="198535"/>
              <a:ext cx="3621329" cy="2463436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8AA4B6C1-4288-8299-13EF-5603CC7B5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690282" y="1507909"/>
              <a:ext cx="1050418" cy="162104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CF714D32-BAE5-F111-EB84-660CF8AD0013}"/>
                </a:ext>
              </a:extLst>
            </p:cNvPr>
            <p:cNvSpPr/>
            <p:nvPr/>
          </p:nvSpPr>
          <p:spPr>
            <a:xfrm>
              <a:off x="591367" y="2558559"/>
              <a:ext cx="2678382" cy="586161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Саша вернулся из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Бургенланда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из г.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Айзенштадт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pic>
          <p:nvPicPr>
            <p:cNvPr id="8" name="Рисунок 7" descr="Изображение выглядит как безалкогольный напиток, кружк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E53F1043-FC3C-B860-4346-195DFE0F8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078"/>
            <a:stretch/>
          </p:blipFill>
          <p:spPr>
            <a:xfrm>
              <a:off x="11022638" y="753947"/>
              <a:ext cx="820192" cy="1164443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красный, графическая вставка, Карминный цвет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9A3E3A8F-E73F-A12C-F594-84ADEB12C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2671" y="3056733"/>
              <a:ext cx="1700125" cy="1073204"/>
            </a:xfrm>
            <a:prstGeom prst="rect">
              <a:avLst/>
            </a:prstGeom>
          </p:spPr>
        </p:pic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3F6977A3-B78C-46EC-9FF5-71A4E5E44582}"/>
                </a:ext>
              </a:extLst>
            </p:cNvPr>
            <p:cNvGrpSpPr/>
            <p:nvPr/>
          </p:nvGrpSpPr>
          <p:grpSpPr>
            <a:xfrm>
              <a:off x="2757754" y="5297426"/>
              <a:ext cx="3929899" cy="1362039"/>
              <a:chOff x="2654946" y="5305425"/>
              <a:chExt cx="3635324" cy="1362039"/>
            </a:xfrm>
          </p:grpSpPr>
          <p:sp>
            <p:nvSpPr>
              <p:cNvPr id="20" name="Облачко с текстом: прямоугольное со скругленными углами 19">
                <a:extLst>
                  <a:ext uri="{FF2B5EF4-FFF2-40B4-BE49-F238E27FC236}">
                    <a16:creationId xmlns:a16="http://schemas.microsoft.com/office/drawing/2014/main" id="{29C516A6-D7AB-4C9D-BF9B-15963440C935}"/>
                  </a:ext>
                </a:extLst>
              </p:cNvPr>
              <p:cNvSpPr/>
              <p:nvPr/>
            </p:nvSpPr>
            <p:spPr>
              <a:xfrm>
                <a:off x="2654946" y="5305425"/>
                <a:ext cx="3635324" cy="1362039"/>
              </a:xfrm>
              <a:prstGeom prst="wedgeRoundRectCallout">
                <a:avLst>
                  <a:gd name="adj1" fmla="val -76167"/>
                  <a:gd name="adj2" fmla="val -29465"/>
                  <a:gd name="adj3" fmla="val 16667"/>
                </a:avLst>
              </a:prstGeom>
              <a:solidFill>
                <a:srgbClr val="EEB0B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lang="ru-RU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Необычное в обычном. Легенда об анемоне</a:t>
                </a:r>
              </a:p>
              <a:p>
                <a:pPr marL="720000" indent="180000" algn="just"/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Анемон расцвёл от слёз Девы Марии на Голгофе. Лист, состоящий из трёх частей, символизировал Троицу.</a:t>
                </a:r>
              </a:p>
            </p:txBody>
          </p:sp>
          <p:pic>
            <p:nvPicPr>
              <p:cNvPr id="19" name="Рисунок 18" descr="Изображение выглядит как цветок, рисунок, картина, искусство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793FB04E-1F1B-4D59-A3FC-58D05CC13A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8DFB6"/>
                  </a:clrFrom>
                  <a:clrTo>
                    <a:srgbClr val="F8DFB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41" b="7501"/>
              <a:stretch/>
            </p:blipFill>
            <p:spPr>
              <a:xfrm>
                <a:off x="2760070" y="5672198"/>
                <a:ext cx="617624" cy="886803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1C7EC9E7-7D7A-4FAA-A83D-07E8CA6793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1665" flipH="1">
              <a:off x="448286" y="3083321"/>
              <a:ext cx="811102" cy="1259920"/>
            </a:xfrm>
            <a:prstGeom prst="roundRect">
              <a:avLst>
                <a:gd name="adj" fmla="val 0"/>
              </a:avLst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E2E39070-0998-4070-96E4-B2520FA41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0290098">
              <a:off x="6330345" y="3340797"/>
              <a:ext cx="2290857" cy="2799329"/>
            </a:xfrm>
            <a:prstGeom prst="rect">
              <a:avLst/>
            </a:prstGeom>
          </p:spPr>
        </p:pic>
        <p:sp>
          <p:nvSpPr>
            <p:cNvPr id="26" name="Выноска: изогнутая линия 25">
              <a:extLst>
                <a:ext uri="{FF2B5EF4-FFF2-40B4-BE49-F238E27FC236}">
                  <a16:creationId xmlns:a16="http://schemas.microsoft.com/office/drawing/2014/main" id="{24116959-8232-4091-BCD2-C90CF8F1F97E}"/>
                </a:ext>
              </a:extLst>
            </p:cNvPr>
            <p:cNvSpPr/>
            <p:nvPr/>
          </p:nvSpPr>
          <p:spPr>
            <a:xfrm>
              <a:off x="5201174" y="4369631"/>
              <a:ext cx="1836624" cy="563495"/>
            </a:xfrm>
            <a:prstGeom prst="borderCallout2">
              <a:avLst>
                <a:gd name="adj1" fmla="val 101670"/>
                <a:gd name="adj2" fmla="val 64442"/>
                <a:gd name="adj3" fmla="val 139686"/>
                <a:gd name="adj4" fmla="val 72771"/>
                <a:gd name="adj5" fmla="val 140149"/>
                <a:gd name="adj6" fmla="val 107949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«Жизненная энергия»</a:t>
              </a: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A2CF3A2-832F-422E-8B08-F6B67574B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1448" y="4480986"/>
              <a:ext cx="1331398" cy="2174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9342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67997-14A3-B0FE-8FDC-C84C19B6E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BA07081-B69B-4110-811C-29BA7EAF767F}"/>
              </a:ext>
            </a:extLst>
          </p:cNvPr>
          <p:cNvGrpSpPr/>
          <p:nvPr/>
        </p:nvGrpSpPr>
        <p:grpSpPr>
          <a:xfrm>
            <a:off x="265126" y="220345"/>
            <a:ext cx="12011439" cy="6482261"/>
            <a:chOff x="265126" y="220345"/>
            <a:chExt cx="12011439" cy="6482261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4F882C4-78C5-B2F2-FE84-187A4048B568}"/>
                </a:ext>
              </a:extLst>
            </p:cNvPr>
            <p:cNvSpPr/>
            <p:nvPr/>
          </p:nvSpPr>
          <p:spPr>
            <a:xfrm>
              <a:off x="8486776" y="227315"/>
              <a:ext cx="3393294" cy="152404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Камнеломка звёздчатая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(разрыв – трава).</a:t>
              </a:r>
            </a:p>
            <a:p>
              <a:pPr algn="ctr"/>
              <a:r>
                <a:rPr lang="ru-RU" sz="1400" b="1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Медицинские уникальные свойства: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антисептик, 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вяжущее потогонное средство,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борется с депрессией.</a:t>
              </a:r>
            </a:p>
          </p:txBody>
        </p:sp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0775B2B7-17CD-555A-FD1B-F5D76823A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8856" y="220345"/>
              <a:ext cx="3291889" cy="224663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2330F6B3-493E-39B0-C7B0-5695168F1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79798" y="1383789"/>
              <a:ext cx="3320819" cy="2426752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44F848E-4152-CC0F-33D2-6B5C84437054}"/>
                </a:ext>
              </a:extLst>
            </p:cNvPr>
            <p:cNvSpPr/>
            <p:nvPr/>
          </p:nvSpPr>
          <p:spPr>
            <a:xfrm>
              <a:off x="4492881" y="236331"/>
              <a:ext cx="3590925" cy="1073204"/>
            </a:xfrm>
            <a:prstGeom prst="rect">
              <a:avLst/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Камнеломка звёздчатая</a:t>
              </a:r>
              <a:endParaRPr lang="ru-RU" sz="1600" b="1" kern="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Порядок: Камнеломкоцветные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Семейство: Камнеломковые</a:t>
              </a:r>
            </a:p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Род: Камнеломка</a:t>
              </a: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9526721-7827-6BDD-06DB-D2433524B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5126" y="3578331"/>
              <a:ext cx="1993648" cy="3124275"/>
            </a:xfrm>
            <a:prstGeom prst="rect">
              <a:avLst/>
            </a:prstGeom>
          </p:spPr>
        </p:pic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51245A62-B3CD-7589-318D-75C0B6635A68}"/>
                </a:ext>
              </a:extLst>
            </p:cNvPr>
            <p:cNvSpPr/>
            <p:nvPr/>
          </p:nvSpPr>
          <p:spPr>
            <a:xfrm>
              <a:off x="434959" y="2537388"/>
              <a:ext cx="2224892" cy="94977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Николай привез свою находку из Верхней Австрии, из г.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Линц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69A62DF-D97A-5912-900A-E9B453051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87883" y="4440951"/>
              <a:ext cx="3283021" cy="2212215"/>
            </a:xfrm>
            <a:prstGeom prst="rect">
              <a:avLst/>
            </a:prstGeom>
          </p:spPr>
        </p:pic>
        <p:sp>
          <p:nvSpPr>
            <p:cNvPr id="30" name="Облачко с текстом: прямоугольное со скругленными углами 29">
              <a:extLst>
                <a:ext uri="{FF2B5EF4-FFF2-40B4-BE49-F238E27FC236}">
                  <a16:creationId xmlns:a16="http://schemas.microsoft.com/office/drawing/2014/main" id="{61FE80BD-D60C-5F5F-95A3-1251A410FC45}"/>
                </a:ext>
              </a:extLst>
            </p:cNvPr>
            <p:cNvSpPr/>
            <p:nvPr/>
          </p:nvSpPr>
          <p:spPr>
            <a:xfrm>
              <a:off x="8959257" y="1858035"/>
              <a:ext cx="2920813" cy="1182238"/>
            </a:xfrm>
            <a:prstGeom prst="wedgeRoundRectCallout">
              <a:avLst>
                <a:gd name="adj1" fmla="val 15300"/>
                <a:gd name="adj2" fmla="val 166887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Народные приметы.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Если молодая девица сорвёт и сохранит этот цветок, то останется на всю жизнь без пары. Надо взять на заметку.</a:t>
              </a:r>
            </a:p>
          </p:txBody>
        </p:sp>
        <p:pic>
          <p:nvPicPr>
            <p:cNvPr id="31" name="Рисунок 30" descr="Изображение выглядит как безалкогольный напиток, кружк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2A3E640F-B6AC-D2C9-0FE1-D89C4D6762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609"/>
            <a:stretch/>
          </p:blipFill>
          <p:spPr>
            <a:xfrm>
              <a:off x="11323534" y="760816"/>
              <a:ext cx="678433" cy="990543"/>
            </a:xfrm>
            <a:prstGeom prst="rect">
              <a:avLst/>
            </a:prstGeom>
          </p:spPr>
        </p:pic>
        <p:pic>
          <p:nvPicPr>
            <p:cNvPr id="37" name="Рисунок 36" descr="Изображение выглядит как красный, графическая вставка, Карминный цвет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8BAFDCDC-1D46-AAF4-7735-8A7771444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9181">
              <a:off x="10576440" y="2828076"/>
              <a:ext cx="1700125" cy="1073204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613C5000-9F51-6A2E-B3A8-937E8D8FD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68341" y="2486376"/>
              <a:ext cx="2038446" cy="2160540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D066AEC-B67F-7BD3-E122-538A4F37F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flipH="1">
              <a:off x="3618491" y="1383789"/>
              <a:ext cx="1031459" cy="1609090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25D94D8E-4ADB-B64A-5132-85B183078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6460">
              <a:off x="1776516" y="3329817"/>
              <a:ext cx="941417" cy="1487573"/>
            </a:xfrm>
            <a:prstGeom prst="roundRect">
              <a:avLst>
                <a:gd name="adj" fmla="val 11293"/>
              </a:avLst>
            </a:prstGeom>
          </p:spPr>
        </p:pic>
        <p:sp>
          <p:nvSpPr>
            <p:cNvPr id="34" name="Облачко с текстом: прямоугольное со скругленными углами 33">
              <a:extLst>
                <a:ext uri="{FF2B5EF4-FFF2-40B4-BE49-F238E27FC236}">
                  <a16:creationId xmlns:a16="http://schemas.microsoft.com/office/drawing/2014/main" id="{DD64671B-5A30-7C54-0D72-E555E3934B37}"/>
                </a:ext>
              </a:extLst>
            </p:cNvPr>
            <p:cNvSpPr/>
            <p:nvPr/>
          </p:nvSpPr>
          <p:spPr>
            <a:xfrm>
              <a:off x="2286322" y="4856916"/>
              <a:ext cx="5097936" cy="1762126"/>
            </a:xfrm>
            <a:prstGeom prst="wedgeRoundRectCallout">
              <a:avLst>
                <a:gd name="adj1" fmla="val -69279"/>
                <a:gd name="adj2" fmla="val 23117"/>
                <a:gd name="adj3" fmla="val 16667"/>
              </a:avLst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Необычное в обычном. Легенда о камнеломке</a:t>
              </a:r>
            </a:p>
            <a:p>
              <a:pPr marL="720000" indent="180000" algn="just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весне нужно найти гнездо дятла и заложить в нём отверстие куском железа. Чтобы открыть себе вход, птица принесёт разрыв–траву. В этот момент нужно закричать, чтобы от испуга дятел выронил камнеломку. </a:t>
              </a:r>
            </a:p>
            <a:p>
              <a:pPr marL="720000" indent="180000" algn="just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Стебель растения становится талисманом и будет иметь способность открывать все замки.</a:t>
              </a:r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C159ED79-AC48-17C4-CEDD-736B92939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67247" y="4021788"/>
              <a:ext cx="1734333" cy="2632427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цветок, рисунок, картин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3BE8F525-68E2-42E0-AFC5-D6B03591A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clrChange>
                <a:clrFrom>
                  <a:srgbClr val="F8DFB6"/>
                </a:clrFrom>
                <a:clrTo>
                  <a:srgbClr val="F8DFB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41" b="7501"/>
            <a:stretch/>
          </p:blipFill>
          <p:spPr>
            <a:xfrm>
              <a:off x="2312626" y="5194038"/>
              <a:ext cx="781018" cy="125943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AE6136C-219B-40BC-88BF-2206541F4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flipH="1">
              <a:off x="4706787" y="2990547"/>
              <a:ext cx="1133373" cy="1849989"/>
            </a:xfrm>
            <a:prstGeom prst="rect">
              <a:avLst/>
            </a:prstGeom>
          </p:spPr>
        </p:pic>
        <p:sp>
          <p:nvSpPr>
            <p:cNvPr id="29" name="Пузырек для мыслей: облако 28">
              <a:extLst>
                <a:ext uri="{FF2B5EF4-FFF2-40B4-BE49-F238E27FC236}">
                  <a16:creationId xmlns:a16="http://schemas.microsoft.com/office/drawing/2014/main" id="{A5F49389-046E-5279-9BE2-30590E552B12}"/>
                </a:ext>
              </a:extLst>
            </p:cNvPr>
            <p:cNvSpPr/>
            <p:nvPr/>
          </p:nvSpPr>
          <p:spPr>
            <a:xfrm>
              <a:off x="8156905" y="3005490"/>
              <a:ext cx="2733507" cy="1292933"/>
            </a:xfrm>
            <a:prstGeom prst="cloudCallout">
              <a:avLst>
                <a:gd name="adj1" fmla="val 2561"/>
                <a:gd name="adj2" fmla="val 8345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Надо запомнить эту камнеломку и обходить её стороной! </a:t>
              </a:r>
            </a:p>
          </p:txBody>
        </p:sp>
        <p:sp>
          <p:nvSpPr>
            <p:cNvPr id="22" name="Выноска: изогнутая линия 21">
              <a:extLst>
                <a:ext uri="{FF2B5EF4-FFF2-40B4-BE49-F238E27FC236}">
                  <a16:creationId xmlns:a16="http://schemas.microsoft.com/office/drawing/2014/main" id="{24116959-8232-4091-BCD2-C90CF8F1F97E}"/>
                </a:ext>
              </a:extLst>
            </p:cNvPr>
            <p:cNvSpPr/>
            <p:nvPr/>
          </p:nvSpPr>
          <p:spPr>
            <a:xfrm>
              <a:off x="5837364" y="3847797"/>
              <a:ext cx="2324595" cy="494692"/>
            </a:xfrm>
            <a:prstGeom prst="borderCallout2">
              <a:avLst>
                <a:gd name="adj1" fmla="val 99704"/>
                <a:gd name="adj2" fmla="val 15657"/>
                <a:gd name="adj3" fmla="val 153257"/>
                <a:gd name="adj4" fmla="val 15716"/>
                <a:gd name="adj5" fmla="val 152472"/>
                <a:gd name="adj6" fmla="val -15845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«Лекарство от депрессии»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4008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C5486-42AB-43F2-BCB2-D7B344AAC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BDF31806-2CE0-4E8D-B05A-1A9F85014031}"/>
              </a:ext>
            </a:extLst>
          </p:cNvPr>
          <p:cNvGrpSpPr/>
          <p:nvPr/>
        </p:nvGrpSpPr>
        <p:grpSpPr>
          <a:xfrm>
            <a:off x="277145" y="179518"/>
            <a:ext cx="11928722" cy="6553205"/>
            <a:chOff x="277145" y="179518"/>
            <a:chExt cx="11928722" cy="6553205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5404FD1E-ACCE-63D7-B1AB-99359ACB50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473" y="179518"/>
              <a:ext cx="3162152" cy="216643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92EFDE7-0B08-BF0F-8C6B-E6C451065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21411" y="1901323"/>
              <a:ext cx="2139881" cy="2511770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5AE07EF-D9E3-75B1-3813-97CD8540B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7145" y="3652368"/>
              <a:ext cx="2123579" cy="308035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3D07BB1-2902-5ACE-9E90-02D5BE441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79557" y="2542459"/>
              <a:ext cx="1326051" cy="2078675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9B7BABB0-41F3-FA64-F4F1-52BF777ACB7E}"/>
                </a:ext>
              </a:extLst>
            </p:cNvPr>
            <p:cNvSpPr/>
            <p:nvPr/>
          </p:nvSpPr>
          <p:spPr>
            <a:xfrm>
              <a:off x="372533" y="2645923"/>
              <a:ext cx="2199718" cy="84630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ru-RU" sz="11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Павел и Настя вернулись из Штирии, из </a:t>
              </a:r>
              <a:r>
                <a:rPr lang="ru-RU" sz="1400" kern="1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г.Мариацелль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A8054130-1DFF-2CD0-1105-7CDF05FB6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9824" y="3220640"/>
              <a:ext cx="2290401" cy="3342288"/>
            </a:xfrm>
            <a:prstGeom prst="rect">
              <a:avLst/>
            </a:prstGeom>
          </p:spPr>
        </p:pic>
        <p:sp>
          <p:nvSpPr>
            <p:cNvPr id="32" name="Облачко с текстом: прямоугольное со скругленными углами 31">
              <a:extLst>
                <a:ext uri="{FF2B5EF4-FFF2-40B4-BE49-F238E27FC236}">
                  <a16:creationId xmlns:a16="http://schemas.microsoft.com/office/drawing/2014/main" id="{56469B9D-55A1-C995-854B-67781D1B288F}"/>
                </a:ext>
              </a:extLst>
            </p:cNvPr>
            <p:cNvSpPr/>
            <p:nvPr/>
          </p:nvSpPr>
          <p:spPr>
            <a:xfrm>
              <a:off x="9129895" y="2339907"/>
              <a:ext cx="2751632" cy="1073204"/>
            </a:xfrm>
            <a:prstGeom prst="wedgeRoundRectCallout">
              <a:avLst>
                <a:gd name="adj1" fmla="val 7342"/>
                <a:gd name="adj2" fmla="val 117479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Народные приметы.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Цветок используют в качестве приворота в амулетах и талисманах,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оберег от нечистой силы.</a:t>
              </a:r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3E8F6015-50AF-89B6-9D47-4034231F5E2C}"/>
                </a:ext>
              </a:extLst>
            </p:cNvPr>
            <p:cNvSpPr/>
            <p:nvPr/>
          </p:nvSpPr>
          <p:spPr>
            <a:xfrm>
              <a:off x="8477250" y="208287"/>
              <a:ext cx="3404277" cy="199669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Тысячелистник обыкновенный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(рудная трава), девичья накидка.</a:t>
              </a:r>
            </a:p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Медицинские уникальные  свойства: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кровоостанавливающее,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противовоспалительно,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способствует укреплению иммунитета, 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бодрит.</a:t>
              </a:r>
            </a:p>
          </p:txBody>
        </p:sp>
        <p:sp>
          <p:nvSpPr>
            <p:cNvPr id="35" name="Облачко с текстом: прямоугольное со скругленными углами 34">
              <a:extLst>
                <a:ext uri="{FF2B5EF4-FFF2-40B4-BE49-F238E27FC236}">
                  <a16:creationId xmlns:a16="http://schemas.microsoft.com/office/drawing/2014/main" id="{8F1F5329-72E5-357A-C31E-20B1280FFB35}"/>
                </a:ext>
              </a:extLst>
            </p:cNvPr>
            <p:cNvSpPr/>
            <p:nvPr/>
          </p:nvSpPr>
          <p:spPr>
            <a:xfrm>
              <a:off x="2532478" y="4829175"/>
              <a:ext cx="5163721" cy="1819478"/>
            </a:xfrm>
            <a:prstGeom prst="wedgeRoundRectCallout">
              <a:avLst>
                <a:gd name="adj1" fmla="val -56228"/>
                <a:gd name="adj2" fmla="val -17926"/>
                <a:gd name="adj3" fmla="val 16667"/>
              </a:avLst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Необычное в обычном. Легенда о тысячелистнике</a:t>
              </a:r>
            </a:p>
            <a:p>
              <a:pPr marL="720000" indent="180000" algn="just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Храбрый юноша Ахилл, влюбленный в красавицу Полину, отправился на войну. Каждый день он писал на маленьких листочках только три слова: Я ТЕБЯ ЛЮБЛЮ. Когда Ахилл погиб в сражении, ветер разнёс эти листочки по всему свету, и на месте падения этих посланий любви выросло растение с тысячью тёмно-зелёных листиков и белых цветов.</a:t>
              </a: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E57EE390-61E9-4B18-0094-EA104A42DB11}"/>
                </a:ext>
              </a:extLst>
            </p:cNvPr>
            <p:cNvSpPr/>
            <p:nvPr/>
          </p:nvSpPr>
          <p:spPr>
            <a:xfrm>
              <a:off x="3714751" y="201402"/>
              <a:ext cx="4605042" cy="1101585"/>
            </a:xfrm>
            <a:prstGeom prst="rect">
              <a:avLst/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Тысячелистник обыкновенный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Порядок: Сложноцветковые, астровые 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Семейство: Сложноцветные/ астровые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Род: Тысячелистник</a:t>
              </a:r>
            </a:p>
          </p:txBody>
        </p: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A34BE6FF-4D1E-D2A9-F944-878E332AE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36460">
              <a:off x="2163555" y="3569223"/>
              <a:ext cx="826779" cy="1306429"/>
            </a:xfrm>
            <a:prstGeom prst="roundRect">
              <a:avLst>
                <a:gd name="adj" fmla="val 11293"/>
              </a:avLst>
            </a:prstGeom>
          </p:spPr>
        </p:pic>
        <p:pic>
          <p:nvPicPr>
            <p:cNvPr id="39" name="Рисунок 38" descr="Изображение выглядит как безалкогольный напиток, кружк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2EF89B96-3F2B-FFB9-36BB-76E191FB0B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661"/>
            <a:stretch/>
          </p:blipFill>
          <p:spPr>
            <a:xfrm>
              <a:off x="10956616" y="955151"/>
              <a:ext cx="807217" cy="1151524"/>
            </a:xfrm>
            <a:prstGeom prst="rect">
              <a:avLst/>
            </a:prstGeom>
          </p:spPr>
        </p:pic>
        <p:pic>
          <p:nvPicPr>
            <p:cNvPr id="43" name="Рисунок 42" descr="Изображение выглядит как красный, графическая вставка, Карминный цвет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8DBB4CD8-5EF6-CD20-44B3-75170F454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5866">
              <a:off x="10505742" y="3490589"/>
              <a:ext cx="1700125" cy="1073204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цветок, рисунок, картин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E4E48167-7BB7-45E0-96DE-9255A9D562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clrChange>
                <a:clrFrom>
                  <a:srgbClr val="F8DFB6"/>
                </a:clrFrom>
                <a:clrTo>
                  <a:srgbClr val="F8DFB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41" b="7501"/>
            <a:stretch/>
          </p:blipFill>
          <p:spPr>
            <a:xfrm>
              <a:off x="2570578" y="5003120"/>
              <a:ext cx="811129" cy="134316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4A6A4940-8800-9E85-9828-59D704086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667351" y="1329244"/>
              <a:ext cx="2857297" cy="2103488"/>
            </a:xfrm>
            <a:prstGeom prst="rect">
              <a:avLst/>
            </a:prstGeom>
          </p:spPr>
        </p:pic>
        <p:sp>
          <p:nvSpPr>
            <p:cNvPr id="33" name="Пузырек для мыслей: облако 32">
              <a:extLst>
                <a:ext uri="{FF2B5EF4-FFF2-40B4-BE49-F238E27FC236}">
                  <a16:creationId xmlns:a16="http://schemas.microsoft.com/office/drawing/2014/main" id="{AC94534B-DB94-537E-1B90-B36A6119E6AF}"/>
                </a:ext>
              </a:extLst>
            </p:cNvPr>
            <p:cNvSpPr/>
            <p:nvPr/>
          </p:nvSpPr>
          <p:spPr>
            <a:xfrm rot="20998487">
              <a:off x="7362120" y="2152283"/>
              <a:ext cx="1834903" cy="902483"/>
            </a:xfrm>
            <a:prstGeom prst="cloudCallout">
              <a:avLst>
                <a:gd name="adj1" fmla="val 43755"/>
                <a:gd name="adj2" fmla="val 162765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Возьму эту инфу на заметку! </a:t>
              </a:r>
            </a:p>
          </p:txBody>
        </p:sp>
        <p:pic>
          <p:nvPicPr>
            <p:cNvPr id="22" name="Рисунок 21" descr="Изображение выглядит как Стеклянная бутылка, бутылка, искусство, стекло&#10;&#10;Автоматически созданное описание">
              <a:extLst>
                <a:ext uri="{FF2B5EF4-FFF2-40B4-BE49-F238E27FC236}">
                  <a16:creationId xmlns:a16="http://schemas.microsoft.com/office/drawing/2014/main" id="{B4F34026-461E-4B36-B04F-965FC547C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58159" y="2751982"/>
              <a:ext cx="1608032" cy="2017695"/>
            </a:xfrm>
            <a:prstGeom prst="rect">
              <a:avLst/>
            </a:prstGeom>
          </p:spPr>
        </p:pic>
        <p:sp>
          <p:nvSpPr>
            <p:cNvPr id="24" name="Выноска: изогнутая линия 23">
              <a:extLst>
                <a:ext uri="{FF2B5EF4-FFF2-40B4-BE49-F238E27FC236}">
                  <a16:creationId xmlns:a16="http://schemas.microsoft.com/office/drawing/2014/main" id="{24116959-8232-4091-BCD2-C90CF8F1F97E}"/>
                </a:ext>
              </a:extLst>
            </p:cNvPr>
            <p:cNvSpPr/>
            <p:nvPr/>
          </p:nvSpPr>
          <p:spPr>
            <a:xfrm>
              <a:off x="5661357" y="4180717"/>
              <a:ext cx="2452674" cy="582185"/>
            </a:xfrm>
            <a:prstGeom prst="borderCallout2">
              <a:avLst>
                <a:gd name="adj1" fmla="val -1925"/>
                <a:gd name="adj2" fmla="val 48560"/>
                <a:gd name="adj3" fmla="val -60321"/>
                <a:gd name="adj4" fmla="val 40389"/>
                <a:gd name="adj5" fmla="val -98456"/>
                <a:gd name="adj6" fmla="val -7046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«Оберег от нечистой силы»</a:t>
              </a:r>
            </a:p>
          </p:txBody>
        </p:sp>
        <p:pic>
          <p:nvPicPr>
            <p:cNvPr id="38" name="Рисунок 37" descr="Изображение выглядит как цветок, цветочный горшок, домашнее растение, растение&#10;&#10;Автоматически созданное описание">
              <a:extLst>
                <a:ext uri="{FF2B5EF4-FFF2-40B4-BE49-F238E27FC236}">
                  <a16:creationId xmlns:a16="http://schemas.microsoft.com/office/drawing/2014/main" id="{3E48EF16-0C64-BFB4-DC95-0EDEAE700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019" y="4207181"/>
              <a:ext cx="1546250" cy="2525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1898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1C1CC-314B-F0D0-91D0-7A393AF2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BD1E794-4BA7-4E6D-93E8-D29D81D6E2EA}"/>
              </a:ext>
            </a:extLst>
          </p:cNvPr>
          <p:cNvGrpSpPr/>
          <p:nvPr/>
        </p:nvGrpSpPr>
        <p:grpSpPr>
          <a:xfrm>
            <a:off x="349483" y="208385"/>
            <a:ext cx="12128372" cy="6663142"/>
            <a:chOff x="349483" y="208385"/>
            <a:chExt cx="12128372" cy="666314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4E5EED4-EAC9-8419-D25E-4D3E1A2A4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483" y="257824"/>
              <a:ext cx="3374177" cy="2249451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E30482B-087C-7C2B-2AD0-4DC4022A3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3805" y="3501204"/>
              <a:ext cx="4390821" cy="3115480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1" name="Рисунок 10" descr="Изображение выглядит как мультфильм, одежда, цветок, рисунок&#10;&#10;Автоматически созданное описание">
              <a:extLst>
                <a:ext uri="{FF2B5EF4-FFF2-40B4-BE49-F238E27FC236}">
                  <a16:creationId xmlns:a16="http://schemas.microsoft.com/office/drawing/2014/main" id="{ED752829-2CDA-6DEE-4A50-C5C712F06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89745" y="3514203"/>
              <a:ext cx="1888745" cy="308494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64927687-A62A-3EEF-E2BC-DE6699D22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70274" y="2358804"/>
              <a:ext cx="1092736" cy="1717781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23" name="Рисунок 22" descr="Изображение выглядит как трава, на открытом воздухе, цветок, растение&#10;&#10;Автоматически созданное описание">
              <a:extLst>
                <a:ext uri="{FF2B5EF4-FFF2-40B4-BE49-F238E27FC236}">
                  <a16:creationId xmlns:a16="http://schemas.microsoft.com/office/drawing/2014/main" id="{DACC9EB1-567F-CF65-1C68-9F9E4D0F7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2260" y="1500803"/>
              <a:ext cx="3528015" cy="1821919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5D02D682-9876-FF6F-B374-A48B3E7F550D}"/>
                </a:ext>
              </a:extLst>
            </p:cNvPr>
            <p:cNvSpPr/>
            <p:nvPr/>
          </p:nvSpPr>
          <p:spPr>
            <a:xfrm>
              <a:off x="4210206" y="208385"/>
              <a:ext cx="3771587" cy="1113936"/>
            </a:xfrm>
            <a:prstGeom prst="rect">
              <a:avLst/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Голубой альпийский мак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Порядок: Лютиковые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Семейство: Маковые.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Род: Мак</a:t>
              </a: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EED5A378-D30B-68CA-93B9-17A6B50D0AE9}"/>
                </a:ext>
              </a:extLst>
            </p:cNvPr>
            <p:cNvSpPr/>
            <p:nvPr/>
          </p:nvSpPr>
          <p:spPr>
            <a:xfrm>
              <a:off x="371461" y="2654201"/>
              <a:ext cx="1706015" cy="730602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Анна побывала в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Каринтии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в Клагенфурте. </a:t>
              </a:r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518D53EC-9455-64C0-B953-C44FED41A810}"/>
                </a:ext>
              </a:extLst>
            </p:cNvPr>
            <p:cNvSpPr/>
            <p:nvPr/>
          </p:nvSpPr>
          <p:spPr>
            <a:xfrm>
              <a:off x="8488875" y="208385"/>
              <a:ext cx="3375017" cy="20204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Голубой альпийский мак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(огненная молодость), кровавый цветок.</a:t>
              </a:r>
            </a:p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Медицинские уникальные свойства: 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универсальное средство 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всех болезней, 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иммуномодулятор, 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расслабляет и успокаивает</a:t>
              </a:r>
            </a:p>
            <a:p>
              <a:pPr algn="just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нервную систему.</a:t>
              </a:r>
            </a:p>
          </p:txBody>
        </p:sp>
        <p:sp>
          <p:nvSpPr>
            <p:cNvPr id="36" name="Облачко с текстом: прямоугольное со скругленными углами 35">
              <a:extLst>
                <a:ext uri="{FF2B5EF4-FFF2-40B4-BE49-F238E27FC236}">
                  <a16:creationId xmlns:a16="http://schemas.microsoft.com/office/drawing/2014/main" id="{60835F5F-7976-A2E0-05EC-E421B8995821}"/>
                </a:ext>
              </a:extLst>
            </p:cNvPr>
            <p:cNvSpPr/>
            <p:nvPr/>
          </p:nvSpPr>
          <p:spPr>
            <a:xfrm>
              <a:off x="9492195" y="2250943"/>
              <a:ext cx="2361702" cy="1821919"/>
            </a:xfrm>
            <a:prstGeom prst="wedgeRoundRectCallout">
              <a:avLst>
                <a:gd name="adj1" fmla="val 11041"/>
                <a:gd name="adj2" fmla="val 74198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Народные приметы.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В засушенном виде цветок нужно носить близко к сердцу, чтобы болезни отступили; цветок принесёт вечную любовь, если влюблённые найдут его вместе.</a:t>
              </a:r>
            </a:p>
          </p:txBody>
        </p:sp>
        <p:pic>
          <p:nvPicPr>
            <p:cNvPr id="38" name="Рисунок 37" descr="Изображение выглядит как безалкогольный напиток, кружк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1CA6E4B8-1AE6-04CF-B2A8-0869D095FF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018"/>
            <a:stretch/>
          </p:blipFill>
          <p:spPr>
            <a:xfrm>
              <a:off x="11050378" y="1007533"/>
              <a:ext cx="840332" cy="1221317"/>
            </a:xfrm>
            <a:prstGeom prst="rect">
              <a:avLst/>
            </a:prstGeom>
          </p:spPr>
        </p:pic>
        <p:pic>
          <p:nvPicPr>
            <p:cNvPr id="41" name="Рисунок 40" descr="Изображение выглядит как красный, графическая вставка, Карминный цвет, мультфильм&#10;&#10;Автоматически созданное описание">
              <a:extLst>
                <a:ext uri="{FF2B5EF4-FFF2-40B4-BE49-F238E27FC236}">
                  <a16:creationId xmlns:a16="http://schemas.microsoft.com/office/drawing/2014/main" id="{B40063CC-D86D-81CF-4E14-B46E81FA8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2289">
              <a:off x="11081930" y="2515681"/>
              <a:ext cx="1395925" cy="881178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на открытом воздухе, растение, дерево, статуя&#10;&#10;Автоматически созданное описание">
              <a:extLst>
                <a:ext uri="{FF2B5EF4-FFF2-40B4-BE49-F238E27FC236}">
                  <a16:creationId xmlns:a16="http://schemas.microsoft.com/office/drawing/2014/main" id="{62BD1082-BFD3-4A3D-8EE0-4A18C9F83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1463" y="2228850"/>
              <a:ext cx="1338987" cy="206194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A499131-0D14-C681-A486-BBCA09843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88611" flipH="1">
              <a:off x="410961" y="3499898"/>
              <a:ext cx="799645" cy="1094092"/>
            </a:xfrm>
            <a:prstGeom prst="roundRect">
              <a:avLst>
                <a:gd name="adj" fmla="val 11293"/>
              </a:avLst>
            </a:prstGeom>
          </p:spPr>
        </p:pic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6CA51EC4-E95F-4A66-A15F-DDC6C7222F5E}"/>
                </a:ext>
              </a:extLst>
            </p:cNvPr>
            <p:cNvGrpSpPr/>
            <p:nvPr/>
          </p:nvGrpSpPr>
          <p:grpSpPr>
            <a:xfrm>
              <a:off x="2179882" y="4392723"/>
              <a:ext cx="4401894" cy="2176562"/>
              <a:chOff x="2179882" y="4392723"/>
              <a:chExt cx="4401894" cy="2176562"/>
            </a:xfrm>
          </p:grpSpPr>
          <p:sp>
            <p:nvSpPr>
              <p:cNvPr id="32" name="Облачко с текстом: прямоугольное со скругленными углами 31">
                <a:extLst>
                  <a:ext uri="{FF2B5EF4-FFF2-40B4-BE49-F238E27FC236}">
                    <a16:creationId xmlns:a16="http://schemas.microsoft.com/office/drawing/2014/main" id="{3589A20B-F396-762F-180A-621598DB2C53}"/>
                  </a:ext>
                </a:extLst>
              </p:cNvPr>
              <p:cNvSpPr/>
              <p:nvPr/>
            </p:nvSpPr>
            <p:spPr>
              <a:xfrm>
                <a:off x="2179882" y="4392723"/>
                <a:ext cx="4401894" cy="2176562"/>
              </a:xfrm>
              <a:prstGeom prst="wedgeRoundRectCallout">
                <a:avLst>
                  <a:gd name="adj1" fmla="val -61227"/>
                  <a:gd name="adj2" fmla="val 24458"/>
                  <a:gd name="adj3" fmla="val 16667"/>
                </a:avLst>
              </a:prstGeom>
              <a:solidFill>
                <a:srgbClr val="EEB0B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Необычное в обычном. Легенда о маке.</a:t>
                </a:r>
              </a:p>
              <a:p>
                <a:pPr marL="720000" indent="180000" algn="just"/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Однажды на свадьбе </a:t>
                </a:r>
                <a:r>
                  <a:rPr lang="ru-RU" sz="1400" i="1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Гвидиона</a:t>
                </a:r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и Мату повар не нашёл цветов мака, которые должны были украсить праздничный торт и символизировать вечную любовь. Недолго думая, он заменил их на цветы </a:t>
                </a:r>
                <a:r>
                  <a:rPr lang="ru-RU" sz="1400" b="1" i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ГЛИЦИНИИ</a:t>
                </a:r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Во время пира, как только внесли торт, началась страшная гроза. Гости испугались и разбежались. </a:t>
                </a:r>
              </a:p>
              <a:p>
                <a:pPr marL="720000" indent="180000" algn="ctr"/>
                <a:r>
                  <a:rPr lang="ru-RU" sz="1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Свадьба сорвалась.</a:t>
                </a:r>
              </a:p>
            </p:txBody>
          </p:sp>
          <p:pic>
            <p:nvPicPr>
              <p:cNvPr id="24" name="Рисунок 23" descr="Изображение выглядит как цветок, рисунок, картина, искусство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E6A459C6-B412-4DAA-B048-1C24A11B9F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8DFB6"/>
                  </a:clrFrom>
                  <a:clrTo>
                    <a:srgbClr val="F8DFB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41" b="7501"/>
              <a:stretch/>
            </p:blipFill>
            <p:spPr>
              <a:xfrm>
                <a:off x="2207354" y="4752974"/>
                <a:ext cx="866849" cy="1451875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38C178D6-7441-3960-0018-20C43DDC0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9800" y="5515583"/>
              <a:ext cx="864092" cy="1101101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15737893-FA3E-41D8-B36A-DB8DF6EBA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776421">
              <a:off x="5985952" y="4482936"/>
              <a:ext cx="1771578" cy="2388591"/>
            </a:xfrm>
            <a:prstGeom prst="rect">
              <a:avLst/>
            </a:prstGeom>
          </p:spPr>
        </p:pic>
        <p:sp>
          <p:nvSpPr>
            <p:cNvPr id="22" name="Выноска: изогнутая линия 21">
              <a:extLst>
                <a:ext uri="{FF2B5EF4-FFF2-40B4-BE49-F238E27FC236}">
                  <a16:creationId xmlns:a16="http://schemas.microsoft.com/office/drawing/2014/main" id="{D6EE1595-A1D9-4CBB-8D19-5A29F1E70C9C}"/>
                </a:ext>
              </a:extLst>
            </p:cNvPr>
            <p:cNvSpPr/>
            <p:nvPr/>
          </p:nvSpPr>
          <p:spPr>
            <a:xfrm>
              <a:off x="5124270" y="3804717"/>
              <a:ext cx="1963994" cy="494692"/>
            </a:xfrm>
            <a:prstGeom prst="borderCallout2">
              <a:avLst>
                <a:gd name="adj1" fmla="val 54476"/>
                <a:gd name="adj2" fmla="val 99877"/>
                <a:gd name="adj3" fmla="val 141458"/>
                <a:gd name="adj4" fmla="val 114720"/>
                <a:gd name="adj5" fmla="val 402206"/>
                <a:gd name="adj6" fmla="val 94513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«Иммуномодулятор»</a:t>
              </a:r>
            </a:p>
          </p:txBody>
        </p:sp>
        <p:sp>
          <p:nvSpPr>
            <p:cNvPr id="35" name="Пузырек для мыслей: облако 34">
              <a:extLst>
                <a:ext uri="{FF2B5EF4-FFF2-40B4-BE49-F238E27FC236}">
                  <a16:creationId xmlns:a16="http://schemas.microsoft.com/office/drawing/2014/main" id="{2199A523-8623-B931-B23F-25C4E8192779}"/>
                </a:ext>
              </a:extLst>
            </p:cNvPr>
            <p:cNvSpPr/>
            <p:nvPr/>
          </p:nvSpPr>
          <p:spPr>
            <a:xfrm rot="21032079">
              <a:off x="7913371" y="2256440"/>
              <a:ext cx="1934504" cy="1239268"/>
            </a:xfrm>
            <a:prstGeom prst="cloudCallout">
              <a:avLst>
                <a:gd name="adj1" fmla="val -18665"/>
                <a:gd name="adj2" fmla="val 160114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Неплохо бы найти такой цветок с Настей! </a:t>
              </a:r>
            </a:p>
          </p:txBody>
        </p:sp>
        <p:sp>
          <p:nvSpPr>
            <p:cNvPr id="34" name="Пузырек для мыслей: облако 33">
              <a:extLst>
                <a:ext uri="{FF2B5EF4-FFF2-40B4-BE49-F238E27FC236}">
                  <a16:creationId xmlns:a16="http://schemas.microsoft.com/office/drawing/2014/main" id="{C5293256-4DDF-3D49-2218-03B4841C343B}"/>
                </a:ext>
              </a:extLst>
            </p:cNvPr>
            <p:cNvSpPr/>
            <p:nvPr/>
          </p:nvSpPr>
          <p:spPr>
            <a:xfrm rot="21433830">
              <a:off x="6600665" y="2948044"/>
              <a:ext cx="1824563" cy="1182049"/>
            </a:xfrm>
            <a:prstGeom prst="cloudCallout">
              <a:avLst>
                <a:gd name="adj1" fmla="val 8927"/>
                <a:gd name="adj2" fmla="val 90464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Неплохо бы найти такой цветок с Пашей!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9579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D003DDE-5248-4444-8D83-05D9A8659F20}"/>
              </a:ext>
            </a:extLst>
          </p:cNvPr>
          <p:cNvGrpSpPr/>
          <p:nvPr/>
        </p:nvGrpSpPr>
        <p:grpSpPr>
          <a:xfrm>
            <a:off x="360288" y="171466"/>
            <a:ext cx="11484389" cy="6448614"/>
            <a:chOff x="360288" y="171466"/>
            <a:chExt cx="11484389" cy="6448614"/>
          </a:xfrm>
        </p:grpSpPr>
        <p:pic>
          <p:nvPicPr>
            <p:cNvPr id="2" name="Picture 2" descr="Австрия. Географическая карта - Страны мира - Каталог | Каталог векторных  карт">
              <a:extLst>
                <a:ext uri="{FF2B5EF4-FFF2-40B4-BE49-F238E27FC236}">
                  <a16:creationId xmlns:a16="http://schemas.microsoft.com/office/drawing/2014/main" id="{C70F3C3B-8FCE-4A99-9230-314801305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6029" y="2981669"/>
              <a:ext cx="2650599" cy="19437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7B20EF1-DF75-4E58-8E97-0D1CD37C7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288" y="1727389"/>
              <a:ext cx="2168465" cy="354182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95F7C5D-2129-4D9D-9416-DBD5C851A5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540"/>
            <a:stretch/>
          </p:blipFill>
          <p:spPr>
            <a:xfrm flipH="1">
              <a:off x="3360697" y="1704442"/>
              <a:ext cx="3017044" cy="3587720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31" name="Облачко с текстом: прямоугольное со скругленными углами 30">
              <a:extLst>
                <a:ext uri="{FF2B5EF4-FFF2-40B4-BE49-F238E27FC236}">
                  <a16:creationId xmlns:a16="http://schemas.microsoft.com/office/drawing/2014/main" id="{2375C1B4-14A3-455B-A612-630F63513C59}"/>
                </a:ext>
              </a:extLst>
            </p:cNvPr>
            <p:cNvSpPr/>
            <p:nvPr/>
          </p:nvSpPr>
          <p:spPr>
            <a:xfrm>
              <a:off x="506671" y="5773141"/>
              <a:ext cx="3960553" cy="846939"/>
            </a:xfrm>
            <a:prstGeom prst="wedgeRoundRectCallout">
              <a:avLst>
                <a:gd name="adj1" fmla="val -22507"/>
                <a:gd name="adj2" fmla="val -132946"/>
                <a:gd name="adj3" fmla="val 16667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Глициния, или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вистерия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род высоких древовидных вьющихся растений. Родина: Китай, Корея, США. </a:t>
              </a:r>
            </a:p>
            <a:p>
              <a:pPr algn="ctr"/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Точно засланный казачок!!!!</a:t>
              </a:r>
            </a:p>
          </p:txBody>
        </p:sp>
        <p:sp>
          <p:nvSpPr>
            <p:cNvPr id="35" name="Облачко с текстом: прямоугольное со скругленными углами 34">
              <a:extLst>
                <a:ext uri="{FF2B5EF4-FFF2-40B4-BE49-F238E27FC236}">
                  <a16:creationId xmlns:a16="http://schemas.microsoft.com/office/drawing/2014/main" id="{3C05D82F-C392-4952-B668-9D64F19BB7C2}"/>
                </a:ext>
              </a:extLst>
            </p:cNvPr>
            <p:cNvSpPr/>
            <p:nvPr/>
          </p:nvSpPr>
          <p:spPr>
            <a:xfrm>
              <a:off x="5885115" y="809622"/>
              <a:ext cx="1838452" cy="613733"/>
            </a:xfrm>
            <a:prstGeom prst="wedgeRoundRectCallout">
              <a:avLst>
                <a:gd name="adj1" fmla="val -34681"/>
                <a:gd name="adj2" fmla="val 275248"/>
                <a:gd name="adj3" fmla="val 16667"/>
              </a:avLst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Она встречается везде..?</a:t>
              </a:r>
            </a:p>
          </p:txBody>
        </p:sp>
        <p:sp>
          <p:nvSpPr>
            <p:cNvPr id="36" name="Облачко с текстом: прямоугольное со скругленными углами 35">
              <a:extLst>
                <a:ext uri="{FF2B5EF4-FFF2-40B4-BE49-F238E27FC236}">
                  <a16:creationId xmlns:a16="http://schemas.microsoft.com/office/drawing/2014/main" id="{33AC8211-57C3-4EB7-A503-3301A0ABCA69}"/>
                </a:ext>
              </a:extLst>
            </p:cNvPr>
            <p:cNvSpPr/>
            <p:nvPr/>
          </p:nvSpPr>
          <p:spPr>
            <a:xfrm>
              <a:off x="2385608" y="4743842"/>
              <a:ext cx="2175548" cy="507767"/>
            </a:xfrm>
            <a:prstGeom prst="wedgeRoundRectCallout">
              <a:avLst>
                <a:gd name="adj1" fmla="val 43448"/>
                <a:gd name="adj2" fmla="val -203498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мы с Настей встречали глицинию в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Штирии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37" name="Облачко с текстом: прямоугольное со скругленными углами 36">
              <a:extLst>
                <a:ext uri="{FF2B5EF4-FFF2-40B4-BE49-F238E27FC236}">
                  <a16:creationId xmlns:a16="http://schemas.microsoft.com/office/drawing/2014/main" id="{E684ED8F-20F8-41EC-9D65-64A07FB758CA}"/>
                </a:ext>
              </a:extLst>
            </p:cNvPr>
            <p:cNvSpPr/>
            <p:nvPr/>
          </p:nvSpPr>
          <p:spPr>
            <a:xfrm>
              <a:off x="2278122" y="2231316"/>
              <a:ext cx="1289203" cy="507766"/>
            </a:xfrm>
            <a:prstGeom prst="wedgeRoundRectCallout">
              <a:avLst>
                <a:gd name="adj1" fmla="val 47523"/>
                <a:gd name="adj2" fmla="val 85039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что это за глициния?</a:t>
              </a:r>
            </a:p>
          </p:txBody>
        </p:sp>
        <p:sp>
          <p:nvSpPr>
            <p:cNvPr id="38" name="Облачко с текстом: прямоугольное со скругленными углами 37">
              <a:extLst>
                <a:ext uri="{FF2B5EF4-FFF2-40B4-BE49-F238E27FC236}">
                  <a16:creationId xmlns:a16="http://schemas.microsoft.com/office/drawing/2014/main" id="{E1BA6CBC-3EFF-412F-AD45-9C8B75FB958D}"/>
                </a:ext>
              </a:extLst>
            </p:cNvPr>
            <p:cNvSpPr/>
            <p:nvPr/>
          </p:nvSpPr>
          <p:spPr>
            <a:xfrm>
              <a:off x="6581058" y="2228474"/>
              <a:ext cx="1742564" cy="438156"/>
            </a:xfrm>
            <a:prstGeom prst="wedgeRoundRectCallout">
              <a:avLst>
                <a:gd name="adj1" fmla="val -73698"/>
                <a:gd name="adj2" fmla="val 218593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 тоже ее видела. Что же получается?</a:t>
              </a:r>
            </a:p>
          </p:txBody>
        </p:sp>
        <p:sp>
          <p:nvSpPr>
            <p:cNvPr id="30" name="Облачко с текстом: прямоугольное со скругленными углами 29">
              <a:extLst>
                <a:ext uri="{FF2B5EF4-FFF2-40B4-BE49-F238E27FC236}">
                  <a16:creationId xmlns:a16="http://schemas.microsoft.com/office/drawing/2014/main" id="{D288E86C-E352-4852-9C27-C2F82ECD0BAE}"/>
                </a:ext>
              </a:extLst>
            </p:cNvPr>
            <p:cNvSpPr/>
            <p:nvPr/>
          </p:nvSpPr>
          <p:spPr>
            <a:xfrm>
              <a:off x="2543505" y="767378"/>
              <a:ext cx="1991336" cy="637102"/>
            </a:xfrm>
            <a:prstGeom prst="wedgeRoundRectCallout">
              <a:avLst>
                <a:gd name="adj1" fmla="val 16811"/>
                <a:gd name="adj2" fmla="val 246377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 видел это растение в Верхней Австрии.</a:t>
              </a: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5655E27C-9767-41F7-A4E2-D9AC0E419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4168" y="1705536"/>
              <a:ext cx="2120509" cy="34634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7" name="Облачко с текстом: прямоугольное со скругленными углами 12">
              <a:extLst>
                <a:ext uri="{FF2B5EF4-FFF2-40B4-BE49-F238E27FC236}">
                  <a16:creationId xmlns:a16="http://schemas.microsoft.com/office/drawing/2014/main" id="{FEA41C47-CE99-4D2A-8EAB-EBD65E66B18D}"/>
                </a:ext>
              </a:extLst>
            </p:cNvPr>
            <p:cNvSpPr/>
            <p:nvPr/>
          </p:nvSpPr>
          <p:spPr>
            <a:xfrm>
              <a:off x="7890519" y="1428695"/>
              <a:ext cx="1588204" cy="663016"/>
            </a:xfrm>
            <a:prstGeom prst="wedgeRoundRectCallout">
              <a:avLst>
                <a:gd name="adj1" fmla="val 82739"/>
                <a:gd name="adj2" fmla="val 57343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Взгляните на карту! Ничего не напоминает?</a:t>
              </a:r>
            </a:p>
          </p:txBody>
        </p:sp>
        <p:sp>
          <p:nvSpPr>
            <p:cNvPr id="40" name="Облачко с текстом: прямоугольное со скругленными углами 12">
              <a:extLst>
                <a:ext uri="{FF2B5EF4-FFF2-40B4-BE49-F238E27FC236}">
                  <a16:creationId xmlns:a16="http://schemas.microsoft.com/office/drawing/2014/main" id="{FEA41C47-CE99-4D2A-8EAB-EBD65E66B18D}"/>
                </a:ext>
              </a:extLst>
            </p:cNvPr>
            <p:cNvSpPr/>
            <p:nvPr/>
          </p:nvSpPr>
          <p:spPr>
            <a:xfrm>
              <a:off x="9808347" y="4602321"/>
              <a:ext cx="1716800" cy="758669"/>
            </a:xfrm>
            <a:prstGeom prst="wedgeRoundRectCallout">
              <a:avLst>
                <a:gd name="adj1" fmla="val 15506"/>
                <a:gd name="adj2" fmla="val -173195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Карта Австрии- точная форма дракона.</a:t>
              </a:r>
            </a:p>
          </p:txBody>
        </p:sp>
        <p:sp>
          <p:nvSpPr>
            <p:cNvPr id="41" name="Облачко с текстом: прямоугольное со скругленными углами 11">
              <a:extLst>
                <a:ext uri="{FF2B5EF4-FFF2-40B4-BE49-F238E27FC236}">
                  <a16:creationId xmlns:a16="http://schemas.microsoft.com/office/drawing/2014/main" id="{46DB1BDD-45EA-49CB-8F11-2189984717AE}"/>
                </a:ext>
              </a:extLst>
            </p:cNvPr>
            <p:cNvSpPr/>
            <p:nvPr/>
          </p:nvSpPr>
          <p:spPr>
            <a:xfrm>
              <a:off x="10261817" y="767378"/>
              <a:ext cx="1045210" cy="615290"/>
            </a:xfrm>
            <a:prstGeom prst="wedgeRoundRectCallout">
              <a:avLst>
                <a:gd name="adj1" fmla="val 37997"/>
                <a:gd name="adj2" fmla="val 295068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Точно! Дракон!</a:t>
              </a:r>
            </a:p>
          </p:txBody>
        </p:sp>
        <p:sp>
          <p:nvSpPr>
            <p:cNvPr id="43" name="Облачко с текстом: прямоугольное со скругленными углами 21">
              <a:extLst>
                <a:ext uri="{FF2B5EF4-FFF2-40B4-BE49-F238E27FC236}">
                  <a16:creationId xmlns:a16="http://schemas.microsoft.com/office/drawing/2014/main" id="{530384CF-9D5E-4361-8C26-FB69F2324074}"/>
                </a:ext>
              </a:extLst>
            </p:cNvPr>
            <p:cNvSpPr/>
            <p:nvPr/>
          </p:nvSpPr>
          <p:spPr>
            <a:xfrm>
              <a:off x="8267700" y="5412626"/>
              <a:ext cx="3563143" cy="1195802"/>
            </a:xfrm>
            <a:prstGeom prst="wedgeRoundRectCallout">
              <a:avLst>
                <a:gd name="adj1" fmla="val -36361"/>
                <a:gd name="adj2" fmla="val -96710"/>
                <a:gd name="adj3" fmla="val 16667"/>
              </a:avLst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Дракон увидел на карте свой контур - это Австрия. И поселился здесь. Начал извергать свои ужасные вирусы, маскируя их в красивые гроздья цветов, которые  парализовали всё население Австрии.</a:t>
              </a: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C3B6D306-8D2A-418F-BAD5-AC6A3DA1E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47476" flipH="1">
              <a:off x="527164" y="416302"/>
              <a:ext cx="978363" cy="1527012"/>
            </a:xfrm>
            <a:prstGeom prst="roundRect">
              <a:avLst>
                <a:gd name="adj" fmla="val 11293"/>
              </a:avLst>
            </a:prstGeom>
          </p:spPr>
        </p:pic>
        <p:pic>
          <p:nvPicPr>
            <p:cNvPr id="22" name="Рисунок 21" descr="Изображение выглядит как одежда, на открытом воздухе, фиолетовый, человек&#10;&#10;Автоматически созданное описание">
              <a:extLst>
                <a:ext uri="{FF2B5EF4-FFF2-40B4-BE49-F238E27FC236}">
                  <a16:creationId xmlns:a16="http://schemas.microsoft.com/office/drawing/2014/main" id="{A134C9BD-068F-43A5-BC4D-2FF5CF6FA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3413" y="4536127"/>
              <a:ext cx="1268755" cy="20723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2" name="Облачко с текстом: прямоугольное со скругленными углами 23">
              <a:extLst>
                <a:ext uri="{FF2B5EF4-FFF2-40B4-BE49-F238E27FC236}">
                  <a16:creationId xmlns:a16="http://schemas.microsoft.com/office/drawing/2014/main" id="{0CDF0682-7D62-439B-BA89-5CFAC1690624}"/>
                </a:ext>
              </a:extLst>
            </p:cNvPr>
            <p:cNvSpPr/>
            <p:nvPr/>
          </p:nvSpPr>
          <p:spPr>
            <a:xfrm>
              <a:off x="6336614" y="5679020"/>
              <a:ext cx="1742564" cy="918074"/>
            </a:xfrm>
            <a:prstGeom prst="wedgeRoundRectCallout">
              <a:avLst>
                <a:gd name="adj1" fmla="val -94591"/>
                <a:gd name="adj2" fmla="val -69114"/>
                <a:gd name="adj3" fmla="val 16667"/>
              </a:avLst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Ничего себе результаты!</a:t>
              </a:r>
            </a:p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Источник вируса найден!!!!</a:t>
              </a:r>
            </a:p>
          </p:txBody>
        </p:sp>
        <p:sp>
          <p:nvSpPr>
            <p:cNvPr id="34" name="Облачко с текстом: прямоугольное со скругленными углами 33">
              <a:extLst>
                <a:ext uri="{FF2B5EF4-FFF2-40B4-BE49-F238E27FC236}">
                  <a16:creationId xmlns:a16="http://schemas.microsoft.com/office/drawing/2014/main" id="{2BC11505-33EA-4D94-B19D-FBCDB1D3C4DE}"/>
                </a:ext>
              </a:extLst>
            </p:cNvPr>
            <p:cNvSpPr/>
            <p:nvPr/>
          </p:nvSpPr>
          <p:spPr>
            <a:xfrm>
              <a:off x="5837018" y="4286601"/>
              <a:ext cx="1431498" cy="315720"/>
            </a:xfrm>
            <a:prstGeom prst="wedgeRoundRectCallout">
              <a:avLst>
                <a:gd name="adj1" fmla="val -78276"/>
                <a:gd name="adj2" fmla="val -247156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 я в </a:t>
              </a:r>
              <a:r>
                <a:rPr lang="ru-RU" sz="14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Каринтии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C32E090C-A0E2-42DF-BC94-4A094E658BB1}"/>
                </a:ext>
              </a:extLst>
            </p:cNvPr>
            <p:cNvSpPr/>
            <p:nvPr/>
          </p:nvSpPr>
          <p:spPr>
            <a:xfrm>
              <a:off x="4256076" y="171466"/>
              <a:ext cx="41610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BatangChe" panose="02030609000101010101" pitchFamily="49" charset="-127"/>
                  <a:cs typeface="Times New Roman" panose="02020603050405020304" pitchFamily="18" charset="0"/>
                </a:rPr>
                <a:t>В поисках источника вируса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0086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2FC9CC3-7E34-4FD4-BD38-99121E5D7BDB}"/>
              </a:ext>
            </a:extLst>
          </p:cNvPr>
          <p:cNvGrpSpPr/>
          <p:nvPr/>
        </p:nvGrpSpPr>
        <p:grpSpPr>
          <a:xfrm>
            <a:off x="382318" y="200935"/>
            <a:ext cx="11438709" cy="6344628"/>
            <a:chOff x="382318" y="200935"/>
            <a:chExt cx="11438709" cy="6344628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81BA45EB-30E6-40D3-864F-3DD37D585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398151" y="786953"/>
              <a:ext cx="2001507" cy="294262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8D8E010-8FCC-4281-BD72-8018325B9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319" y="1646809"/>
              <a:ext cx="3580950" cy="2387299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9C625B0-9C1D-4F2C-9B80-DD60812F3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8413" y="1750409"/>
              <a:ext cx="2968758" cy="1979172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15" name="Облачко с текстом: прямоугольное со скругленными углами 14">
              <a:extLst>
                <a:ext uri="{FF2B5EF4-FFF2-40B4-BE49-F238E27FC236}">
                  <a16:creationId xmlns:a16="http://schemas.microsoft.com/office/drawing/2014/main" id="{7B1DA6EC-D7E4-4EBD-9772-DF6798D617B9}"/>
                </a:ext>
              </a:extLst>
            </p:cNvPr>
            <p:cNvSpPr/>
            <p:nvPr/>
          </p:nvSpPr>
          <p:spPr>
            <a:xfrm>
              <a:off x="548198" y="3636865"/>
              <a:ext cx="2525503" cy="507766"/>
            </a:xfrm>
            <a:prstGeom prst="wedgeRoundRectCallout">
              <a:avLst>
                <a:gd name="adj1" fmla="val -32503"/>
                <a:gd name="adj2" fmla="val -208944"/>
                <a:gd name="adj3" fmla="val 16667"/>
              </a:avLst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Не отвлекаемся.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Что мы знаем о глицинии? </a:t>
              </a:r>
            </a:p>
          </p:txBody>
        </p:sp>
        <p:sp>
          <p:nvSpPr>
            <p:cNvPr id="16" name="Облачко с текстом: прямоугольное со скругленными углами 15">
              <a:extLst>
                <a:ext uri="{FF2B5EF4-FFF2-40B4-BE49-F238E27FC236}">
                  <a16:creationId xmlns:a16="http://schemas.microsoft.com/office/drawing/2014/main" id="{5DA720CD-CDF1-4D04-AA11-C7AD17DE31FC}"/>
                </a:ext>
              </a:extLst>
            </p:cNvPr>
            <p:cNvSpPr/>
            <p:nvPr/>
          </p:nvSpPr>
          <p:spPr>
            <a:xfrm>
              <a:off x="3403349" y="3391614"/>
              <a:ext cx="1829051" cy="507766"/>
            </a:xfrm>
            <a:prstGeom prst="wedgeRoundRectCallout">
              <a:avLst>
                <a:gd name="adj1" fmla="val -40042"/>
                <a:gd name="adj2" fmla="val -171993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 знаю китайскую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легенду о глицинии. </a:t>
              </a:r>
            </a:p>
          </p:txBody>
        </p:sp>
        <p:sp>
          <p:nvSpPr>
            <p:cNvPr id="17" name="Облачко с текстом: прямоугольное со скругленными углами 16">
              <a:extLst>
                <a:ext uri="{FF2B5EF4-FFF2-40B4-BE49-F238E27FC236}">
                  <a16:creationId xmlns:a16="http://schemas.microsoft.com/office/drawing/2014/main" id="{9CD6CF60-1993-4189-B467-010F503588A1}"/>
                </a:ext>
              </a:extLst>
            </p:cNvPr>
            <p:cNvSpPr/>
            <p:nvPr/>
          </p:nvSpPr>
          <p:spPr>
            <a:xfrm>
              <a:off x="712737" y="948051"/>
              <a:ext cx="1289224" cy="477713"/>
            </a:xfrm>
            <a:prstGeom prst="wedgeRoundRectCallout">
              <a:avLst>
                <a:gd name="adj1" fmla="val 32748"/>
                <a:gd name="adj2" fmla="val 201018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Красивая легенда! </a:t>
              </a:r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17F6464B-E85E-482A-90DA-141354E345CF}"/>
                </a:ext>
              </a:extLst>
            </p:cNvPr>
            <p:cNvSpPr/>
            <p:nvPr/>
          </p:nvSpPr>
          <p:spPr>
            <a:xfrm>
              <a:off x="382318" y="4333875"/>
              <a:ext cx="5275531" cy="2211688"/>
            </a:xfrm>
            <a:prstGeom prst="roundRect">
              <a:avLst/>
            </a:prstGeom>
            <a:solidFill>
              <a:srgbClr val="EEB0B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Необычное в обычном. Легенда о глицинии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720000" indent="180000" algn="just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Это таинственное растение имеет и другое название – цветок из пасти дракона. Жила прекрасная девушка с роскошными фиолетово–лиловыми волосами. Дракон, покорённый  красотой девушки, похитил ее и растерзал. Тело ее застыло и превратилось в лиану, покрытую корой. И когда дракон после жестокой расправы попытался извергнуть пламя, из его пасти посыпались фиолетово-лиловые цветы – «вирусы».</a:t>
              </a:r>
            </a:p>
          </p:txBody>
        </p:sp>
        <p:sp>
          <p:nvSpPr>
            <p:cNvPr id="19" name="Облачко с текстом: прямоугольное со скругленными углами 18">
              <a:extLst>
                <a:ext uri="{FF2B5EF4-FFF2-40B4-BE49-F238E27FC236}">
                  <a16:creationId xmlns:a16="http://schemas.microsoft.com/office/drawing/2014/main" id="{A162E300-A0B2-4AEC-B18A-2896000D3605}"/>
                </a:ext>
              </a:extLst>
            </p:cNvPr>
            <p:cNvSpPr/>
            <p:nvPr/>
          </p:nvSpPr>
          <p:spPr>
            <a:xfrm>
              <a:off x="6729306" y="791447"/>
              <a:ext cx="2093662" cy="834044"/>
            </a:xfrm>
            <a:prstGeom prst="wedgeRoundRectCallout">
              <a:avLst>
                <a:gd name="adj1" fmla="val 10830"/>
                <a:gd name="adj2" fmla="val 103186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 А почему вирус распространялся с такой молниеносной скоростью?</a:t>
              </a:r>
            </a:p>
          </p:txBody>
        </p:sp>
        <p:sp>
          <p:nvSpPr>
            <p:cNvPr id="21" name="Облачко с текстом: прямоугольное со скругленными углами 20">
              <a:extLst>
                <a:ext uri="{FF2B5EF4-FFF2-40B4-BE49-F238E27FC236}">
                  <a16:creationId xmlns:a16="http://schemas.microsoft.com/office/drawing/2014/main" id="{81303472-55CF-4D47-986E-B59F49E6F528}"/>
                </a:ext>
              </a:extLst>
            </p:cNvPr>
            <p:cNvSpPr/>
            <p:nvPr/>
          </p:nvSpPr>
          <p:spPr>
            <a:xfrm>
              <a:off x="9727365" y="611511"/>
              <a:ext cx="2093662" cy="1035299"/>
            </a:xfrm>
            <a:prstGeom prst="wedgeRoundRectCallout">
              <a:avLst>
                <a:gd name="adj1" fmla="val -68357"/>
                <a:gd name="adj2" fmla="val 80694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Это же очевидно.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Фёны – сильные, порывистые ветра, дующие с Альп,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их работа.</a:t>
              </a:r>
            </a:p>
          </p:txBody>
        </p:sp>
        <p:sp>
          <p:nvSpPr>
            <p:cNvPr id="34" name="Облачко с текстом: прямоугольное со скругленными углами 33">
              <a:extLst>
                <a:ext uri="{FF2B5EF4-FFF2-40B4-BE49-F238E27FC236}">
                  <a16:creationId xmlns:a16="http://schemas.microsoft.com/office/drawing/2014/main" id="{A8272E48-3C1C-45E3-B834-AA510B30E4A3}"/>
                </a:ext>
              </a:extLst>
            </p:cNvPr>
            <p:cNvSpPr/>
            <p:nvPr/>
          </p:nvSpPr>
          <p:spPr>
            <a:xfrm>
              <a:off x="9727365" y="2040132"/>
              <a:ext cx="1570320" cy="462811"/>
            </a:xfrm>
            <a:prstGeom prst="wedgeRoundRectCallout">
              <a:avLst>
                <a:gd name="adj1" fmla="val -91367"/>
                <a:gd name="adj2" fmla="val 76035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Всё встало на свои места. </a:t>
              </a:r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BBB50AD5-5880-41C2-8E5C-4601DE304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1098" y="3391614"/>
              <a:ext cx="1623501" cy="2346386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4A331937-2423-4CB3-9F08-F31F209BD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68133" y="5101465"/>
              <a:ext cx="2082731" cy="144409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" name="Прямоугольник 1"/>
            <p:cNvSpPr/>
            <p:nvPr/>
          </p:nvSpPr>
          <p:spPr>
            <a:xfrm>
              <a:off x="4080574" y="200935"/>
              <a:ext cx="36955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BatangChe" panose="02030609000101010101" pitchFamily="49" charset="-127"/>
                  <a:cs typeface="Times New Roman" panose="02020603050405020304" pitchFamily="18" charset="0"/>
                </a:rPr>
                <a:t>Пути решения проблемы</a:t>
              </a:r>
            </a:p>
          </p:txBody>
        </p:sp>
        <p:sp>
          <p:nvSpPr>
            <p:cNvPr id="28" name="Облачко с текстом: прямоугольное со скругленными углами 16">
              <a:extLst>
                <a:ext uri="{FF2B5EF4-FFF2-40B4-BE49-F238E27FC236}">
                  <a16:creationId xmlns:a16="http://schemas.microsoft.com/office/drawing/2014/main" id="{9CD6CF60-1993-4189-B467-010F503588A1}"/>
                </a:ext>
              </a:extLst>
            </p:cNvPr>
            <p:cNvSpPr/>
            <p:nvPr/>
          </p:nvSpPr>
          <p:spPr>
            <a:xfrm>
              <a:off x="2167467" y="786953"/>
              <a:ext cx="1913107" cy="638811"/>
            </a:xfrm>
            <a:prstGeom prst="wedgeRoundRectCallout">
              <a:avLst>
                <a:gd name="adj1" fmla="val -14443"/>
                <a:gd name="adj2" fmla="val 191773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Вот почему земля вокруг глицинии была выжжена!!! </a:t>
              </a:r>
            </a:p>
          </p:txBody>
        </p:sp>
        <p:pic>
          <p:nvPicPr>
            <p:cNvPr id="26" name="Рисунок 25" descr="Изображение выглядит как цветок, рисунок, картина, искусство&#10;&#10;Автоматически созданное описание">
              <a:extLst>
                <a:ext uri="{FF2B5EF4-FFF2-40B4-BE49-F238E27FC236}">
                  <a16:creationId xmlns:a16="http://schemas.microsoft.com/office/drawing/2014/main" id="{29571C8F-446B-49D9-B6AC-59749440EE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8DFB6"/>
                </a:clrFrom>
                <a:clrTo>
                  <a:srgbClr val="F8DFB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41" b="7501"/>
            <a:stretch/>
          </p:blipFill>
          <p:spPr>
            <a:xfrm>
              <a:off x="419217" y="4817390"/>
              <a:ext cx="811129" cy="116205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F7527EA-EBAB-47D2-BA0A-0D5FE4A37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2877" y="2604670"/>
              <a:ext cx="1536804" cy="25122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3" name="Облачко с текстом: прямоугольное со скругленными углами 22">
              <a:extLst>
                <a:ext uri="{FF2B5EF4-FFF2-40B4-BE49-F238E27FC236}">
                  <a16:creationId xmlns:a16="http://schemas.microsoft.com/office/drawing/2014/main" id="{40E3060D-AF62-4CD3-8D30-53F26C7E79E7}"/>
                </a:ext>
              </a:extLst>
            </p:cNvPr>
            <p:cNvSpPr/>
            <p:nvPr/>
          </p:nvSpPr>
          <p:spPr>
            <a:xfrm>
              <a:off x="7112000" y="3931564"/>
              <a:ext cx="3395674" cy="885826"/>
            </a:xfrm>
            <a:prstGeom prst="wedgeRoundRectCallout">
              <a:avLst>
                <a:gd name="adj1" fmla="val 54137"/>
                <a:gd name="adj2" fmla="val -122827"/>
                <a:gd name="adj3" fmla="val 16667"/>
              </a:avLst>
            </a:prstGeom>
            <a:solidFill>
              <a:srgbClr val="BFAFD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 Нам срочно нужно получить </a:t>
              </a:r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из растений, привезённых вами из регионов Австрии, и освободить жителей от смертельного недуга.</a:t>
              </a:r>
            </a:p>
          </p:txBody>
        </p:sp>
        <p:pic>
          <p:nvPicPr>
            <p:cNvPr id="30" name="Рисунок 29" descr="Изображение выглядит как одежда, мультфильм, рисунок, цветок&#10;&#10;Автоматически созданное описание">
              <a:extLst>
                <a:ext uri="{FF2B5EF4-FFF2-40B4-BE49-F238E27FC236}">
                  <a16:creationId xmlns:a16="http://schemas.microsoft.com/office/drawing/2014/main" id="{23573947-3E47-4DD3-A8C8-9C144C0EA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6570" y="4707967"/>
              <a:ext cx="1125059" cy="18375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79301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65E1BB8-60DF-4B6E-A524-0A7932735017}"/>
              </a:ext>
            </a:extLst>
          </p:cNvPr>
          <p:cNvGrpSpPr/>
          <p:nvPr/>
        </p:nvGrpSpPr>
        <p:grpSpPr>
          <a:xfrm>
            <a:off x="69935" y="100320"/>
            <a:ext cx="11884017" cy="6657360"/>
            <a:chOff x="69935" y="100320"/>
            <a:chExt cx="11884017" cy="6657360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4641DBDB-3607-46FF-89FE-6911EBB80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6079" y="3180945"/>
              <a:ext cx="1053833" cy="1342885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7803EFDF-1E2F-4EF6-8C88-238714145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0525" y="1362720"/>
              <a:ext cx="7390950" cy="4927301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</p:pic>
        <p:sp>
          <p:nvSpPr>
            <p:cNvPr id="7" name="Облачко с текстом: прямоугольное со скругленными углами 6">
              <a:extLst>
                <a:ext uri="{FF2B5EF4-FFF2-40B4-BE49-F238E27FC236}">
                  <a16:creationId xmlns:a16="http://schemas.microsoft.com/office/drawing/2014/main" id="{3A7E6334-2E49-46E6-BF9C-25D459CF1301}"/>
                </a:ext>
              </a:extLst>
            </p:cNvPr>
            <p:cNvSpPr/>
            <p:nvPr/>
          </p:nvSpPr>
          <p:spPr>
            <a:xfrm>
              <a:off x="9046914" y="674987"/>
              <a:ext cx="2146582" cy="531230"/>
            </a:xfrm>
            <a:prstGeom prst="wedgeRoundRectCallout">
              <a:avLst>
                <a:gd name="adj1" fmla="val -52896"/>
                <a:gd name="adj2" fmla="val 378596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4. Австрийцы спасены. Конец эпидемии.</a:t>
              </a:r>
            </a:p>
          </p:txBody>
        </p:sp>
        <p:sp>
          <p:nvSpPr>
            <p:cNvPr id="8" name="Облачко с текстом: прямоугольное со скругленными углами 7">
              <a:extLst>
                <a:ext uri="{FF2B5EF4-FFF2-40B4-BE49-F238E27FC236}">
                  <a16:creationId xmlns:a16="http://schemas.microsoft.com/office/drawing/2014/main" id="{D25CA8B5-5074-485B-B9BC-BD02BB9ED6B7}"/>
                </a:ext>
              </a:extLst>
            </p:cNvPr>
            <p:cNvSpPr/>
            <p:nvPr/>
          </p:nvSpPr>
          <p:spPr>
            <a:xfrm>
              <a:off x="1888580" y="674987"/>
              <a:ext cx="2667528" cy="631473"/>
            </a:xfrm>
            <a:prstGeom prst="wedgeRoundRectCallout">
              <a:avLst>
                <a:gd name="adj1" fmla="val 44192"/>
                <a:gd name="adj2" fmla="val 185202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Эликсир превратит вирусы Дракона в цветы счастья.</a:t>
              </a:r>
            </a:p>
          </p:txBody>
        </p:sp>
        <p:sp>
          <p:nvSpPr>
            <p:cNvPr id="10" name="Облачко с текстом: прямоугольное со скругленными углами 9">
              <a:extLst>
                <a:ext uri="{FF2B5EF4-FFF2-40B4-BE49-F238E27FC236}">
                  <a16:creationId xmlns:a16="http://schemas.microsoft.com/office/drawing/2014/main" id="{AC8B3597-636F-417B-938D-9E45040D76CD}"/>
                </a:ext>
              </a:extLst>
            </p:cNvPr>
            <p:cNvSpPr/>
            <p:nvPr/>
          </p:nvSpPr>
          <p:spPr>
            <a:xfrm>
              <a:off x="1345946" y="1637183"/>
              <a:ext cx="2424633" cy="738794"/>
            </a:xfrm>
            <a:prstGeom prst="wedgeRoundRectCallout">
              <a:avLst>
                <a:gd name="adj1" fmla="val 46970"/>
                <a:gd name="adj2" fmla="val 103850"/>
                <a:gd name="adj3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Мы славно потрудились.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«Индекс счастья»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готов! </a:t>
              </a:r>
            </a:p>
          </p:txBody>
        </p:sp>
        <p:sp>
          <p:nvSpPr>
            <p:cNvPr id="6" name="Облачко с текстом: прямоугольное со скругленными углами 5">
              <a:extLst>
                <a:ext uri="{FF2B5EF4-FFF2-40B4-BE49-F238E27FC236}">
                  <a16:creationId xmlns:a16="http://schemas.microsoft.com/office/drawing/2014/main" id="{87105C59-8CDB-48AF-BAA6-B7178243177D}"/>
                </a:ext>
              </a:extLst>
            </p:cNvPr>
            <p:cNvSpPr/>
            <p:nvPr/>
          </p:nvSpPr>
          <p:spPr>
            <a:xfrm>
              <a:off x="5244896" y="674987"/>
              <a:ext cx="2832304" cy="947971"/>
            </a:xfrm>
            <a:prstGeom prst="wedgeRoundRectCallout">
              <a:avLst>
                <a:gd name="adj1" fmla="val -21129"/>
                <a:gd name="adj2" fmla="val 199326"/>
                <a:gd name="adj3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ru-RU" sz="11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 задачи решены правильно. Австрия - райский уголок. 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пусть будут все здоровы и счастливы!</a:t>
              </a:r>
            </a:p>
          </p:txBody>
        </p:sp>
        <p:sp>
          <p:nvSpPr>
            <p:cNvPr id="9" name="Облачко с текстом: прямоугольное со скругленными углами 8">
              <a:extLst>
                <a:ext uri="{FF2B5EF4-FFF2-40B4-BE49-F238E27FC236}">
                  <a16:creationId xmlns:a16="http://schemas.microsoft.com/office/drawing/2014/main" id="{E075ED32-97C5-4E61-9A26-2C7D3E528201}"/>
                </a:ext>
              </a:extLst>
            </p:cNvPr>
            <p:cNvSpPr/>
            <p:nvPr/>
          </p:nvSpPr>
          <p:spPr>
            <a:xfrm>
              <a:off x="6192687" y="5892045"/>
              <a:ext cx="2037944" cy="705181"/>
            </a:xfrm>
            <a:prstGeom prst="wedgeRoundRectCallout">
              <a:avLst>
                <a:gd name="adj1" fmla="val -84742"/>
                <a:gd name="adj2" fmla="val -271688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Надо быстрее его передать в каждый дом Австрии.</a:t>
              </a: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3F09C8F-1A31-4CEE-B65C-841F6F9EC4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1050"/>
            <a:stretch/>
          </p:blipFill>
          <p:spPr>
            <a:xfrm>
              <a:off x="9268548" y="4447597"/>
              <a:ext cx="2634807" cy="2149629"/>
            </a:xfrm>
            <a:prstGeom prst="rect">
              <a:avLst/>
            </a:prstGeom>
            <a:ln w="57150"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33" name="Рисунок 32" descr="Изображение выглядит как цветок, цветочный горшок, домашнее растение, растение&#10;&#10;Автоматически созданное описание">
              <a:extLst>
                <a:ext uri="{FF2B5EF4-FFF2-40B4-BE49-F238E27FC236}">
                  <a16:creationId xmlns:a16="http://schemas.microsoft.com/office/drawing/2014/main" id="{602A386F-28CC-45FF-AB94-24AE1787D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5757" y="1306460"/>
              <a:ext cx="1455873" cy="2377925"/>
            </a:xfrm>
            <a:prstGeom prst="rect">
              <a:avLst/>
            </a:prstGeom>
          </p:spPr>
        </p:pic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A29B3299-105C-4CE3-B71D-70045B3CB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93972" y="2126908"/>
              <a:ext cx="1450506" cy="2201625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5F7FB4B4-02D9-4128-B104-5D274FA83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03782" y="157865"/>
              <a:ext cx="950170" cy="1551944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BF7F287-521F-461C-AC6B-7C14D9071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507" y="4328533"/>
              <a:ext cx="1388996" cy="226869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23504FF-FF2A-4381-AE47-3C854EE6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935" y="100320"/>
              <a:ext cx="1623643" cy="2653473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6568507-A3D0-4C8A-963C-9792DF1B58F9}"/>
                </a:ext>
              </a:extLst>
            </p:cNvPr>
            <p:cNvSpPr/>
            <p:nvPr/>
          </p:nvSpPr>
          <p:spPr>
            <a:xfrm>
              <a:off x="4337347" y="200935"/>
              <a:ext cx="31820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2400" b="1" kern="100" dirty="0">
                  <a:solidFill>
                    <a:srgbClr val="C00000"/>
                  </a:solidFill>
                  <a:latin typeface="Times New Roman" panose="02020603050405020304" pitchFamily="18" charset="0"/>
                  <a:ea typeface="BatangChe" panose="02030609000101010101" pitchFamily="49" charset="-127"/>
                  <a:cs typeface="Times New Roman" panose="02020603050405020304" pitchFamily="18" charset="0"/>
                </a:rPr>
                <a:t>Заключение. Выводы</a:t>
              </a:r>
            </a:p>
          </p:txBody>
        </p:sp>
        <p:pic>
          <p:nvPicPr>
            <p:cNvPr id="19" name="Рисунок 18" descr="Изображение выглядит как фиолетовый, бутылка, искусство&#10;&#10;Автоматически созданное описание со средним доверительным уровнем">
              <a:extLst>
                <a:ext uri="{FF2B5EF4-FFF2-40B4-BE49-F238E27FC236}">
                  <a16:creationId xmlns:a16="http://schemas.microsoft.com/office/drawing/2014/main" id="{2E65FA42-9557-49F9-86B8-E90C20E86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99806" y="3824153"/>
              <a:ext cx="1796037" cy="2933527"/>
            </a:xfrm>
            <a:prstGeom prst="rect">
              <a:avLst/>
            </a:prstGeom>
          </p:spPr>
        </p:pic>
        <p:sp>
          <p:nvSpPr>
            <p:cNvPr id="11" name="Взрыв: 8 точек 10">
              <a:extLst>
                <a:ext uri="{FF2B5EF4-FFF2-40B4-BE49-F238E27FC236}">
                  <a16:creationId xmlns:a16="http://schemas.microsoft.com/office/drawing/2014/main" id="{08EFD525-DACB-4671-A6B0-875DF837BEBB}"/>
                </a:ext>
              </a:extLst>
            </p:cNvPr>
            <p:cNvSpPr/>
            <p:nvPr/>
          </p:nvSpPr>
          <p:spPr>
            <a:xfrm rot="20652875">
              <a:off x="7470310" y="1040491"/>
              <a:ext cx="1863568" cy="1599411"/>
            </a:xfrm>
            <a:prstGeom prst="irregularSeal1">
              <a:avLst/>
            </a:prstGeom>
            <a:solidFill>
              <a:srgbClr val="EEB0B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kern="1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Ура!!!</a:t>
              </a: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Выноска: изогнутая линия 19">
              <a:extLst>
                <a:ext uri="{FF2B5EF4-FFF2-40B4-BE49-F238E27FC236}">
                  <a16:creationId xmlns:a16="http://schemas.microsoft.com/office/drawing/2014/main" id="{24116959-8232-4091-BCD2-C90CF8F1F97E}"/>
                </a:ext>
              </a:extLst>
            </p:cNvPr>
            <p:cNvSpPr/>
            <p:nvPr/>
          </p:nvSpPr>
          <p:spPr>
            <a:xfrm>
              <a:off x="3248815" y="5091747"/>
              <a:ext cx="1704950" cy="494692"/>
            </a:xfrm>
            <a:prstGeom prst="borderCallout2">
              <a:avLst>
                <a:gd name="adj1" fmla="val 66274"/>
                <a:gd name="adj2" fmla="val -313"/>
                <a:gd name="adj3" fmla="val 41172"/>
                <a:gd name="adj4" fmla="val -21211"/>
                <a:gd name="adj5" fmla="val -24504"/>
                <a:gd name="adj6" fmla="val -32369"/>
              </a:avLst>
            </a:prstGeom>
            <a:solidFill>
              <a:srgbClr val="C5E0B4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Эликсир 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«Индекс счастья»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1628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984C4AA-13F7-42B5-93AE-9732561F775B}"/>
              </a:ext>
            </a:extLst>
          </p:cNvPr>
          <p:cNvGrpSpPr/>
          <p:nvPr/>
        </p:nvGrpSpPr>
        <p:grpSpPr>
          <a:xfrm>
            <a:off x="328728" y="67410"/>
            <a:ext cx="11972848" cy="6723180"/>
            <a:chOff x="328728" y="67410"/>
            <a:chExt cx="11972848" cy="6723180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17EE5376-ABB0-4A6F-993C-39912D67636E}"/>
                </a:ext>
              </a:extLst>
            </p:cNvPr>
            <p:cNvSpPr/>
            <p:nvPr/>
          </p:nvSpPr>
          <p:spPr>
            <a:xfrm>
              <a:off x="4451469" y="67410"/>
              <a:ext cx="372736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Источники и литература 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1A2D6C-42FC-B5ED-5C5D-D0D645FA51C2}"/>
                </a:ext>
              </a:extLst>
            </p:cNvPr>
            <p:cNvSpPr txBox="1"/>
            <p:nvPr/>
          </p:nvSpPr>
          <p:spPr>
            <a:xfrm>
              <a:off x="389438" y="465652"/>
              <a:ext cx="9368691" cy="3045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15000"/>
                </a:lnSpc>
              </a:pP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1.Endemic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plants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 Эндемики Австрии. Электронный ресурс. URL: https://www.kalkalpen.at/endemische-pflanzen. Дата обращения 07.11.2024</a:t>
              </a:r>
            </a:p>
            <a:p>
              <a:pPr lvl="0">
                <a:lnSpc>
                  <a:spcPct val="115000"/>
                </a:lnSpc>
              </a:pP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2.Endemische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Pflanze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Österreichs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 Эндемики Австрии. Электронный ресурс. URL: https://de.wikipedia.org/wiki/Kategorie:Endemische_Pflanze_Österreichs. Дата обращения 07.11.2024</a:t>
              </a:r>
            </a:p>
            <a:p>
              <a:pPr lvl="0">
                <a:lnSpc>
                  <a:spcPct val="115000"/>
                </a:lnSpc>
              </a:pP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3.Dream.ai/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create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 Нейросеть для генерации изображений. Дата обращения 07.11.2024, 16.11.2024.</a:t>
              </a:r>
            </a:p>
            <a:p>
              <a:pPr lvl="0">
                <a:lnSpc>
                  <a:spcPct val="115000"/>
                </a:lnSpc>
              </a:pP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4.Анемона.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Calleanthemum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anemonoides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 Электронный ресурс. URL: https://flora.nhm-wien.ac.at/Seiten-Arten/Callianthemum-anemonoides.htm. Дата обращения 07.11.2024</a:t>
              </a:r>
            </a:p>
            <a:p>
              <a:pPr lvl="0">
                <a:lnSpc>
                  <a:spcPct val="115000"/>
                </a:lnSpc>
              </a:pP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5.Все самые интересные факты об анемонах. Электронный ресурс. URL:https://flomarket.com/blog/articles-flowers/anemon-dikiy-i-khrupkiy. Дата обращения 07.11.2024</a:t>
              </a:r>
              <a:endParaRPr lang="ru-RU" sz="1400" kern="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115000"/>
                </a:lnSpc>
              </a:pPr>
              <a:r>
                <a:rPr lang="ru-RU" sz="1400" kern="100" dirty="0"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6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.Каменное сердце. История камнеломки. Электронный ресурс. URL: https://vk.com/wall-112418586_28891. Дата обращения 07.11.2024</a:t>
              </a:r>
            </a:p>
            <a:p>
              <a:pPr lvl="0">
                <a:lnSpc>
                  <a:spcPct val="115000"/>
                </a:lnSpc>
              </a:pPr>
              <a:endParaRPr lang="ru-RU" sz="1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C473CD-1D10-3CC3-2B31-F4CBCECC6DB8}"/>
                </a:ext>
              </a:extLst>
            </p:cNvPr>
            <p:cNvSpPr txBox="1"/>
            <p:nvPr/>
          </p:nvSpPr>
          <p:spPr>
            <a:xfrm>
              <a:off x="389438" y="3120346"/>
              <a:ext cx="9301562" cy="25268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15000"/>
                </a:lnSpc>
              </a:pPr>
              <a:r>
                <a:rPr lang="ru-RU" sz="1400" kern="100" dirty="0"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7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.Камнеломка звездчатая.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Draba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stellata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. Электронный ресурс. URL: https://de.wikipedia.org/wiki/Sternhaar-Felsenblümchen. Дата обращения 07.11.2024</a:t>
              </a:r>
            </a:p>
            <a:p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8.Колокольчик темный. </a:t>
              </a:r>
              <a:r>
                <a:rPr lang="ru-RU" sz="1400" kern="100" dirty="0" err="1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Campanula_pulla</a:t>
              </a:r>
              <a:r>
                <a:rPr lang="ru-RU" sz="1400" kern="10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  <a:cs typeface="Times New Roman" panose="02020603050405020304" pitchFamily="18" charset="0"/>
                </a:rPr>
                <a:t> Электронный ресурс. URL: https://en.wikipedia.org/wiki/Campanula_pulla. Дата обращения 07.11.2024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9.Легенды о колокольчике. Электронный ресурс. URL: https://culture.wikireading.ru/4346. Дата обращения 07.11.2024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11.Легенды о тысячелистнике. Электронный ресурс. URL: https://www.livemaster.ru/topic/623807-semiletnyaya-lyubov. Дата обращения 07.11.2024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12.Мифы, легенды, сказки и предания о цветах. Электронный ресурс. URL: https://www.floristic.ru/forum/gumanitarnye-osnovy-floristiki/2655-mify-legendy-skazki-i-predaniya-o-cvetah-9.html. Дата обращения 08.11.2024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13.Народные приметы. Колокольчик. Электронный ресурс. URL: https://ramayoga.ru/blog/lifestyle/talisman-kolokolchik-sovety-fen-shuy/. Дата обращения 08.11.2024</a:t>
              </a: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B27024C-A7D7-4E8A-BF9C-2CBA1F5D8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2645" y="895350"/>
              <a:ext cx="2239917" cy="39528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38100" cap="sq">
              <a:solidFill>
                <a:schemeClr val="tx1">
                  <a:lumMod val="95000"/>
                  <a:lumOff val="5000"/>
                </a:schemeClr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0FC8A84-6381-4032-9519-157C0B6398E4}"/>
                </a:ext>
              </a:extLst>
            </p:cNvPr>
            <p:cNvSpPr/>
            <p:nvPr/>
          </p:nvSpPr>
          <p:spPr>
            <a:xfrm>
              <a:off x="328728" y="5621039"/>
              <a:ext cx="1197284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14.Природа, флора и фауна Австрии. Электронный ресурс. URL: https://natworld.info/nauki-o-prirode/priroda-avstriihttps://natworld.info/nauki-o-prirode/priroda-avstrii. Дата обращения 05.11.2024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15.Самые красивые виды маков. Электронный ресурс. URL: https://www.botanichka.ru/article/samye-krasivye-vidy-makov/ Дата обращения. 08.11.2024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16.Сказания о маке Электронный ресурс. URL: https://dzen.ru/a/ZUpk6iPax1syPSBg. Дата обращения 08.11.2024</a:t>
              </a:r>
            </a:p>
            <a:p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17.Тысячелистник обыкновенный. Электронный ресурс. URL: https://shop.evalar.ru/encyclopedia/item/tysyachelistnik/ Дата обращения 08.11.2024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8676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5240</TotalTime>
  <Words>1910</Words>
  <Application>Microsoft Office PowerPoint</Application>
  <PresentationFormat>Широкоэкранный</PresentationFormat>
  <Paragraphs>212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BatangChe</vt:lpstr>
      <vt:lpstr>Aptos</vt:lpstr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Andreenkov</dc:creator>
  <cp:lastModifiedBy>Владимир Василевский</cp:lastModifiedBy>
  <cp:revision>258</cp:revision>
  <dcterms:created xsi:type="dcterms:W3CDTF">2024-11-12T20:09:14Z</dcterms:created>
  <dcterms:modified xsi:type="dcterms:W3CDTF">2024-11-19T11:38:26Z</dcterms:modified>
</cp:coreProperties>
</file>