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E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16" r:id="rId2"/>
    <p:sldId id="312" r:id="rId3"/>
    <p:sldId id="307" r:id="rId4"/>
    <p:sldId id="301" r:id="rId5"/>
    <p:sldId id="309" r:id="rId6"/>
    <p:sldId id="300" r:id="rId7"/>
    <p:sldId id="297" r:id="rId8"/>
    <p:sldId id="299" r:id="rId9"/>
    <p:sldId id="298" r:id="rId10"/>
    <p:sldId id="284" r:id="rId11"/>
    <p:sldId id="296" r:id="rId12"/>
    <p:sldId id="30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4715"/>
    <a:srgbClr val="A47750"/>
    <a:srgbClr val="E55D8E"/>
    <a:srgbClr val="EB81A7"/>
    <a:srgbClr val="C9C6BB"/>
    <a:srgbClr val="ADB187"/>
    <a:srgbClr val="A7CFF1"/>
    <a:srgbClr val="B17D4D"/>
    <a:srgbClr val="8F653E"/>
    <a:srgbClr val="906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45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A7CD5-F219-4771-9179-5BFA8933476E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FA4BB-3E8D-4206-AAC1-01786B666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26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5FA4BB-3E8D-4206-AAC1-01786B666C0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3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5F9582-055B-4CF5-A5D1-45BA5FB7D1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660032-001E-43CD-BAC3-08D3B5083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B51F01-4B5C-4C63-86DB-31B9927C7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9F02-DBB3-45D6-9785-6D8EB685FE50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ED1A26-3AB6-470F-A37D-36376DD20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245BC3-8082-429E-9D96-0432D1B2D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D4F-CF48-420E-B7E5-FAF423BED6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061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B592D7-FAA5-4704-BE3B-CCB380EBB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81BACF-71AC-4619-A805-58D4DF9AE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3DC947-708C-4B1B-9464-C62E46733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9F02-DBB3-45D6-9785-6D8EB685FE50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F2452B-C220-4074-8F8A-32CD616F6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5CC87E-E92D-4654-BAA0-2E0AB0A6C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D4F-CF48-420E-B7E5-FAF423BED6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562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8D158F-5940-41B3-9612-3FE47205C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4B1A31-13DA-42CB-BA54-5FE961F39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9ECAE5-AB7A-49BD-BC1E-1213C6E59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9F02-DBB3-45D6-9785-6D8EB685FE50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044EC2-01B1-47AC-BD88-65B7DAB9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0DEF19-967A-4E83-A45E-5D4F9C6A7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D4F-CF48-420E-B7E5-FAF423BED6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266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97D643-B05D-438F-B6FA-711919177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991906-39C8-4F2F-826E-5DA47FF92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A63B773-7959-46F5-BB7C-A8C9E9BE05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617A72-68B8-4A05-9974-65530048A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9F02-DBB3-45D6-9785-6D8EB685FE50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55E5B1-4012-4B8A-A9C7-1FC67B073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58BDA6-13DA-4838-AB54-3EC0595A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D4F-CF48-420E-B7E5-FAF423BED6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561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7BCAFA-0347-4F21-A469-C9224BF36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17053D-3F40-42D5-BCD1-F4FA59C58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096AEE-43CB-4CD3-8759-2522E95A91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DED638F-2BC7-4774-804E-FF0A46E32D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E3EF643-90A8-41FA-8271-084BF21580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5B15397-F4A2-4712-B87D-C278F61BE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9F02-DBB3-45D6-9785-6D8EB685FE50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D9F4E93-E73F-4D61-94CC-4E1624855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5C28B91-670C-417E-A67D-0DDA6F845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D4F-CF48-420E-B7E5-FAF423BED6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5990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070D39-21F9-4CAC-AB45-B47614F0A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FA242C2-19B8-48B7-9649-751DDBDA2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9F02-DBB3-45D6-9785-6D8EB685FE50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7960697-E5E9-4372-92FF-B489FE69B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A6DE432-A428-4FEA-A64A-B0D249A2A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D4F-CF48-420E-B7E5-FAF423BED6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678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BD4EDD9-A49F-46AB-8E81-9AAB061EC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9F02-DBB3-45D6-9785-6D8EB685FE50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1E12556-C558-434B-A050-AFA337C55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EF4CE0F-53E5-4FFC-8161-691C9676D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D4F-CF48-420E-B7E5-FAF423BED6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05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4EEA7-2929-47E7-8965-42FBF3354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E937DF-B5F8-4BAE-BD97-8CF948188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F28EB0D-665D-4ACC-8032-F5C13DE68E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B319E2-F11E-485A-AB4B-0C989B470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9F02-DBB3-45D6-9785-6D8EB685FE50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8F2824-FDB5-4592-96AB-035EF823F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85C3E8-8B9F-4992-8A05-372333A47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D4F-CF48-420E-B7E5-FAF423BED6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316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66AEF5-E7D0-4948-A32D-9066AB7D1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E7BC503-A1B0-4AC8-A7A5-722A677C27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F974CA-772F-4174-A81E-0D451148EE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CA3D37-2979-40BA-8989-316BC68A4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9F02-DBB3-45D6-9785-6D8EB685FE50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37EFB2-73AB-4D52-98E3-0771FCCA7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8AA564-0F6F-4F24-BA2B-5D0BD4459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D4F-CF48-420E-B7E5-FAF423BED6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377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542515-3C36-4EF0-BBFE-6D1E26FEF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A97CFD-00B2-48DA-ADEB-F26EB51E6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D639E8-B0FC-4111-82C1-D4F4C55A2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9F02-DBB3-45D6-9785-6D8EB685FE50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2340F8-98F4-475C-AF9D-91FF2936B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13335E-D51A-4F91-BEBC-28D5ACD78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D4F-CF48-420E-B7E5-FAF423BED6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983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06D350A-C728-43B7-B036-FB13FDC4DE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06AF2C1-9CD6-4BF3-AC26-A039B4FBCE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8B93DD-9295-4EFA-B447-8BC4E8B90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9F02-DBB3-45D6-9785-6D8EB685FE50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28245-947D-4F44-9EF8-AD0A50835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9A06A8-569F-47C2-A472-E742A462D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085D4F-CF48-420E-B7E5-FAF423BED6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399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60737F-FCF1-4218-B509-321E5FB7C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1EF1B8-C47C-4E09-9BB6-C01A65077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2298AE-52EC-4030-AD7E-3FBF69F776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79F02-DBB3-45D6-9785-6D8EB685FE50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4504BC-7BF7-4E30-9D51-4C4F6B54E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E805C4-22B6-474B-B072-FC763CF571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85D4F-CF48-420E-B7E5-FAF423BED6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084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3.png"/><Relationship Id="rId7" Type="http://schemas.microsoft.com/office/2007/relationships/hdphoto" Target="../media/hdphoto3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4.jpg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openxmlformats.org/officeDocument/2006/relationships/image" Target="../media/image1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pikabu.ru/story/litopsyi_zhivyie_kamni_7006330" TargetMode="External"/><Relationship Id="rId13" Type="http://schemas.openxmlformats.org/officeDocument/2006/relationships/hyperlink" Target="https://dzen.ru/a/XQ2_PnC_KgCwMaGg" TargetMode="External"/><Relationship Id="rId18" Type="http://schemas.openxmlformats.org/officeDocument/2006/relationships/hyperlink" Target="https://vivareit.ru/baobab-interesnye-fakty-o-dereve-s-foto/" TargetMode="External"/><Relationship Id="rId3" Type="http://schemas.microsoft.com/office/2007/relationships/hdphoto" Target="../media/hdphoto1.wdp"/><Relationship Id="rId7" Type="http://schemas.openxmlformats.org/officeDocument/2006/relationships/hyperlink" Target="https://ru.wikipedia.org/wiki/Moringa_ovalifolia" TargetMode="External"/><Relationship Id="rId12" Type="http://schemas.openxmlformats.org/officeDocument/2006/relationships/hyperlink" Target="https://www.liveinternet.ru/community/hollism/post282089044/" TargetMode="External"/><Relationship Id="rId17" Type="http://schemas.openxmlformats.org/officeDocument/2006/relationships/hyperlink" Target="http://forum.homecitrus.ru/" TargetMode="External"/><Relationship Id="rId2" Type="http://schemas.openxmlformats.org/officeDocument/2006/relationships/image" Target="../media/image37.png"/><Relationship Id="rId16" Type="http://schemas.openxmlformats.org/officeDocument/2006/relationships/hyperlink" Target="http://australe.ru&#8250;index.php/rastitelnyj-mir/209-&#8230;" TargetMode="External"/><Relationship Id="rId20" Type="http://schemas.openxmlformats.org/officeDocument/2006/relationships/hyperlink" Target="https://vk.com/wall-116865817_7296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za.sanbi.org&#8250;moringa-ovalifolia/" TargetMode="External"/><Relationship Id="rId11" Type="http://schemas.openxmlformats.org/officeDocument/2006/relationships/hyperlink" Target="https://www.epochtimes.ru/zelyonye-tseliteli-moringa-99119523/" TargetMode="External"/><Relationship Id="rId5" Type="http://schemas.openxmlformats.org/officeDocument/2006/relationships/hyperlink" Target="https://malamant.livejournal.com/810038.html" TargetMode="External"/><Relationship Id="rId15" Type="http://schemas.openxmlformats.org/officeDocument/2006/relationships/hyperlink" Target="https://multiurok.ru/blog/16-interesnykh-faktov-o-baobabakh-1.html" TargetMode="External"/><Relationship Id="rId10" Type="http://schemas.openxmlformats.org/officeDocument/2006/relationships/hyperlink" Target="https://ianimal.ru/topics/derevo-flyaga" TargetMode="External"/><Relationship Id="rId19" Type="http://schemas.openxmlformats.org/officeDocument/2006/relationships/hyperlink" Target="https://national-travel.ru/interesnye-fakty-o-baobabe" TargetMode="External"/><Relationship Id="rId4" Type="http://schemas.openxmlformats.org/officeDocument/2006/relationships/hyperlink" Target="https://dzen.ru/a/Zg2DXRHnsk6evKRR" TargetMode="External"/><Relationship Id="rId9" Type="http://schemas.openxmlformats.org/officeDocument/2006/relationships/hyperlink" Target="https://ru.wikipedia.org/wiki/%D0%9B%D0%B8%D1%82%D0%BE%D0%BF%D1%81" TargetMode="External"/><Relationship Id="rId14" Type="http://schemas.openxmlformats.org/officeDocument/2006/relationships/hyperlink" Target="https://tropical.theferns.info/viewtropical.php?id=Moringa+ovalifoli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9633A3-50A9-468A-B7A6-D9F8B44D860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9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  <a14:imgEffect>
                      <a14:colorTemperature colorTemp="5555"/>
                    </a14:imgEffect>
                    <a14:imgEffect>
                      <a14:saturation sa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D96B33-395A-403D-9BAE-2C4133E64118}"/>
              </a:ext>
            </a:extLst>
          </p:cNvPr>
          <p:cNvSpPr txBox="1"/>
          <p:nvPr/>
        </p:nvSpPr>
        <p:spPr>
          <a:xfrm>
            <a:off x="1674757" y="1717306"/>
            <a:ext cx="884248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>
                <a:ln>
                  <a:solidFill>
                    <a:srgbClr val="586D42"/>
                  </a:solidFill>
                </a:ln>
                <a:solidFill>
                  <a:srgbClr val="B2C383"/>
                </a:solidFill>
                <a:effectLst>
                  <a:glow rad="38100">
                    <a:schemeClr val="accent6">
                      <a:lumMod val="50000"/>
                      <a:alpha val="71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Конкурс сетевых проектов </a:t>
            </a:r>
          </a:p>
          <a:p>
            <a:pPr algn="ctr"/>
            <a:r>
              <a:rPr lang="ru-RU" sz="1600" dirty="0">
                <a:ln>
                  <a:solidFill>
                    <a:srgbClr val="586D42"/>
                  </a:solidFill>
                </a:ln>
                <a:solidFill>
                  <a:srgbClr val="B2C383"/>
                </a:solidFill>
                <a:effectLst>
                  <a:glow rad="38100">
                    <a:schemeClr val="accent6">
                      <a:lumMod val="50000"/>
                      <a:alpha val="71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общеобразовательных школ МИД России </a:t>
            </a:r>
          </a:p>
          <a:p>
            <a:pPr algn="ctr"/>
            <a:r>
              <a:rPr lang="ru-RU" sz="1600" dirty="0">
                <a:ln>
                  <a:solidFill>
                    <a:srgbClr val="586D42"/>
                  </a:solidFill>
                </a:ln>
                <a:solidFill>
                  <a:srgbClr val="B2C383"/>
                </a:solidFill>
                <a:effectLst>
                  <a:glow rad="38100">
                    <a:schemeClr val="accent6">
                      <a:lumMod val="50000"/>
                      <a:alpha val="71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«Обучаясь творим»  номинация «Изображаем жизнь»</a:t>
            </a:r>
          </a:p>
          <a:p>
            <a:pPr algn="ctr"/>
            <a:r>
              <a:rPr lang="ru-RU" sz="3600" b="1" dirty="0">
                <a:solidFill>
                  <a:srgbClr val="9EB460"/>
                </a:solidFill>
                <a:effectLst>
                  <a:glow rad="38100">
                    <a:srgbClr val="17754B">
                      <a:alpha val="73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«</a:t>
            </a:r>
            <a:r>
              <a:rPr lang="ru-RU" sz="6000" b="1" dirty="0">
                <a:gradFill flip="none" rotWithShape="1">
                  <a:gsLst>
                    <a:gs pos="0">
                      <a:srgbClr val="9EB460">
                        <a:shade val="30000"/>
                        <a:satMod val="115000"/>
                      </a:srgbClr>
                    </a:gs>
                    <a:gs pos="50000">
                      <a:srgbClr val="9EB460">
                        <a:shade val="67500"/>
                        <a:satMod val="115000"/>
                      </a:srgbClr>
                    </a:gs>
                    <a:gs pos="100000">
                      <a:srgbClr val="9EB46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effectLst>
                  <a:glow rad="38100">
                    <a:srgbClr val="17754B">
                      <a:alpha val="73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Н</a:t>
            </a:r>
            <a:r>
              <a:rPr lang="ru-RU" sz="3600" b="1" dirty="0">
                <a:gradFill flip="none" rotWithShape="1">
                  <a:gsLst>
                    <a:gs pos="0">
                      <a:srgbClr val="9EB460">
                        <a:shade val="30000"/>
                        <a:satMod val="115000"/>
                      </a:srgbClr>
                    </a:gs>
                    <a:gs pos="50000">
                      <a:srgbClr val="9EB460">
                        <a:shade val="67500"/>
                        <a:satMod val="115000"/>
                      </a:srgbClr>
                    </a:gs>
                    <a:gs pos="100000">
                      <a:srgbClr val="9EB460">
                        <a:shade val="100000"/>
                        <a:satMod val="115000"/>
                      </a:srgbClr>
                    </a:gs>
                  </a:gsLst>
                  <a:lin ang="10800000" scaled="1"/>
                  <a:tileRect/>
                </a:gradFill>
                <a:effectLst>
                  <a:glow rad="38100">
                    <a:srgbClr val="17754B">
                      <a:alpha val="73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еобычные</a:t>
            </a:r>
            <a:r>
              <a:rPr lang="ru-RU" sz="3600" b="1" dirty="0">
                <a:solidFill>
                  <a:srgbClr val="9EB460"/>
                </a:solidFill>
                <a:effectLst>
                  <a:glow rad="38100">
                    <a:srgbClr val="17754B">
                      <a:alpha val="73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3600" b="1" dirty="0">
                <a:gradFill flip="none" rotWithShape="1">
                  <a:gsLst>
                    <a:gs pos="0">
                      <a:srgbClr val="9EB460">
                        <a:shade val="30000"/>
                        <a:satMod val="115000"/>
                      </a:srgbClr>
                    </a:gs>
                    <a:gs pos="50000">
                      <a:srgbClr val="9EB460">
                        <a:shade val="67500"/>
                        <a:satMod val="115000"/>
                      </a:srgbClr>
                    </a:gs>
                    <a:gs pos="100000">
                      <a:srgbClr val="9EB46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glow rad="38100">
                    <a:srgbClr val="17754B">
                      <a:alpha val="73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растения </a:t>
            </a:r>
            <a:r>
              <a:rPr lang="ru-RU" sz="3600" b="1" dirty="0">
                <a:solidFill>
                  <a:srgbClr val="9EB460"/>
                </a:solidFill>
                <a:effectLst>
                  <a:glow rad="38100">
                    <a:srgbClr val="17754B">
                      <a:alpha val="73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Анголы»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726CF1-C53E-4105-ADF8-BF5AF03D8D18}"/>
              </a:ext>
            </a:extLst>
          </p:cNvPr>
          <p:cNvSpPr txBox="1"/>
          <p:nvPr/>
        </p:nvSpPr>
        <p:spPr>
          <a:xfrm>
            <a:off x="8806399" y="5188938"/>
            <a:ext cx="3773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rgbClr val="FDEC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Руководитель:</a:t>
            </a:r>
          </a:p>
          <a:p>
            <a:r>
              <a:rPr lang="ru-RU" sz="1500" dirty="0">
                <a:solidFill>
                  <a:srgbClr val="FDEC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Лысенко Ирина Валерьевна,     </a:t>
            </a:r>
          </a:p>
          <a:p>
            <a:r>
              <a:rPr lang="ru-RU" sz="1500" dirty="0">
                <a:solidFill>
                  <a:srgbClr val="FDEC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учитель биологии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9CB5F0-BBB8-4296-B3DC-5BCA9B93C07C}"/>
              </a:ext>
            </a:extLst>
          </p:cNvPr>
          <p:cNvSpPr txBox="1"/>
          <p:nvPr/>
        </p:nvSpPr>
        <p:spPr>
          <a:xfrm>
            <a:off x="4991763" y="6171293"/>
            <a:ext cx="2096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n>
                  <a:solidFill>
                    <a:srgbClr val="4A5628"/>
                  </a:solidFill>
                </a:ln>
                <a:solidFill>
                  <a:srgbClr val="FDF2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Луанда, 2024 год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E1F563A-E2BB-4CF1-A6AE-2A03BA8AB087}"/>
              </a:ext>
            </a:extLst>
          </p:cNvPr>
          <p:cNvSpPr txBox="1"/>
          <p:nvPr/>
        </p:nvSpPr>
        <p:spPr>
          <a:xfrm>
            <a:off x="2471984" y="379321"/>
            <a:ext cx="8308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n w="6350">
                  <a:solidFill>
                    <a:srgbClr val="4A5628"/>
                  </a:solidFill>
                </a:ln>
                <a:solidFill>
                  <a:srgbClr val="FDF2AB"/>
                </a:solidFill>
                <a:effectLst>
                  <a:glow rad="25400">
                    <a:srgbClr val="4A5628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Общеобразовательная школа при Посольстве России в Анголе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85A581-B7BE-4555-85F9-BD3391194C50}"/>
              </a:ext>
            </a:extLst>
          </p:cNvPr>
          <p:cNvSpPr txBox="1"/>
          <p:nvPr/>
        </p:nvSpPr>
        <p:spPr>
          <a:xfrm>
            <a:off x="5088231" y="3356275"/>
            <a:ext cx="1903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n>
                  <a:solidFill>
                    <a:srgbClr val="757043"/>
                  </a:solidFill>
                </a:ln>
                <a:solidFill>
                  <a:srgbClr val="DE191E"/>
                </a:solidFill>
                <a:effectLst>
                  <a:glow rad="63500">
                    <a:schemeClr val="accent2">
                      <a:lumMod val="5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Топ - 5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0C52A43-D40A-4DB6-A475-6C69176AA7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1" t="21252" r="28073" b="6185"/>
          <a:stretch/>
        </p:blipFill>
        <p:spPr>
          <a:xfrm>
            <a:off x="366268" y="230740"/>
            <a:ext cx="1389157" cy="12787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BA10AAD-84EE-4935-8620-E3210A868DFC}"/>
              </a:ext>
            </a:extLst>
          </p:cNvPr>
          <p:cNvSpPr txBox="1"/>
          <p:nvPr/>
        </p:nvSpPr>
        <p:spPr>
          <a:xfrm>
            <a:off x="8806399" y="3471632"/>
            <a:ext cx="4006788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FDEC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Выполнили:</a:t>
            </a:r>
          </a:p>
          <a:p>
            <a:r>
              <a:rPr lang="ru-RU" sz="1500" dirty="0">
                <a:solidFill>
                  <a:srgbClr val="FDEC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Грицких Арсений, 8 класс</a:t>
            </a:r>
          </a:p>
          <a:p>
            <a:r>
              <a:rPr lang="ru-RU" sz="1500" dirty="0">
                <a:solidFill>
                  <a:srgbClr val="FDEC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Миргород Елизавета, 8 класс</a:t>
            </a:r>
          </a:p>
          <a:p>
            <a:r>
              <a:rPr lang="ru-RU" sz="1500" dirty="0" err="1">
                <a:solidFill>
                  <a:srgbClr val="FDEC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Мухтаржонова</a:t>
            </a:r>
            <a:r>
              <a:rPr lang="ru-RU" sz="1500" dirty="0">
                <a:solidFill>
                  <a:srgbClr val="FDEC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00" dirty="0" err="1">
                <a:solidFill>
                  <a:srgbClr val="FDEC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Муштарий</a:t>
            </a:r>
            <a:r>
              <a:rPr lang="ru-RU" sz="1500" dirty="0">
                <a:solidFill>
                  <a:srgbClr val="FDEC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9 класс</a:t>
            </a:r>
          </a:p>
          <a:p>
            <a:r>
              <a:rPr lang="ru-RU" sz="1500" dirty="0">
                <a:solidFill>
                  <a:srgbClr val="FDEC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Никитина Анна, 9 класс</a:t>
            </a:r>
          </a:p>
          <a:p>
            <a:r>
              <a:rPr lang="ru-RU" sz="1500" dirty="0">
                <a:solidFill>
                  <a:srgbClr val="FDECA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Садыгова Мария, 8 класс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9110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9E5DC"/>
            </a:gs>
            <a:gs pos="57000">
              <a:srgbClr val="C3C0B6"/>
            </a:gs>
            <a:gs pos="100000">
              <a:srgbClr val="E9E2D7"/>
            </a:gs>
            <a:gs pos="0">
              <a:srgbClr val="C8B5AC">
                <a:alpha val="49804"/>
              </a:srgb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74ABFDB-C8D2-45EF-A1FE-493E8CB990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" r="12024" b="11171"/>
          <a:stretch/>
        </p:blipFill>
        <p:spPr>
          <a:xfrm>
            <a:off x="7747092" y="4632869"/>
            <a:ext cx="2329364" cy="12684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 w="38100" h="38100"/>
          </a:sp3d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9EFF0890-E406-47B4-8908-3B93441E4E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8" t="32060" r="57159" b="11553"/>
          <a:stretch/>
        </p:blipFill>
        <p:spPr>
          <a:xfrm flipH="1">
            <a:off x="10231955" y="4317705"/>
            <a:ext cx="1786305" cy="12441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 w="38100" h="38100" prst="angle"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B3F417-724E-428A-B90E-1A1BB3E10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551" y="3270577"/>
            <a:ext cx="5512070" cy="625368"/>
          </a:xfrm>
        </p:spPr>
        <p:txBody>
          <a:bodyPr>
            <a:normAutofit/>
          </a:bodyPr>
          <a:lstStyle/>
          <a:p>
            <a:r>
              <a:rPr lang="ru-RU" sz="2100" b="1" dirty="0">
                <a:ln>
                  <a:solidFill>
                    <a:srgbClr val="AF2332"/>
                  </a:solidFill>
                </a:ln>
                <a:solidFill>
                  <a:srgbClr val="BA1D32"/>
                </a:solidFill>
                <a:effectLst>
                  <a:glow rad="38100">
                    <a:schemeClr val="bg1">
                      <a:alpha val="73000"/>
                    </a:schemeClr>
                  </a:glow>
                </a:effectLst>
                <a:latin typeface="Arial Black" panose="020B0A04020102020204" pitchFamily="34" charset="0"/>
              </a:rPr>
              <a:t>«Команда «А*» – мы такая одна!» 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167BDFB3-85CC-47F0-B7EC-A693D7DF19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453" y="660647"/>
            <a:ext cx="5071136" cy="2639595"/>
          </a:xfrm>
          <a:prstGeom prst="rect">
            <a:avLst/>
          </a:prstGeom>
          <a:ln>
            <a:noFill/>
          </a:ln>
          <a:effectLst>
            <a:glow rad="127000">
              <a:srgbClr val="D4CECA">
                <a:alpha val="54902"/>
              </a:srgbClr>
            </a:glow>
            <a:outerShdw blurRad="190500" algn="tl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 w="38100" h="38100"/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0061A3-0A86-4E6D-AC1C-8AD96D478D42}"/>
              </a:ext>
            </a:extLst>
          </p:cNvPr>
          <p:cNvSpPr txBox="1"/>
          <p:nvPr/>
        </p:nvSpPr>
        <p:spPr>
          <a:xfrm>
            <a:off x="25783" y="6358218"/>
            <a:ext cx="4116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   *Ангола</a:t>
            </a:r>
          </a:p>
          <a:p>
            <a:r>
              <a:rPr lang="ru-RU" sz="1400" dirty="0"/>
              <a:t>** Самые необычные растения Анголы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9B9648A-5B93-4920-AD6F-4417DB1EA8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81" t="26032" r="7543" b="16737"/>
          <a:stretch/>
        </p:blipFill>
        <p:spPr>
          <a:xfrm flipH="1">
            <a:off x="9525948" y="5482825"/>
            <a:ext cx="2198246" cy="12481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203200"/>
          </a:effectLst>
          <a:scene3d>
            <a:camera prst="orthographicFront"/>
            <a:lightRig rig="threePt" dir="t"/>
          </a:scene3d>
          <a:sp3d>
            <a:bevelT w="38100" h="38100"/>
          </a:sp3d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07D6168-AEAB-4A1F-A2F5-9B773C5DBB3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78"/>
          <a:stretch/>
        </p:blipFill>
        <p:spPr>
          <a:xfrm>
            <a:off x="9205840" y="3490734"/>
            <a:ext cx="1919267" cy="11509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 w="38100" h="38100" prst="angle"/>
          </a:sp3d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DDA486C-EF21-4A96-8DC1-6A06BA99C85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2" t="40440" r="34799" b="20032"/>
          <a:stretch/>
        </p:blipFill>
        <p:spPr>
          <a:xfrm>
            <a:off x="1638663" y="5280529"/>
            <a:ext cx="1996139" cy="11815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perspectiveRight"/>
            <a:lightRig rig="threePt" dir="t"/>
          </a:scene3d>
          <a:sp3d>
            <a:bevelT w="31750" h="31750"/>
          </a:sp3d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96891FD-8AC5-420C-B931-A1C309628E1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59" t="38229" r="32450" b="18992"/>
          <a:stretch/>
        </p:blipFill>
        <p:spPr>
          <a:xfrm>
            <a:off x="1562107" y="4006521"/>
            <a:ext cx="1996139" cy="11815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perspectiveLeft"/>
            <a:lightRig rig="threePt" dir="t"/>
          </a:scene3d>
          <a:sp3d>
            <a:bevelT w="31750" h="31750" prst="angle"/>
            <a:bevelB/>
          </a:sp3d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6E247E5C-2909-4CDF-A6B9-593761CD854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9175" y="4626462"/>
            <a:ext cx="1919583" cy="1232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perspectiveRight"/>
            <a:lightRig rig="threePt" dir="t"/>
          </a:scene3d>
          <a:sp3d>
            <a:bevelT w="31750" h="31750"/>
          </a:sp3d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1CB53F5F-453B-44CE-9B9B-0AA356062D9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0" t="21158" r="15127" b="844"/>
          <a:stretch/>
        </p:blipFill>
        <p:spPr>
          <a:xfrm>
            <a:off x="1534115" y="373723"/>
            <a:ext cx="2061436" cy="12740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perspectiveLeft"/>
            <a:lightRig rig="threePt" dir="t"/>
          </a:scene3d>
          <a:sp3d>
            <a:bevelT w="31750" h="31750"/>
          </a:sp3d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EE27422C-435E-49F2-8BA9-6BB443EA9535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0"/>
          <a:stretch/>
        </p:blipFill>
        <p:spPr>
          <a:xfrm flipH="1">
            <a:off x="202073" y="701202"/>
            <a:ext cx="1928971" cy="12740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</p:pic>
      <p:sp>
        <p:nvSpPr>
          <p:cNvPr id="3" name="Облачко с текстом: прямоугольное 2">
            <a:extLst>
              <a:ext uri="{FF2B5EF4-FFF2-40B4-BE49-F238E27FC236}">
                <a16:creationId xmlns:a16="http://schemas.microsoft.com/office/drawing/2014/main" id="{27F3C5C9-857A-4AE0-99DC-96410E5B7C61}"/>
              </a:ext>
            </a:extLst>
          </p:cNvPr>
          <p:cNvSpPr/>
          <p:nvPr/>
        </p:nvSpPr>
        <p:spPr>
          <a:xfrm>
            <a:off x="25783" y="2114207"/>
            <a:ext cx="3569768" cy="1753317"/>
          </a:xfrm>
          <a:prstGeom prst="wedgeRectCallout">
            <a:avLst>
              <a:gd name="adj1" fmla="val 54202"/>
              <a:gd name="adj2" fmla="val -23116"/>
            </a:avLst>
          </a:prstGeom>
          <a:solidFill>
            <a:srgbClr val="B29E8C"/>
          </a:solidFill>
          <a:effectLst>
            <a:glow rad="50800">
              <a:srgbClr val="FF7C8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57150" h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 Мы выбрали, на наш взгляд, пять самых необычных растений, произрастающих </a:t>
            </a:r>
          </a:p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территории Анголы, и подготовили о них сообщения.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лачко с текстом: прямоугольное 3">
            <a:extLst>
              <a:ext uri="{FF2B5EF4-FFF2-40B4-BE49-F238E27FC236}">
                <a16:creationId xmlns:a16="http://schemas.microsoft.com/office/drawing/2014/main" id="{21444B6D-C6D1-4BB6-9B69-46E9D6C81B41}"/>
              </a:ext>
            </a:extLst>
          </p:cNvPr>
          <p:cNvSpPr/>
          <p:nvPr/>
        </p:nvSpPr>
        <p:spPr>
          <a:xfrm>
            <a:off x="8839859" y="1764646"/>
            <a:ext cx="3232641" cy="1520301"/>
          </a:xfrm>
          <a:prstGeom prst="wedgeRectCallout">
            <a:avLst>
              <a:gd name="adj1" fmla="val -17758"/>
              <a:gd name="adj2" fmla="val 57607"/>
            </a:avLst>
          </a:prstGeom>
          <a:solidFill>
            <a:srgbClr val="BBA78F"/>
          </a:solidFill>
          <a:effectLst>
            <a:glow rad="38100">
              <a:srgbClr val="FF7C8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 w="57150" h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2. Учащиеся  7- 11 классов, </a:t>
            </a:r>
          </a:p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заслушав наши сообщения, </a:t>
            </a:r>
          </a:p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проголосовали, </a:t>
            </a:r>
          </a:p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составив свой рейтинг СНРА**.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70DEDD-2AF0-49C2-AC86-17943F98DCA5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621" y="299547"/>
            <a:ext cx="2713445" cy="1270842"/>
          </a:xfrm>
          <a:prstGeom prst="rect">
            <a:avLst/>
          </a:prstGeom>
          <a:effectLst>
            <a:glow rad="101600">
              <a:srgbClr val="9F9188">
                <a:alpha val="74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2" name="Облачко с текстом: прямоугольное 11">
            <a:extLst>
              <a:ext uri="{FF2B5EF4-FFF2-40B4-BE49-F238E27FC236}">
                <a16:creationId xmlns:a16="http://schemas.microsoft.com/office/drawing/2014/main" id="{CA12A4BE-E1BF-49A4-B359-CD3CDA7A7BD5}"/>
              </a:ext>
            </a:extLst>
          </p:cNvPr>
          <p:cNvSpPr/>
          <p:nvPr/>
        </p:nvSpPr>
        <p:spPr>
          <a:xfrm>
            <a:off x="4012707" y="3952145"/>
            <a:ext cx="3724563" cy="2778849"/>
          </a:xfrm>
          <a:prstGeom prst="wedgeRectCallout">
            <a:avLst>
              <a:gd name="adj1" fmla="val 57153"/>
              <a:gd name="adj2" fmla="val 9229"/>
            </a:avLst>
          </a:prstGeom>
          <a:solidFill>
            <a:srgbClr val="6D9AD5"/>
          </a:solidFill>
          <a:effectLst>
            <a:glow rad="38100">
              <a:srgbClr val="FF8588">
                <a:alpha val="96863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 На основе результатов голосования мы составили </a:t>
            </a:r>
          </a:p>
          <a:p>
            <a:pPr algn="ctr"/>
            <a:r>
              <a:rPr lang="ru-RU" sz="21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«ТОП – 5» </a:t>
            </a:r>
            <a:r>
              <a:rPr lang="ru-RU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самых необычных растений Анголы. </a:t>
            </a:r>
          </a:p>
          <a:p>
            <a:pPr algn="ctr"/>
            <a:r>
              <a:rPr lang="ru-RU" sz="2300" b="1" dirty="0">
                <a:ln>
                  <a:solidFill>
                    <a:srgbClr val="E55D8E"/>
                  </a:solidFill>
                </a:ln>
                <a:solidFill>
                  <a:schemeClr val="bg1"/>
                </a:solidFill>
                <a:effectLst>
                  <a:glow rad="25400">
                    <a:schemeClr val="bg1">
                      <a:alpha val="49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дали возможность растениям самим «рассказать» о себе. </a:t>
            </a:r>
          </a:p>
        </p:txBody>
      </p:sp>
    </p:spTree>
    <p:extLst>
      <p:ext uri="{BB962C8B-B14F-4D97-AF65-F5344CB8AC3E}">
        <p14:creationId xmlns:p14="http://schemas.microsoft.com/office/powerpoint/2010/main" val="95286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45AB94E-BB10-431E-8E5C-D0045A3C29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7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3"/>
                    </a14:imgEffect>
                    <a14:imgEffect>
                      <a14:colorTemperature colorTemp="43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84" t="6010" b="4586"/>
          <a:stretch/>
        </p:blipFill>
        <p:spPr>
          <a:xfrm>
            <a:off x="16172" y="0"/>
            <a:ext cx="12192000" cy="7083220"/>
          </a:xfrm>
          <a:ln w="0">
            <a:solidFill>
              <a:srgbClr val="740000"/>
            </a:solidFill>
          </a:ln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7A8B2EE-5DE6-4BE8-BD63-2D6F7B80F3AD}"/>
              </a:ext>
            </a:extLst>
          </p:cNvPr>
          <p:cNvSpPr/>
          <p:nvPr/>
        </p:nvSpPr>
        <p:spPr>
          <a:xfrm>
            <a:off x="735061" y="-113299"/>
            <a:ext cx="1376040" cy="240065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5000" b="1" dirty="0">
                <a:ln w="9525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0">
                      <a:srgbClr val="FFD143">
                        <a:tint val="66000"/>
                        <a:satMod val="160000"/>
                      </a:srgbClr>
                    </a:gs>
                    <a:gs pos="50000">
                      <a:srgbClr val="FFD143">
                        <a:tint val="44500"/>
                        <a:satMod val="160000"/>
                      </a:srgbClr>
                    </a:gs>
                    <a:gs pos="100000">
                      <a:srgbClr val="FFD143">
                        <a:tint val="23500"/>
                        <a:satMod val="160000"/>
                      </a:srgbClr>
                    </a:gs>
                  </a:gsLst>
                  <a:lin ang="0" scaled="1"/>
                  <a:tileRect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" panose="020B0502040204020203" pitchFamily="34" charset="0"/>
              </a:rPr>
              <a:t>5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ED115905-110E-4F45-A43D-0E55E63737AA}"/>
              </a:ext>
            </a:extLst>
          </p:cNvPr>
          <p:cNvSpPr txBox="1">
            <a:spLocks/>
          </p:cNvSpPr>
          <p:nvPr/>
        </p:nvSpPr>
        <p:spPr>
          <a:xfrm>
            <a:off x="3750712" y="332604"/>
            <a:ext cx="4722920" cy="6835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000" b="1" dirty="0" smtClean="0">
                <a:ln>
                  <a:solidFill>
                    <a:srgbClr val="7C785E"/>
                  </a:solidFill>
                </a:ln>
                <a:gradFill flip="none" rotWithShape="1">
                  <a:gsLst>
                    <a:gs pos="0">
                      <a:srgbClr val="FFD143">
                        <a:tint val="66000"/>
                        <a:satMod val="160000"/>
                      </a:srgbClr>
                    </a:gs>
                    <a:gs pos="50000">
                      <a:srgbClr val="FFD143">
                        <a:tint val="44500"/>
                        <a:satMod val="160000"/>
                      </a:srgbClr>
                    </a:gs>
                    <a:gs pos="100000">
                      <a:srgbClr val="FFD143">
                        <a:tint val="23500"/>
                        <a:satMod val="160000"/>
                      </a:srgbClr>
                    </a:gs>
                  </a:gsLst>
                  <a:lin ang="18900000" scaled="1"/>
                  <a:tileRect/>
                </a:gradFill>
                <a:effectLst>
                  <a:glow rad="63500">
                    <a:srgbClr val="7C785E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0" b="1" dirty="0" err="1">
                <a:ln>
                  <a:solidFill>
                    <a:srgbClr val="7C785E"/>
                  </a:solidFill>
                </a:ln>
                <a:gradFill flip="none" rotWithShape="1">
                  <a:gsLst>
                    <a:gs pos="0">
                      <a:srgbClr val="FFD143">
                        <a:tint val="66000"/>
                        <a:satMod val="160000"/>
                      </a:srgbClr>
                    </a:gs>
                    <a:gs pos="50000">
                      <a:srgbClr val="FFD143">
                        <a:tint val="44500"/>
                        <a:satMod val="160000"/>
                      </a:srgbClr>
                    </a:gs>
                    <a:gs pos="100000">
                      <a:srgbClr val="FFD143">
                        <a:tint val="23500"/>
                        <a:satMod val="160000"/>
                      </a:srgbClr>
                    </a:gs>
                  </a:gsLst>
                  <a:lin ang="18900000" scaled="1"/>
                  <a:tileRect/>
                </a:gradFill>
                <a:effectLst>
                  <a:glow rad="63500">
                    <a:srgbClr val="7C785E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7000" b="1" dirty="0" err="1" smtClean="0">
                <a:ln>
                  <a:solidFill>
                    <a:srgbClr val="7C785E"/>
                  </a:solidFill>
                </a:ln>
                <a:gradFill flip="none" rotWithShape="1">
                  <a:gsLst>
                    <a:gs pos="0">
                      <a:srgbClr val="FFD143">
                        <a:tint val="66000"/>
                        <a:satMod val="160000"/>
                      </a:srgbClr>
                    </a:gs>
                    <a:gs pos="50000">
                      <a:srgbClr val="FFD143">
                        <a:tint val="44500"/>
                        <a:satMod val="160000"/>
                      </a:srgbClr>
                    </a:gs>
                    <a:gs pos="100000">
                      <a:srgbClr val="FFD143">
                        <a:tint val="23500"/>
                        <a:satMod val="160000"/>
                      </a:srgbClr>
                    </a:gs>
                  </a:gsLst>
                  <a:lin ang="18900000" scaled="1"/>
                  <a:tileRect/>
                </a:gradFill>
                <a:effectLst>
                  <a:glow rad="63500">
                    <a:srgbClr val="7C785E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тлингера</a:t>
            </a:r>
            <a:endParaRPr lang="ru-RU" sz="7000" b="1" dirty="0">
              <a:ln>
                <a:solidFill>
                  <a:srgbClr val="7C785E"/>
                </a:solidFill>
              </a:ln>
              <a:gradFill flip="none" rotWithShape="1">
                <a:gsLst>
                  <a:gs pos="0">
                    <a:srgbClr val="FFD143">
                      <a:tint val="66000"/>
                      <a:satMod val="160000"/>
                    </a:srgbClr>
                  </a:gs>
                  <a:gs pos="50000">
                    <a:srgbClr val="FFD143">
                      <a:tint val="44500"/>
                      <a:satMod val="160000"/>
                    </a:srgbClr>
                  </a:gs>
                  <a:gs pos="100000">
                    <a:srgbClr val="FFD143">
                      <a:tint val="23500"/>
                      <a:satMod val="160000"/>
                    </a:srgbClr>
                  </a:gs>
                </a:gsLst>
                <a:lin ang="18900000" scaled="1"/>
                <a:tileRect/>
              </a:gradFill>
              <a:effectLst>
                <a:glow rad="63500">
                  <a:srgbClr val="7C785E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E7E5EE8-2CA2-4F25-AADF-127D232820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ement crackSpacing="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81" y="2358675"/>
            <a:ext cx="1950537" cy="1968699"/>
          </a:xfrm>
          <a:prstGeom prst="rect">
            <a:avLst/>
          </a:prstGeom>
          <a:ln w="15875" cmpd="dbl">
            <a:solidFill>
              <a:schemeClr val="bg1">
                <a:alpha val="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987476"/>
                      <a:gd name="connsiteY0" fmla="*/ 0 h 996671"/>
                      <a:gd name="connsiteX1" fmla="*/ 513488 w 987476"/>
                      <a:gd name="connsiteY1" fmla="*/ 0 h 996671"/>
                      <a:gd name="connsiteX2" fmla="*/ 987476 w 987476"/>
                      <a:gd name="connsiteY2" fmla="*/ 0 h 996671"/>
                      <a:gd name="connsiteX3" fmla="*/ 987476 w 987476"/>
                      <a:gd name="connsiteY3" fmla="*/ 468435 h 996671"/>
                      <a:gd name="connsiteX4" fmla="*/ 987476 w 987476"/>
                      <a:gd name="connsiteY4" fmla="*/ 996671 h 996671"/>
                      <a:gd name="connsiteX5" fmla="*/ 513488 w 987476"/>
                      <a:gd name="connsiteY5" fmla="*/ 996671 h 996671"/>
                      <a:gd name="connsiteX6" fmla="*/ 0 w 987476"/>
                      <a:gd name="connsiteY6" fmla="*/ 996671 h 996671"/>
                      <a:gd name="connsiteX7" fmla="*/ 0 w 987476"/>
                      <a:gd name="connsiteY7" fmla="*/ 508302 h 996671"/>
                      <a:gd name="connsiteX8" fmla="*/ 0 w 987476"/>
                      <a:gd name="connsiteY8" fmla="*/ 0 h 9966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87476" h="996671" fill="none" extrusionOk="0">
                        <a:moveTo>
                          <a:pt x="0" y="0"/>
                        </a:moveTo>
                        <a:cubicBezTo>
                          <a:pt x="192248" y="-15197"/>
                          <a:pt x="278075" y="14688"/>
                          <a:pt x="513488" y="0"/>
                        </a:cubicBezTo>
                        <a:cubicBezTo>
                          <a:pt x="748901" y="-14688"/>
                          <a:pt x="754691" y="24877"/>
                          <a:pt x="987476" y="0"/>
                        </a:cubicBezTo>
                        <a:cubicBezTo>
                          <a:pt x="990583" y="168416"/>
                          <a:pt x="939147" y="266407"/>
                          <a:pt x="987476" y="468435"/>
                        </a:cubicBezTo>
                        <a:cubicBezTo>
                          <a:pt x="1035805" y="670464"/>
                          <a:pt x="952930" y="786515"/>
                          <a:pt x="987476" y="996671"/>
                        </a:cubicBezTo>
                        <a:cubicBezTo>
                          <a:pt x="885586" y="1029377"/>
                          <a:pt x="691919" y="952152"/>
                          <a:pt x="513488" y="996671"/>
                        </a:cubicBezTo>
                        <a:cubicBezTo>
                          <a:pt x="335057" y="1041190"/>
                          <a:pt x="249599" y="945228"/>
                          <a:pt x="0" y="996671"/>
                        </a:cubicBezTo>
                        <a:cubicBezTo>
                          <a:pt x="-43234" y="889624"/>
                          <a:pt x="24759" y="695593"/>
                          <a:pt x="0" y="508302"/>
                        </a:cubicBezTo>
                        <a:cubicBezTo>
                          <a:pt x="-24759" y="321011"/>
                          <a:pt x="53436" y="207484"/>
                          <a:pt x="0" y="0"/>
                        </a:cubicBezTo>
                        <a:close/>
                      </a:path>
                      <a:path w="987476" h="996671" stroke="0" extrusionOk="0">
                        <a:moveTo>
                          <a:pt x="0" y="0"/>
                        </a:moveTo>
                        <a:cubicBezTo>
                          <a:pt x="196077" y="-9686"/>
                          <a:pt x="345378" y="14196"/>
                          <a:pt x="483863" y="0"/>
                        </a:cubicBezTo>
                        <a:cubicBezTo>
                          <a:pt x="622348" y="-14196"/>
                          <a:pt x="865606" y="56883"/>
                          <a:pt x="987476" y="0"/>
                        </a:cubicBezTo>
                        <a:cubicBezTo>
                          <a:pt x="1041428" y="257199"/>
                          <a:pt x="951067" y="305975"/>
                          <a:pt x="987476" y="518269"/>
                        </a:cubicBezTo>
                        <a:cubicBezTo>
                          <a:pt x="1023885" y="730563"/>
                          <a:pt x="959954" y="787044"/>
                          <a:pt x="987476" y="996671"/>
                        </a:cubicBezTo>
                        <a:cubicBezTo>
                          <a:pt x="756363" y="1000682"/>
                          <a:pt x="613165" y="956332"/>
                          <a:pt x="513488" y="996671"/>
                        </a:cubicBezTo>
                        <a:cubicBezTo>
                          <a:pt x="413811" y="1037010"/>
                          <a:pt x="133892" y="982903"/>
                          <a:pt x="0" y="996671"/>
                        </a:cubicBezTo>
                        <a:cubicBezTo>
                          <a:pt x="-44286" y="794854"/>
                          <a:pt x="26643" y="730911"/>
                          <a:pt x="0" y="518269"/>
                        </a:cubicBezTo>
                        <a:cubicBezTo>
                          <a:pt x="-26643" y="305627"/>
                          <a:pt x="52661" y="11132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0264F85-66C7-4DA8-AC6D-D9956C17513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879" y="2868589"/>
            <a:ext cx="231950" cy="23699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147C4C3-DFE3-4098-8471-ABA9A645E9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244" y="2750090"/>
            <a:ext cx="231950" cy="23699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38B7975-B56A-45D9-B9E2-9107B1E9E12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269" y="3141247"/>
            <a:ext cx="231950" cy="23699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2D39AC8-7307-49F9-923C-5C1B2AE0C7C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193"/>
          <a:stretch/>
        </p:blipFill>
        <p:spPr>
          <a:xfrm>
            <a:off x="3145217" y="1174596"/>
            <a:ext cx="5933910" cy="46500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</p:spPr>
      </p:pic>
      <p:sp>
        <p:nvSpPr>
          <p:cNvPr id="11" name="Облачко с текстом: прямоугольное 10">
            <a:extLst>
              <a:ext uri="{FF2B5EF4-FFF2-40B4-BE49-F238E27FC236}">
                <a16:creationId xmlns:a16="http://schemas.microsoft.com/office/drawing/2014/main" id="{68CEF9AB-5DDE-4B49-AA61-80A047DF0A8E}"/>
              </a:ext>
            </a:extLst>
          </p:cNvPr>
          <p:cNvSpPr/>
          <p:nvPr/>
        </p:nvSpPr>
        <p:spPr>
          <a:xfrm>
            <a:off x="9465939" y="1447867"/>
            <a:ext cx="2081699" cy="3651059"/>
          </a:xfrm>
          <a:prstGeom prst="wedgeRectCallout">
            <a:avLst>
              <a:gd name="adj1" fmla="val -61448"/>
              <a:gd name="adj2" fmla="val 15802"/>
            </a:avLst>
          </a:prstGeom>
          <a:gradFill flip="none" rotWithShape="1">
            <a:gsLst>
              <a:gs pos="0">
                <a:srgbClr val="8BAB4A">
                  <a:shade val="30000"/>
                  <a:satMod val="115000"/>
                </a:srgbClr>
              </a:gs>
              <a:gs pos="50000">
                <a:srgbClr val="8BAB4A">
                  <a:shade val="67500"/>
                  <a:satMod val="115000"/>
                </a:srgbClr>
              </a:gs>
              <a:gs pos="100000">
                <a:srgbClr val="8BAB4A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Внешний вид моего цветка похож на </a:t>
            </a:r>
            <a:r>
              <a:rPr lang="ru-RU" sz="2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факел</a:t>
            </a:r>
            <a:r>
              <a:rPr lang="ru-RU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пылающий </a:t>
            </a:r>
            <a:r>
              <a:rPr lang="ru-RU" sz="1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красным огнём,</a:t>
            </a:r>
          </a:p>
          <a:p>
            <a:pPr marL="0" indent="0" algn="ctr">
              <a:buNone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имеющий 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«фарфоровые» лепестки и восковые прицветники.</a:t>
            </a:r>
          </a:p>
        </p:txBody>
      </p:sp>
      <p:sp>
        <p:nvSpPr>
          <p:cNvPr id="9" name="Облачко с текстом: прямоугольное со скругленными углами 8">
            <a:extLst>
              <a:ext uri="{FF2B5EF4-FFF2-40B4-BE49-F238E27FC236}">
                <a16:creationId xmlns:a16="http://schemas.microsoft.com/office/drawing/2014/main" id="{5162CE19-EF2A-4F1F-B1D0-39E249525329}"/>
              </a:ext>
            </a:extLst>
          </p:cNvPr>
          <p:cNvSpPr/>
          <p:nvPr/>
        </p:nvSpPr>
        <p:spPr>
          <a:xfrm>
            <a:off x="7625918" y="5398406"/>
            <a:ext cx="3326309" cy="1233213"/>
          </a:xfrm>
          <a:prstGeom prst="wedgeRoundRectCallout">
            <a:avLst>
              <a:gd name="adj1" fmla="val -29058"/>
              <a:gd name="adj2" fmla="val -64243"/>
              <a:gd name="adj3" fmla="val 16667"/>
            </a:avLst>
          </a:prstGeom>
          <a:gradFill flip="none" rotWithShape="1">
            <a:gsLst>
              <a:gs pos="0">
                <a:srgbClr val="FF4133"/>
              </a:gs>
              <a:gs pos="69000">
                <a:srgbClr val="FF4133"/>
              </a:gs>
              <a:gs pos="55000">
                <a:srgbClr val="FC2504"/>
              </a:gs>
              <a:gs pos="100000">
                <a:srgbClr val="FD6055"/>
              </a:gs>
            </a:gsLst>
            <a:lin ang="19200000" scaled="0"/>
            <a:tileRect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Чудесно,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что  мои цветки обладают целебными свойствами и съедобны.</a:t>
            </a:r>
          </a:p>
        </p:txBody>
      </p:sp>
      <p:sp>
        <p:nvSpPr>
          <p:cNvPr id="3" name="Облачко с текстом: прямоугольное 2">
            <a:extLst>
              <a:ext uri="{FF2B5EF4-FFF2-40B4-BE49-F238E27FC236}">
                <a16:creationId xmlns:a16="http://schemas.microsoft.com/office/drawing/2014/main" id="{1A838B9F-26A9-4DC5-AECA-85E91CE3DA99}"/>
              </a:ext>
            </a:extLst>
          </p:cNvPr>
          <p:cNvSpPr/>
          <p:nvPr/>
        </p:nvSpPr>
        <p:spPr>
          <a:xfrm>
            <a:off x="338764" y="5344896"/>
            <a:ext cx="3790765" cy="1238048"/>
          </a:xfrm>
          <a:prstGeom prst="wedgeRectCallout">
            <a:avLst>
              <a:gd name="adj1" fmla="val 59530"/>
              <a:gd name="adj2" fmla="val 849"/>
            </a:avLst>
          </a:prstGeom>
          <a:gradFill flip="none" rotWithShape="1">
            <a:gsLst>
              <a:gs pos="0">
                <a:srgbClr val="8BAB4A">
                  <a:shade val="30000"/>
                  <a:satMod val="115000"/>
                </a:srgbClr>
              </a:gs>
              <a:gs pos="50000">
                <a:srgbClr val="8BAB4A">
                  <a:shade val="67500"/>
                  <a:satMod val="115000"/>
                </a:srgbClr>
              </a:gs>
              <a:gs pos="100000">
                <a:srgbClr val="8BAB4A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62812B"/>
            </a:solidFill>
          </a:ln>
          <a:scene3d>
            <a:camera prst="orthographicFront"/>
            <a:lightRig rig="threePt" dir="t"/>
          </a:scene3d>
          <a:sp3d>
            <a:bevelT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Необычна длина моего  стебля, </a:t>
            </a:r>
          </a:p>
          <a:p>
            <a:pPr algn="ctr"/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котором формируется соцветие. Она может достигать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метров.</a:t>
            </a:r>
            <a:endParaRPr lang="ru-RU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78ED31-D670-4FC2-A756-CFC8EA40706F}"/>
              </a:ext>
            </a:extLst>
          </p:cNvPr>
          <p:cNvSpPr txBox="1"/>
          <p:nvPr/>
        </p:nvSpPr>
        <p:spPr>
          <a:xfrm>
            <a:off x="8624530" y="541839"/>
            <a:ext cx="2923108" cy="446276"/>
          </a:xfrm>
          <a:prstGeom prst="rect">
            <a:avLst/>
          </a:prstGeom>
          <a:noFill/>
          <a:effectLst>
            <a:glow rad="127000">
              <a:schemeClr val="tx1">
                <a:lumMod val="65000"/>
                <a:lumOff val="35000"/>
              </a:schemeClr>
            </a:glow>
          </a:effectLst>
          <a:scene3d>
            <a:camera prst="perspectiveFron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ru-RU" sz="2300" b="1" dirty="0">
                <a:ln>
                  <a:solidFill>
                    <a:srgbClr val="FD6E60"/>
                  </a:solidFill>
                </a:ln>
                <a:solidFill>
                  <a:srgbClr val="C41400"/>
                </a:solidFill>
                <a:effectLst>
                  <a:glow rad="38100">
                    <a:schemeClr val="accent6">
                      <a:lumMod val="5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300" b="1" dirty="0">
                <a:ln>
                  <a:solidFill>
                    <a:srgbClr val="FD6E60"/>
                  </a:solidFill>
                </a:ln>
                <a:solidFill>
                  <a:srgbClr val="C41400"/>
                </a:solidFill>
                <a:effectLst>
                  <a:glow rad="38100">
                    <a:schemeClr val="accent6">
                      <a:lumMod val="5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300" b="1" dirty="0" smtClean="0">
                <a:ln>
                  <a:solidFill>
                    <a:srgbClr val="FD6E60"/>
                  </a:solidFill>
                </a:ln>
                <a:solidFill>
                  <a:srgbClr val="C41400"/>
                </a:solidFill>
                <a:effectLst>
                  <a:glow rad="38100">
                    <a:schemeClr val="accent6">
                      <a:lumMod val="5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ленький </a:t>
            </a:r>
            <a:r>
              <a:rPr lang="ru-RU" sz="2300" dirty="0">
                <a:ln>
                  <a:solidFill>
                    <a:srgbClr val="FD6E60"/>
                  </a:solidFill>
                </a:ln>
                <a:solidFill>
                  <a:srgbClr val="C41400"/>
                </a:solidFill>
                <a:effectLst>
                  <a:glow rad="38100">
                    <a:schemeClr val="accent6">
                      <a:lumMod val="5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цветочек</a:t>
            </a:r>
            <a:r>
              <a:rPr lang="ru-RU" sz="2300" b="1" dirty="0">
                <a:ln>
                  <a:solidFill>
                    <a:srgbClr val="FD6E60"/>
                  </a:solidFill>
                </a:ln>
                <a:solidFill>
                  <a:srgbClr val="C41400"/>
                </a:solidFill>
                <a:effectLst>
                  <a:glow rad="38100">
                    <a:schemeClr val="accent6">
                      <a:lumMod val="5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5390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849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DD557940-B8F3-4470-8DF3-26593EC85D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9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56"/>
                    </a14:imgEffect>
                    <a14:imgEffect>
                      <a14:colorTemperature colorTemp="6778"/>
                    </a14:imgEffect>
                    <a14:imgEffect>
                      <a14:saturation sat="7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13" t="-7692" r="313" b="35682"/>
          <a:stretch/>
        </p:blipFill>
        <p:spPr>
          <a:xfrm>
            <a:off x="-85819" y="-952289"/>
            <a:ext cx="12277817" cy="8537154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5E8B43C-EE73-44A4-801C-4479D1F779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8" r="335" b="37087"/>
          <a:stretch/>
        </p:blipFill>
        <p:spPr>
          <a:xfrm>
            <a:off x="2706209" y="1343857"/>
            <a:ext cx="6693763" cy="44898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33DBE15-5CE9-4FE3-9D1E-9CDFB10883D4}"/>
              </a:ext>
            </a:extLst>
          </p:cNvPr>
          <p:cNvSpPr txBox="1">
            <a:spLocks/>
          </p:cNvSpPr>
          <p:nvPr/>
        </p:nvSpPr>
        <p:spPr>
          <a:xfrm>
            <a:off x="4069637" y="275056"/>
            <a:ext cx="3966906" cy="6835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000" b="1" dirty="0" err="1" smtClean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EF7D0"/>
                </a:solidFill>
                <a:effectLst>
                  <a:glow rad="101600">
                    <a:srgbClr val="3E3931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Литопсы</a:t>
            </a:r>
            <a:endParaRPr lang="ru-RU" sz="7000" b="1" dirty="0"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  <a:solidFill>
                <a:srgbClr val="FEF7D0"/>
              </a:solidFill>
              <a:effectLst>
                <a:glow rad="101600">
                  <a:srgbClr val="3E3931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26FB792-E775-4A83-BABF-E69BBC775E93}"/>
              </a:ext>
            </a:extLst>
          </p:cNvPr>
          <p:cNvSpPr/>
          <p:nvPr/>
        </p:nvSpPr>
        <p:spPr>
          <a:xfrm>
            <a:off x="367363" y="-105966"/>
            <a:ext cx="1376040" cy="240065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5000" b="1" dirty="0">
                <a:ln w="9525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0">
                      <a:srgbClr val="FFD143">
                        <a:tint val="66000"/>
                        <a:satMod val="160000"/>
                      </a:srgbClr>
                    </a:gs>
                    <a:gs pos="50000">
                      <a:srgbClr val="FFD143">
                        <a:tint val="44500"/>
                        <a:satMod val="160000"/>
                      </a:srgbClr>
                    </a:gs>
                    <a:gs pos="100000">
                      <a:srgbClr val="FFD143">
                        <a:tint val="23500"/>
                        <a:satMod val="160000"/>
                      </a:srgbClr>
                    </a:gs>
                  </a:gsLst>
                  <a:lin ang="0" scaled="1"/>
                  <a:tileRect/>
                </a:gradFill>
                <a:effectLst>
                  <a:glow rad="25400">
                    <a:srgbClr val="574429"/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" panose="020B0502040204020203" pitchFamily="34" charset="0"/>
              </a:rPr>
              <a:t>4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463C543-9223-468D-B151-6CDBB63CF2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 crackSpacing="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97" y="2624998"/>
            <a:ext cx="1930309" cy="1948283"/>
          </a:xfrm>
          <a:prstGeom prst="rect">
            <a:avLst/>
          </a:prstGeom>
          <a:ln w="15875" cmpd="dbl">
            <a:solidFill>
              <a:schemeClr val="bg1">
                <a:alpha val="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987476"/>
                      <a:gd name="connsiteY0" fmla="*/ 0 h 996671"/>
                      <a:gd name="connsiteX1" fmla="*/ 513488 w 987476"/>
                      <a:gd name="connsiteY1" fmla="*/ 0 h 996671"/>
                      <a:gd name="connsiteX2" fmla="*/ 987476 w 987476"/>
                      <a:gd name="connsiteY2" fmla="*/ 0 h 996671"/>
                      <a:gd name="connsiteX3" fmla="*/ 987476 w 987476"/>
                      <a:gd name="connsiteY3" fmla="*/ 468435 h 996671"/>
                      <a:gd name="connsiteX4" fmla="*/ 987476 w 987476"/>
                      <a:gd name="connsiteY4" fmla="*/ 996671 h 996671"/>
                      <a:gd name="connsiteX5" fmla="*/ 513488 w 987476"/>
                      <a:gd name="connsiteY5" fmla="*/ 996671 h 996671"/>
                      <a:gd name="connsiteX6" fmla="*/ 0 w 987476"/>
                      <a:gd name="connsiteY6" fmla="*/ 996671 h 996671"/>
                      <a:gd name="connsiteX7" fmla="*/ 0 w 987476"/>
                      <a:gd name="connsiteY7" fmla="*/ 508302 h 996671"/>
                      <a:gd name="connsiteX8" fmla="*/ 0 w 987476"/>
                      <a:gd name="connsiteY8" fmla="*/ 0 h 9966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87476" h="996671" fill="none" extrusionOk="0">
                        <a:moveTo>
                          <a:pt x="0" y="0"/>
                        </a:moveTo>
                        <a:cubicBezTo>
                          <a:pt x="192248" y="-15197"/>
                          <a:pt x="278075" y="14688"/>
                          <a:pt x="513488" y="0"/>
                        </a:cubicBezTo>
                        <a:cubicBezTo>
                          <a:pt x="748901" y="-14688"/>
                          <a:pt x="754691" y="24877"/>
                          <a:pt x="987476" y="0"/>
                        </a:cubicBezTo>
                        <a:cubicBezTo>
                          <a:pt x="990583" y="168416"/>
                          <a:pt x="939147" y="266407"/>
                          <a:pt x="987476" y="468435"/>
                        </a:cubicBezTo>
                        <a:cubicBezTo>
                          <a:pt x="1035805" y="670464"/>
                          <a:pt x="952930" y="786515"/>
                          <a:pt x="987476" y="996671"/>
                        </a:cubicBezTo>
                        <a:cubicBezTo>
                          <a:pt x="885586" y="1029377"/>
                          <a:pt x="691919" y="952152"/>
                          <a:pt x="513488" y="996671"/>
                        </a:cubicBezTo>
                        <a:cubicBezTo>
                          <a:pt x="335057" y="1041190"/>
                          <a:pt x="249599" y="945228"/>
                          <a:pt x="0" y="996671"/>
                        </a:cubicBezTo>
                        <a:cubicBezTo>
                          <a:pt x="-43234" y="889624"/>
                          <a:pt x="24759" y="695593"/>
                          <a:pt x="0" y="508302"/>
                        </a:cubicBezTo>
                        <a:cubicBezTo>
                          <a:pt x="-24759" y="321011"/>
                          <a:pt x="53436" y="207484"/>
                          <a:pt x="0" y="0"/>
                        </a:cubicBezTo>
                        <a:close/>
                      </a:path>
                      <a:path w="987476" h="996671" stroke="0" extrusionOk="0">
                        <a:moveTo>
                          <a:pt x="0" y="0"/>
                        </a:moveTo>
                        <a:cubicBezTo>
                          <a:pt x="196077" y="-9686"/>
                          <a:pt x="345378" y="14196"/>
                          <a:pt x="483863" y="0"/>
                        </a:cubicBezTo>
                        <a:cubicBezTo>
                          <a:pt x="622348" y="-14196"/>
                          <a:pt x="865606" y="56883"/>
                          <a:pt x="987476" y="0"/>
                        </a:cubicBezTo>
                        <a:cubicBezTo>
                          <a:pt x="1041428" y="257199"/>
                          <a:pt x="951067" y="305975"/>
                          <a:pt x="987476" y="518269"/>
                        </a:cubicBezTo>
                        <a:cubicBezTo>
                          <a:pt x="1023885" y="730563"/>
                          <a:pt x="959954" y="787044"/>
                          <a:pt x="987476" y="996671"/>
                        </a:cubicBezTo>
                        <a:cubicBezTo>
                          <a:pt x="756363" y="1000682"/>
                          <a:pt x="613165" y="956332"/>
                          <a:pt x="513488" y="996671"/>
                        </a:cubicBezTo>
                        <a:cubicBezTo>
                          <a:pt x="413811" y="1037010"/>
                          <a:pt x="133892" y="982903"/>
                          <a:pt x="0" y="996671"/>
                        </a:cubicBezTo>
                        <a:cubicBezTo>
                          <a:pt x="-44286" y="794854"/>
                          <a:pt x="26643" y="730911"/>
                          <a:pt x="0" y="518269"/>
                        </a:cubicBezTo>
                        <a:cubicBezTo>
                          <a:pt x="-26643" y="305627"/>
                          <a:pt x="52661" y="11132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9C93CF3-9D7E-4BDC-A742-0AE47FC8D2E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66" y="4053972"/>
            <a:ext cx="231950" cy="23699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B8291BC-50B3-4A4A-9938-F66E1A1F1F6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74" y="4172471"/>
            <a:ext cx="231950" cy="236999"/>
          </a:xfrm>
          <a:prstGeom prst="rect">
            <a:avLst/>
          </a:prstGeom>
        </p:spPr>
      </p:pic>
      <p:sp>
        <p:nvSpPr>
          <p:cNvPr id="16" name="Облачко с текстом: прямоугольное 15">
            <a:extLst>
              <a:ext uri="{FF2B5EF4-FFF2-40B4-BE49-F238E27FC236}">
                <a16:creationId xmlns:a16="http://schemas.microsoft.com/office/drawing/2014/main" id="{BB04B18F-21BA-4E0B-A4AD-2004C1DD53F9}"/>
              </a:ext>
            </a:extLst>
          </p:cNvPr>
          <p:cNvSpPr/>
          <p:nvPr/>
        </p:nvSpPr>
        <p:spPr>
          <a:xfrm>
            <a:off x="9745031" y="1940740"/>
            <a:ext cx="2079606" cy="3296116"/>
          </a:xfrm>
          <a:prstGeom prst="wedgeRectCallout">
            <a:avLst>
              <a:gd name="adj1" fmla="val -61272"/>
              <a:gd name="adj2" fmla="val 19026"/>
            </a:avLst>
          </a:prstGeom>
          <a:gradFill flip="none" rotWithShape="1">
            <a:gsLst>
              <a:gs pos="0">
                <a:srgbClr val="B17D4D">
                  <a:shade val="30000"/>
                  <a:satMod val="115000"/>
                </a:srgbClr>
              </a:gs>
              <a:gs pos="50000">
                <a:srgbClr val="B17D4D">
                  <a:shade val="67500"/>
                  <a:satMod val="115000"/>
                </a:srgbClr>
              </a:gs>
              <a:gs pos="100000">
                <a:srgbClr val="B17D4D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ричудлив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наш внешний вид, который точно имитирует 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форму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цвет камней.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что нас  называют </a:t>
            </a: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«живыми камнями».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54119B-3182-49A1-8472-931840801CFF}"/>
              </a:ext>
            </a:extLst>
          </p:cNvPr>
          <p:cNvSpPr txBox="1"/>
          <p:nvPr/>
        </p:nvSpPr>
        <p:spPr>
          <a:xfrm>
            <a:off x="4258007" y="5936613"/>
            <a:ext cx="3307316" cy="646331"/>
          </a:xfrm>
          <a:prstGeom prst="rect">
            <a:avLst/>
          </a:prstGeom>
          <a:noFill/>
          <a:scene3d>
            <a:camera prst="perspectiveFron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ru-RU" sz="3600" b="1" dirty="0">
                <a:ln>
                  <a:solidFill>
                    <a:srgbClr val="523D28"/>
                  </a:solidFill>
                </a:ln>
                <a:solidFill>
                  <a:srgbClr val="FEF7D0"/>
                </a:solidFill>
                <a:effectLst>
                  <a:glow rad="63500">
                    <a:srgbClr val="5D544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«Найди меня!»</a:t>
            </a:r>
          </a:p>
        </p:txBody>
      </p:sp>
    </p:spTree>
    <p:extLst>
      <p:ext uri="{BB962C8B-B14F-4D97-AF65-F5344CB8AC3E}">
        <p14:creationId xmlns:p14="http://schemas.microsoft.com/office/powerpoint/2010/main" val="149469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8309BEC-C5F9-4D42-9271-AC9B028C22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9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5"/>
                    </a14:imgEffect>
                    <a14:imgEffect>
                      <a14:colorTemperature colorTemp="6108"/>
                    </a14:imgEffect>
                    <a14:imgEffect>
                      <a14:saturation sat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0" t="7479" b="27759"/>
          <a:stretch/>
        </p:blipFill>
        <p:spPr>
          <a:xfrm>
            <a:off x="0" y="0"/>
            <a:ext cx="12192000" cy="6924583"/>
          </a:xfrm>
          <a:prstGeom prst="rect">
            <a:avLst/>
          </a:prstGeom>
          <a:gradFill>
            <a:gsLst>
              <a:gs pos="37000">
                <a:srgbClr val="858065">
                  <a:lumMod val="86000"/>
                </a:srgbClr>
              </a:gs>
              <a:gs pos="57000">
                <a:srgbClr val="858065"/>
              </a:gs>
              <a:gs pos="76000">
                <a:srgbClr val="858065"/>
              </a:gs>
            </a:gsLst>
            <a:path path="circle">
              <a:fillToRect r="100000" b="100000"/>
            </a:path>
          </a:gradFill>
        </p:spPr>
      </p:pic>
      <p:pic>
        <p:nvPicPr>
          <p:cNvPr id="15" name="Объект 14">
            <a:extLst>
              <a:ext uri="{FF2B5EF4-FFF2-40B4-BE49-F238E27FC236}">
                <a16:creationId xmlns:a16="http://schemas.microsoft.com/office/drawing/2014/main" id="{CFE00906-E26D-4BE5-8118-7864B0E2C1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45" t="7841" r="-2" b="19625"/>
          <a:stretch/>
        </p:blipFill>
        <p:spPr>
          <a:xfrm>
            <a:off x="2964900" y="1341923"/>
            <a:ext cx="6005518" cy="4247659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Облачко с текстом: прямоугольное 5">
            <a:extLst>
              <a:ext uri="{FF2B5EF4-FFF2-40B4-BE49-F238E27FC236}">
                <a16:creationId xmlns:a16="http://schemas.microsoft.com/office/drawing/2014/main" id="{FDF3D2FD-2531-4753-84F1-23516112E2F0}"/>
              </a:ext>
            </a:extLst>
          </p:cNvPr>
          <p:cNvSpPr/>
          <p:nvPr/>
        </p:nvSpPr>
        <p:spPr>
          <a:xfrm>
            <a:off x="9408249" y="1918635"/>
            <a:ext cx="2612116" cy="3087311"/>
          </a:xfrm>
          <a:prstGeom prst="wedgeRectCallout">
            <a:avLst>
              <a:gd name="adj1" fmla="val -57982"/>
              <a:gd name="adj2" fmla="val 17927"/>
            </a:avLst>
          </a:prstGeom>
          <a:solidFill>
            <a:srgbClr val="FEF7D0"/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5744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Мы необычным способом спасаемся от жары: «затаскиваем» себя под землю </a:t>
            </a:r>
          </a:p>
          <a:p>
            <a:pPr algn="ctr"/>
            <a:r>
              <a:rPr lang="ru-RU" sz="2000" dirty="0">
                <a:solidFill>
                  <a:srgbClr val="5744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 помощи специальных корней.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F43E0E6-DA2B-421C-A409-DFC0F5CE5A8D}"/>
              </a:ext>
            </a:extLst>
          </p:cNvPr>
          <p:cNvSpPr txBox="1">
            <a:spLocks/>
          </p:cNvSpPr>
          <p:nvPr/>
        </p:nvSpPr>
        <p:spPr>
          <a:xfrm>
            <a:off x="4112547" y="378113"/>
            <a:ext cx="3966906" cy="6835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000" b="1" dirty="0" err="1" smtClean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EF7D0"/>
                </a:solidFill>
                <a:effectLst>
                  <a:glow rad="101600">
                    <a:srgbClr val="3E3931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Литопсы</a:t>
            </a:r>
            <a:endParaRPr lang="ru-RU" sz="7000" b="1" dirty="0"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  <a:solidFill>
                <a:srgbClr val="FEF7D0"/>
              </a:solidFill>
              <a:effectLst>
                <a:glow rad="101600">
                  <a:srgbClr val="3E3931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лачко с текстом: прямоугольное со скругленными углами 8">
            <a:extLst>
              <a:ext uri="{FF2B5EF4-FFF2-40B4-BE49-F238E27FC236}">
                <a16:creationId xmlns:a16="http://schemas.microsoft.com/office/drawing/2014/main" id="{3CE83BF2-EE40-4CFD-AAE5-EB961101548A}"/>
              </a:ext>
            </a:extLst>
          </p:cNvPr>
          <p:cNvSpPr/>
          <p:nvPr/>
        </p:nvSpPr>
        <p:spPr>
          <a:xfrm>
            <a:off x="7951554" y="5381585"/>
            <a:ext cx="3528021" cy="1374322"/>
          </a:xfrm>
          <a:prstGeom prst="wedgeRoundRectCallout">
            <a:avLst>
              <a:gd name="adj1" fmla="val -55908"/>
              <a:gd name="adj2" fmla="val -31848"/>
              <a:gd name="adj3" fmla="val 16667"/>
            </a:avLst>
          </a:prstGeom>
          <a:gradFill flip="none" rotWithShape="1">
            <a:gsLst>
              <a:gs pos="0">
                <a:srgbClr val="D0827D">
                  <a:shade val="30000"/>
                  <a:satMod val="115000"/>
                </a:srgbClr>
              </a:gs>
              <a:gs pos="42000">
                <a:srgbClr val="D0827D">
                  <a:shade val="67500"/>
                  <a:satMod val="115000"/>
                </a:srgbClr>
              </a:gs>
              <a:gs pos="100000">
                <a:srgbClr val="D0827D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Мы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 легкостью 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переносим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резкие колебания температуры от 0 до +70 градусов.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717CB2F-D2DB-49E7-A189-FA008FA5C5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0955" b="19622"/>
          <a:stretch/>
        </p:blipFill>
        <p:spPr>
          <a:xfrm>
            <a:off x="585160" y="2377808"/>
            <a:ext cx="2996399" cy="21023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</p:spPr>
      </p:pic>
      <p:sp>
        <p:nvSpPr>
          <p:cNvPr id="10" name="Облачко с текстом: прямоугольное 9">
            <a:extLst>
              <a:ext uri="{FF2B5EF4-FFF2-40B4-BE49-F238E27FC236}">
                <a16:creationId xmlns:a16="http://schemas.microsoft.com/office/drawing/2014/main" id="{4DC42634-32C0-41CC-9F18-7439851F4D8B}"/>
              </a:ext>
            </a:extLst>
          </p:cNvPr>
          <p:cNvSpPr/>
          <p:nvPr/>
        </p:nvSpPr>
        <p:spPr>
          <a:xfrm>
            <a:off x="661804" y="5381585"/>
            <a:ext cx="3899153" cy="1238048"/>
          </a:xfrm>
          <a:prstGeom prst="wedgeRectCallout">
            <a:avLst>
              <a:gd name="adj1" fmla="val 55120"/>
              <a:gd name="adj2" fmla="val -31419"/>
            </a:avLst>
          </a:prstGeom>
          <a:solidFill>
            <a:srgbClr val="FEF7D0"/>
          </a:solidFill>
          <a:ln>
            <a:solidFill>
              <a:srgbClr val="62812B"/>
            </a:solidFill>
          </a:ln>
          <a:scene3d>
            <a:camera prst="orthographicFront"/>
            <a:lightRig rig="threePt" dir="t"/>
          </a:scene3d>
          <a:sp3d>
            <a:bevelT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5744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Удивительно, </a:t>
            </a:r>
            <a:r>
              <a:rPr lang="ru-RU" sz="2000" dirty="0">
                <a:solidFill>
                  <a:srgbClr val="5744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что в естественных условиях нас совсем не </a:t>
            </a:r>
            <a:r>
              <a:rPr lang="ru-RU" sz="2000" dirty="0" smtClean="0">
                <a:solidFill>
                  <a:srgbClr val="5744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нужно</a:t>
            </a:r>
            <a:r>
              <a:rPr lang="ru-RU" sz="2000" dirty="0" smtClean="0">
                <a:solidFill>
                  <a:srgbClr val="5744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5744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поливать.</a:t>
            </a:r>
          </a:p>
        </p:txBody>
      </p:sp>
    </p:spTree>
    <p:extLst>
      <p:ext uri="{BB962C8B-B14F-4D97-AF65-F5344CB8AC3E}">
        <p14:creationId xmlns:p14="http://schemas.microsoft.com/office/powerpoint/2010/main" val="153699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3">
            <a:extLst>
              <a:ext uri="{FF2B5EF4-FFF2-40B4-BE49-F238E27FC236}">
                <a16:creationId xmlns:a16="http://schemas.microsoft.com/office/drawing/2014/main" id="{895631FE-F065-432F-9E3C-72B737A704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1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6"/>
                    </a14:imgEffect>
                    <a14:imgEffect>
                      <a14:colorTemperature colorTemp="7444"/>
                    </a14:imgEffect>
                    <a14:imgEffect>
                      <a14:saturation sat="8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9" t="9383" r="1" b="13720"/>
          <a:stretch/>
        </p:blipFill>
        <p:spPr>
          <a:xfrm>
            <a:off x="-94195" y="-125464"/>
            <a:ext cx="6198824" cy="7050046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4" name="Объект 3">
            <a:extLst>
              <a:ext uri="{FF2B5EF4-FFF2-40B4-BE49-F238E27FC236}">
                <a16:creationId xmlns:a16="http://schemas.microsoft.com/office/drawing/2014/main" id="{146E2232-446D-473C-8347-5AC641C688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alphaModFix amt="81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26"/>
                    </a14:imgEffect>
                    <a14:imgEffect>
                      <a14:colorTemperature colorTemp="7444"/>
                    </a14:imgEffect>
                    <a14:imgEffect>
                      <a14:saturation sat="8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9" t="9383" r="1" b="13720"/>
          <a:stretch/>
        </p:blipFill>
        <p:spPr>
          <a:xfrm>
            <a:off x="5993174" y="-125464"/>
            <a:ext cx="6301648" cy="7050047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41D748-49A3-4926-BEA1-196A4E493BE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" t="6260" r="1" b="13180"/>
          <a:stretch/>
        </p:blipFill>
        <p:spPr>
          <a:xfrm>
            <a:off x="3835479" y="1171269"/>
            <a:ext cx="4315393" cy="50164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48B5AD7-032E-4F12-B3E7-3FDDECB97838}"/>
              </a:ext>
            </a:extLst>
          </p:cNvPr>
          <p:cNvSpPr txBox="1">
            <a:spLocks/>
          </p:cNvSpPr>
          <p:nvPr/>
        </p:nvSpPr>
        <p:spPr>
          <a:xfrm>
            <a:off x="4124073" y="266562"/>
            <a:ext cx="4026799" cy="6835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000" b="1" dirty="0" err="1" smtClean="0">
                <a:ln w="19050">
                  <a:solidFill>
                    <a:srgbClr val="8C7154"/>
                  </a:solidFill>
                </a:ln>
                <a:solidFill>
                  <a:srgbClr val="FEFAE2"/>
                </a:solidFill>
                <a:effectLst>
                  <a:glow rad="63500">
                    <a:srgbClr val="AD8C5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Моринга</a:t>
            </a:r>
            <a:endParaRPr lang="ru-RU" sz="7000" b="1" dirty="0">
              <a:ln w="19050">
                <a:solidFill>
                  <a:srgbClr val="8C7154"/>
                </a:solidFill>
              </a:ln>
              <a:solidFill>
                <a:srgbClr val="FEFAE2"/>
              </a:solidFill>
              <a:effectLst>
                <a:glow rad="63500">
                  <a:srgbClr val="AD8C5F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5CCEDE4-51E0-46A7-AB5A-A154E5AC4E02}"/>
              </a:ext>
            </a:extLst>
          </p:cNvPr>
          <p:cNvSpPr/>
          <p:nvPr/>
        </p:nvSpPr>
        <p:spPr>
          <a:xfrm>
            <a:off x="1004242" y="-29059"/>
            <a:ext cx="1376040" cy="240065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5000" b="1" dirty="0">
                <a:ln w="9525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0">
                      <a:srgbClr val="FFD143">
                        <a:tint val="66000"/>
                        <a:satMod val="160000"/>
                      </a:srgbClr>
                    </a:gs>
                    <a:gs pos="50000">
                      <a:srgbClr val="FFD143">
                        <a:tint val="44500"/>
                        <a:satMod val="160000"/>
                      </a:srgbClr>
                    </a:gs>
                    <a:gs pos="100000">
                      <a:srgbClr val="FFD143">
                        <a:tint val="23500"/>
                        <a:satMod val="160000"/>
                      </a:srgbClr>
                    </a:gs>
                  </a:gsLst>
                  <a:lin ang="0" scaled="1"/>
                  <a:tileRect/>
                </a:gradFill>
                <a:effectLst>
                  <a:glow rad="38100">
                    <a:srgbClr val="A17C5D"/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" panose="020B0502040204020203" pitchFamily="34" charset="0"/>
              </a:rPr>
              <a:t>3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16417B9-F1BB-48AD-94BB-5C880058F2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Cement crackSpacing="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03" y="2914274"/>
            <a:ext cx="1912717" cy="1930528"/>
          </a:xfrm>
          <a:prstGeom prst="rect">
            <a:avLst/>
          </a:prstGeom>
          <a:ln w="15875" cmpd="dbl">
            <a:solidFill>
              <a:schemeClr val="bg1">
                <a:alpha val="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987476"/>
                      <a:gd name="connsiteY0" fmla="*/ 0 h 996671"/>
                      <a:gd name="connsiteX1" fmla="*/ 513488 w 987476"/>
                      <a:gd name="connsiteY1" fmla="*/ 0 h 996671"/>
                      <a:gd name="connsiteX2" fmla="*/ 987476 w 987476"/>
                      <a:gd name="connsiteY2" fmla="*/ 0 h 996671"/>
                      <a:gd name="connsiteX3" fmla="*/ 987476 w 987476"/>
                      <a:gd name="connsiteY3" fmla="*/ 468435 h 996671"/>
                      <a:gd name="connsiteX4" fmla="*/ 987476 w 987476"/>
                      <a:gd name="connsiteY4" fmla="*/ 996671 h 996671"/>
                      <a:gd name="connsiteX5" fmla="*/ 513488 w 987476"/>
                      <a:gd name="connsiteY5" fmla="*/ 996671 h 996671"/>
                      <a:gd name="connsiteX6" fmla="*/ 0 w 987476"/>
                      <a:gd name="connsiteY6" fmla="*/ 996671 h 996671"/>
                      <a:gd name="connsiteX7" fmla="*/ 0 w 987476"/>
                      <a:gd name="connsiteY7" fmla="*/ 508302 h 996671"/>
                      <a:gd name="connsiteX8" fmla="*/ 0 w 987476"/>
                      <a:gd name="connsiteY8" fmla="*/ 0 h 9966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87476" h="996671" fill="none" extrusionOk="0">
                        <a:moveTo>
                          <a:pt x="0" y="0"/>
                        </a:moveTo>
                        <a:cubicBezTo>
                          <a:pt x="192248" y="-15197"/>
                          <a:pt x="278075" y="14688"/>
                          <a:pt x="513488" y="0"/>
                        </a:cubicBezTo>
                        <a:cubicBezTo>
                          <a:pt x="748901" y="-14688"/>
                          <a:pt x="754691" y="24877"/>
                          <a:pt x="987476" y="0"/>
                        </a:cubicBezTo>
                        <a:cubicBezTo>
                          <a:pt x="990583" y="168416"/>
                          <a:pt x="939147" y="266407"/>
                          <a:pt x="987476" y="468435"/>
                        </a:cubicBezTo>
                        <a:cubicBezTo>
                          <a:pt x="1035805" y="670464"/>
                          <a:pt x="952930" y="786515"/>
                          <a:pt x="987476" y="996671"/>
                        </a:cubicBezTo>
                        <a:cubicBezTo>
                          <a:pt x="885586" y="1029377"/>
                          <a:pt x="691919" y="952152"/>
                          <a:pt x="513488" y="996671"/>
                        </a:cubicBezTo>
                        <a:cubicBezTo>
                          <a:pt x="335057" y="1041190"/>
                          <a:pt x="249599" y="945228"/>
                          <a:pt x="0" y="996671"/>
                        </a:cubicBezTo>
                        <a:cubicBezTo>
                          <a:pt x="-43234" y="889624"/>
                          <a:pt x="24759" y="695593"/>
                          <a:pt x="0" y="508302"/>
                        </a:cubicBezTo>
                        <a:cubicBezTo>
                          <a:pt x="-24759" y="321011"/>
                          <a:pt x="53436" y="207484"/>
                          <a:pt x="0" y="0"/>
                        </a:cubicBezTo>
                        <a:close/>
                      </a:path>
                      <a:path w="987476" h="996671" stroke="0" extrusionOk="0">
                        <a:moveTo>
                          <a:pt x="0" y="0"/>
                        </a:moveTo>
                        <a:cubicBezTo>
                          <a:pt x="196077" y="-9686"/>
                          <a:pt x="345378" y="14196"/>
                          <a:pt x="483863" y="0"/>
                        </a:cubicBezTo>
                        <a:cubicBezTo>
                          <a:pt x="622348" y="-14196"/>
                          <a:pt x="865606" y="56883"/>
                          <a:pt x="987476" y="0"/>
                        </a:cubicBezTo>
                        <a:cubicBezTo>
                          <a:pt x="1041428" y="257199"/>
                          <a:pt x="951067" y="305975"/>
                          <a:pt x="987476" y="518269"/>
                        </a:cubicBezTo>
                        <a:cubicBezTo>
                          <a:pt x="1023885" y="730563"/>
                          <a:pt x="959954" y="787044"/>
                          <a:pt x="987476" y="996671"/>
                        </a:cubicBezTo>
                        <a:cubicBezTo>
                          <a:pt x="756363" y="1000682"/>
                          <a:pt x="613165" y="956332"/>
                          <a:pt x="513488" y="996671"/>
                        </a:cubicBezTo>
                        <a:cubicBezTo>
                          <a:pt x="413811" y="1037010"/>
                          <a:pt x="133892" y="982903"/>
                          <a:pt x="0" y="996671"/>
                        </a:cubicBezTo>
                        <a:cubicBezTo>
                          <a:pt x="-44286" y="794854"/>
                          <a:pt x="26643" y="730911"/>
                          <a:pt x="0" y="518269"/>
                        </a:cubicBezTo>
                        <a:cubicBezTo>
                          <a:pt x="-26643" y="305627"/>
                          <a:pt x="52661" y="11132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E80D087-649E-4D63-9246-29C82772F3C5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276" y="4265584"/>
            <a:ext cx="231950" cy="2369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7D4AAD3-A2C6-4163-B0DE-553172D9E1C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383" y="4264099"/>
            <a:ext cx="231950" cy="23699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78C578F-4F5F-44F9-A46C-31A3EB29E621}"/>
              </a:ext>
            </a:extLst>
          </p:cNvPr>
          <p:cNvSpPr txBox="1"/>
          <p:nvPr/>
        </p:nvSpPr>
        <p:spPr>
          <a:xfrm>
            <a:off x="4367034" y="6116475"/>
            <a:ext cx="32522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n w="19050">
                  <a:solidFill>
                    <a:srgbClr val="A47750"/>
                  </a:solidFill>
                </a:ln>
                <a:solidFill>
                  <a:srgbClr val="FEF7D0"/>
                </a:solidFill>
                <a:effectLst>
                  <a:glow rad="38100">
                    <a:srgbClr val="847975">
                      <a:alpha val="81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dirty="0">
                <a:ln w="19050">
                  <a:solidFill>
                    <a:srgbClr val="A47750"/>
                  </a:solidFill>
                </a:ln>
                <a:solidFill>
                  <a:srgbClr val="FEFAE2"/>
                </a:solidFill>
                <a:effectLst>
                  <a:glow rad="38100">
                    <a:srgbClr val="847975">
                      <a:alpha val="81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Дерево-фляга</a:t>
            </a:r>
            <a:r>
              <a:rPr lang="ru-RU" sz="3200" b="1" dirty="0">
                <a:ln w="19050">
                  <a:solidFill>
                    <a:srgbClr val="A47750"/>
                  </a:solidFill>
                </a:ln>
                <a:solidFill>
                  <a:srgbClr val="FEF7D0"/>
                </a:solidFill>
                <a:effectLst>
                  <a:glow rad="38100">
                    <a:srgbClr val="847975">
                      <a:alpha val="81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4" name="Облачко с текстом: прямоугольное 13">
            <a:extLst>
              <a:ext uri="{FF2B5EF4-FFF2-40B4-BE49-F238E27FC236}">
                <a16:creationId xmlns:a16="http://schemas.microsoft.com/office/drawing/2014/main" id="{A5C7D494-66B3-427D-ACB0-8AF3C1792B02}"/>
              </a:ext>
            </a:extLst>
          </p:cNvPr>
          <p:cNvSpPr/>
          <p:nvPr/>
        </p:nvSpPr>
        <p:spPr>
          <a:xfrm>
            <a:off x="8485483" y="2476697"/>
            <a:ext cx="3068979" cy="2024401"/>
          </a:xfrm>
          <a:prstGeom prst="wedgeRectCallout">
            <a:avLst>
              <a:gd name="adj1" fmla="val -57907"/>
              <a:gd name="adj2" fmla="val 20756"/>
            </a:avLst>
          </a:prstGeom>
          <a:solidFill>
            <a:srgbClr val="98AF6B"/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 меня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диковинный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ствол: </a:t>
            </a:r>
          </a:p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он имеет форму бутыли и наполнен влагой. </a:t>
            </a:r>
            <a:endParaRPr lang="ru-RU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86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892BD5-4275-4075-9204-1294AED04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F8F1F6E-5787-4AC1-9C54-56E84B7498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09" t="2512" r="3781" b="17299"/>
          <a:stretch/>
        </p:blipFill>
        <p:spPr>
          <a:xfrm>
            <a:off x="0" y="-238924"/>
            <a:ext cx="12192000" cy="709692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625DC82-3591-4247-B484-7CD1C00BB1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5" t="9500" r="7951" b="19005"/>
          <a:stretch/>
        </p:blipFill>
        <p:spPr>
          <a:xfrm>
            <a:off x="3000870" y="1287619"/>
            <a:ext cx="6373357" cy="4282761"/>
          </a:xfrm>
          <a:prstGeom prst="rect">
            <a:avLst/>
          </a:prstGeom>
          <a:solidFill>
            <a:srgbClr val="B9AD91"/>
          </a:solidFill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A720083-CA36-404B-A502-C97EA3E9F0B3}"/>
              </a:ext>
            </a:extLst>
          </p:cNvPr>
          <p:cNvSpPr txBox="1">
            <a:spLocks/>
          </p:cNvSpPr>
          <p:nvPr/>
        </p:nvSpPr>
        <p:spPr>
          <a:xfrm>
            <a:off x="4235000" y="282632"/>
            <a:ext cx="4026799" cy="6835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000" b="1" dirty="0" err="1">
                <a:ln>
                  <a:solidFill>
                    <a:srgbClr val="4A2E27"/>
                  </a:solidFill>
                </a:ln>
                <a:solidFill>
                  <a:srgbClr val="FEF7D0"/>
                </a:solidFill>
                <a:effectLst>
                  <a:glow rad="76200">
                    <a:srgbClr val="ADA385">
                      <a:alpha val="75686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Моринга</a:t>
            </a:r>
            <a:endParaRPr lang="ru-RU" sz="7000" b="1" dirty="0">
              <a:ln>
                <a:solidFill>
                  <a:srgbClr val="4A2E27"/>
                </a:solidFill>
              </a:ln>
              <a:solidFill>
                <a:srgbClr val="FEF7D0"/>
              </a:solidFill>
              <a:effectLst>
                <a:glow rad="76200">
                  <a:srgbClr val="ADA385">
                    <a:alpha val="75686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лачко с текстом: прямоугольное 10">
            <a:extLst>
              <a:ext uri="{FF2B5EF4-FFF2-40B4-BE49-F238E27FC236}">
                <a16:creationId xmlns:a16="http://schemas.microsoft.com/office/drawing/2014/main" id="{8C54AD19-6E7D-4099-AF42-66D0370D97AB}"/>
              </a:ext>
            </a:extLst>
          </p:cNvPr>
          <p:cNvSpPr/>
          <p:nvPr/>
        </p:nvSpPr>
        <p:spPr>
          <a:xfrm>
            <a:off x="332355" y="1168590"/>
            <a:ext cx="2396153" cy="4520820"/>
          </a:xfrm>
          <a:prstGeom prst="wedgeRectCallout">
            <a:avLst>
              <a:gd name="adj1" fmla="val 56832"/>
              <a:gd name="adj2" fmla="val 15710"/>
            </a:avLst>
          </a:prstGeom>
          <a:solidFill>
            <a:srgbClr val="FEFAE2"/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6B72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Я необыкновенно богато витаминами, питательными, минеральными веществами, </a:t>
            </a:r>
            <a:r>
              <a:rPr lang="ru-RU" sz="2000" dirty="0" smtClean="0">
                <a:solidFill>
                  <a:srgbClr val="6B72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 smtClean="0">
                <a:solidFill>
                  <a:srgbClr val="6B72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solidFill>
                  <a:srgbClr val="6B72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2000" dirty="0">
                <a:solidFill>
                  <a:srgbClr val="6B72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что меня называют </a:t>
            </a:r>
          </a:p>
          <a:p>
            <a:pPr algn="ctr"/>
            <a:r>
              <a:rPr lang="ru-RU" sz="2000" dirty="0">
                <a:solidFill>
                  <a:srgbClr val="6B72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«чудо-деревом». </a:t>
            </a:r>
          </a:p>
          <a:p>
            <a:pPr algn="ctr"/>
            <a:r>
              <a:rPr lang="ru-RU" sz="2000" dirty="0">
                <a:solidFill>
                  <a:srgbClr val="6B72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ООН назвала меня одним </a:t>
            </a:r>
            <a:r>
              <a:rPr lang="ru-RU" sz="2000" dirty="0" smtClean="0">
                <a:solidFill>
                  <a:srgbClr val="6B72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 smtClean="0">
                <a:solidFill>
                  <a:srgbClr val="6B72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solidFill>
                  <a:srgbClr val="6B72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lang="ru-RU" sz="2000" dirty="0">
                <a:solidFill>
                  <a:srgbClr val="6B725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самых питательных растений в мире</a:t>
            </a:r>
            <a:r>
              <a:rPr lang="ru-RU" sz="2000" dirty="0">
                <a:solidFill>
                  <a:srgbClr val="6B7252"/>
                </a:solidFill>
              </a:rPr>
              <a:t>.</a:t>
            </a:r>
          </a:p>
        </p:txBody>
      </p:sp>
      <p:sp>
        <p:nvSpPr>
          <p:cNvPr id="17" name="Облачко с текстом: прямоугольное 16">
            <a:extLst>
              <a:ext uri="{FF2B5EF4-FFF2-40B4-BE49-F238E27FC236}">
                <a16:creationId xmlns:a16="http://schemas.microsoft.com/office/drawing/2014/main" id="{9E0EE851-28EC-429D-AB0C-9E0B0048A6E2}"/>
              </a:ext>
            </a:extLst>
          </p:cNvPr>
          <p:cNvSpPr/>
          <p:nvPr/>
        </p:nvSpPr>
        <p:spPr>
          <a:xfrm>
            <a:off x="6705712" y="5446872"/>
            <a:ext cx="5247436" cy="1128496"/>
          </a:xfrm>
          <a:prstGeom prst="wedgeRectCallout">
            <a:avLst>
              <a:gd name="adj1" fmla="val 21646"/>
              <a:gd name="adj2" fmla="val -63872"/>
            </a:avLst>
          </a:prstGeom>
          <a:solidFill>
            <a:srgbClr val="8E9C3A"/>
          </a:solidFill>
          <a:ln>
            <a:solidFill>
              <a:srgbClr val="62812B"/>
            </a:solidFill>
          </a:ln>
          <a:scene3d>
            <a:camera prst="orthographicFront"/>
            <a:lightRig rig="threePt" dir="t"/>
          </a:scene3d>
          <a:sp3d>
            <a:bevelT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Редки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свойства моих семян: порошок из них способен полностью очистить воду от всех видов загрязнений.</a:t>
            </a:r>
          </a:p>
        </p:txBody>
      </p:sp>
      <p:sp>
        <p:nvSpPr>
          <p:cNvPr id="4" name="AutoShape 2" descr="голени моринги стручки моринга-масличная фасоль стручковая фасоль, висящая на дереве suhanjna phalee gousses-moringa vainas-moringa крупным планом vagens-moringa посм - moringa oleifera стоковые фото и изображения">
            <a:extLst>
              <a:ext uri="{FF2B5EF4-FFF2-40B4-BE49-F238E27FC236}">
                <a16:creationId xmlns:a16="http://schemas.microsoft.com/office/drawing/2014/main" id="{D3A929D4-1437-4737-AE89-ED68FB876A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7FFB4E-2315-4532-913E-2525FD4E9B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124" t="14492" r="8257" b="4045"/>
          <a:stretch/>
        </p:blipFill>
        <p:spPr>
          <a:xfrm>
            <a:off x="9483568" y="2440118"/>
            <a:ext cx="2183907" cy="27241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174889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DEF37C-84D3-4E2D-908E-85EB4908E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A03BC242-1712-43E8-909D-C2BC374DAD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39"/>
                    </a14:imgEffect>
                  </a14:imgLayer>
                </a14:imgProps>
              </a:ext>
            </a:extLst>
          </a:blip>
          <a:srcRect t="8438" b="7505"/>
          <a:stretch/>
        </p:blipFill>
        <p:spPr>
          <a:xfrm>
            <a:off x="0" y="-262172"/>
            <a:ext cx="12271899" cy="720056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8D313E-9FD1-4060-951C-A66F4B247E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527" t="13496" r="10017" b="11107"/>
          <a:stretch/>
        </p:blipFill>
        <p:spPr>
          <a:xfrm>
            <a:off x="2793878" y="1191826"/>
            <a:ext cx="6273553" cy="4474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D81D66F7-8F4C-4670-90EE-E242028A8450}"/>
              </a:ext>
            </a:extLst>
          </p:cNvPr>
          <p:cNvSpPr txBox="1">
            <a:spLocks/>
          </p:cNvSpPr>
          <p:nvPr/>
        </p:nvSpPr>
        <p:spPr>
          <a:xfrm>
            <a:off x="4450284" y="284526"/>
            <a:ext cx="3371329" cy="6835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000" b="1" dirty="0">
                <a:ln>
                  <a:solidFill>
                    <a:srgbClr val="220E0D"/>
                  </a:solidFill>
                </a:ln>
                <a:solidFill>
                  <a:srgbClr val="FEF7D0"/>
                </a:solidFill>
                <a:effectLst>
                  <a:glow rad="101600">
                    <a:srgbClr val="002060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Баобаб</a:t>
            </a:r>
          </a:p>
        </p:txBody>
      </p:sp>
      <p:sp>
        <p:nvSpPr>
          <p:cNvPr id="10" name="Облачко с текстом: прямоугольное 9">
            <a:extLst>
              <a:ext uri="{FF2B5EF4-FFF2-40B4-BE49-F238E27FC236}">
                <a16:creationId xmlns:a16="http://schemas.microsoft.com/office/drawing/2014/main" id="{48B9F015-9A9F-4797-8F60-325BE8A194EC}"/>
              </a:ext>
            </a:extLst>
          </p:cNvPr>
          <p:cNvSpPr/>
          <p:nvPr/>
        </p:nvSpPr>
        <p:spPr>
          <a:xfrm>
            <a:off x="9398122" y="1757967"/>
            <a:ext cx="2463187" cy="3342064"/>
          </a:xfrm>
          <a:prstGeom prst="wedgeRectCallout">
            <a:avLst>
              <a:gd name="adj1" fmla="val -57925"/>
              <a:gd name="adj2" fmla="val 15992"/>
            </a:avLst>
          </a:prstGeom>
          <a:solidFill>
            <a:srgbClr val="FEFAE2"/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00" dirty="0" smtClean="0">
                <a:solidFill>
                  <a:srgbClr val="2846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300" dirty="0">
                <a:solidFill>
                  <a:srgbClr val="2846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lang="ru-RU" sz="2300" dirty="0" smtClean="0">
                <a:solidFill>
                  <a:srgbClr val="2846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орма </a:t>
            </a:r>
            <a:r>
              <a:rPr lang="ru-RU" sz="2300" dirty="0">
                <a:solidFill>
                  <a:srgbClr val="2846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моей	 </a:t>
            </a:r>
            <a:r>
              <a:rPr lang="ru-RU" sz="2300" dirty="0" smtClean="0">
                <a:solidFill>
                  <a:srgbClr val="2846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кроны завораживает, </a:t>
            </a:r>
            <a:endParaRPr lang="ru-RU" sz="2300" dirty="0">
              <a:solidFill>
                <a:srgbClr val="2846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300" dirty="0">
                <a:solidFill>
                  <a:srgbClr val="2846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что меня ещё называют деревом, растущим </a:t>
            </a:r>
            <a:r>
              <a:rPr lang="ru-RU" sz="2300" b="1" dirty="0">
                <a:solidFill>
                  <a:srgbClr val="2846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корнями вверх</a:t>
            </a:r>
            <a:r>
              <a:rPr lang="ru-RU" sz="2300" dirty="0">
                <a:solidFill>
                  <a:srgbClr val="2846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8E1584F-542C-43A7-93EF-F0D66AA68899}"/>
              </a:ext>
            </a:extLst>
          </p:cNvPr>
          <p:cNvSpPr/>
          <p:nvPr/>
        </p:nvSpPr>
        <p:spPr>
          <a:xfrm>
            <a:off x="658100" y="-45901"/>
            <a:ext cx="1376040" cy="240065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5000" b="1" dirty="0">
                <a:ln w="9525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0">
                      <a:srgbClr val="FFD143">
                        <a:tint val="66000"/>
                        <a:satMod val="160000"/>
                      </a:srgbClr>
                    </a:gs>
                    <a:gs pos="50000">
                      <a:srgbClr val="FFD143">
                        <a:tint val="44500"/>
                        <a:satMod val="160000"/>
                      </a:srgbClr>
                    </a:gs>
                    <a:gs pos="100000">
                      <a:srgbClr val="FFD143">
                        <a:tint val="23500"/>
                        <a:satMod val="160000"/>
                      </a:srgbClr>
                    </a:gs>
                  </a:gsLst>
                  <a:lin ang="0" scaled="1"/>
                  <a:tileRect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Bahnschrift" panose="020B0502040204020203" pitchFamily="34" charset="0"/>
              </a:rPr>
              <a:t>2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949C226-A9AA-4AB6-A8C2-C51322D940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 crackSpacing="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61" y="2491347"/>
            <a:ext cx="1912717" cy="1930528"/>
          </a:xfrm>
          <a:prstGeom prst="rect">
            <a:avLst/>
          </a:prstGeom>
          <a:ln w="15875" cmpd="dbl">
            <a:solidFill>
              <a:schemeClr val="bg1">
                <a:alpha val="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987476"/>
                      <a:gd name="connsiteY0" fmla="*/ 0 h 996671"/>
                      <a:gd name="connsiteX1" fmla="*/ 513488 w 987476"/>
                      <a:gd name="connsiteY1" fmla="*/ 0 h 996671"/>
                      <a:gd name="connsiteX2" fmla="*/ 987476 w 987476"/>
                      <a:gd name="connsiteY2" fmla="*/ 0 h 996671"/>
                      <a:gd name="connsiteX3" fmla="*/ 987476 w 987476"/>
                      <a:gd name="connsiteY3" fmla="*/ 468435 h 996671"/>
                      <a:gd name="connsiteX4" fmla="*/ 987476 w 987476"/>
                      <a:gd name="connsiteY4" fmla="*/ 996671 h 996671"/>
                      <a:gd name="connsiteX5" fmla="*/ 513488 w 987476"/>
                      <a:gd name="connsiteY5" fmla="*/ 996671 h 996671"/>
                      <a:gd name="connsiteX6" fmla="*/ 0 w 987476"/>
                      <a:gd name="connsiteY6" fmla="*/ 996671 h 996671"/>
                      <a:gd name="connsiteX7" fmla="*/ 0 w 987476"/>
                      <a:gd name="connsiteY7" fmla="*/ 508302 h 996671"/>
                      <a:gd name="connsiteX8" fmla="*/ 0 w 987476"/>
                      <a:gd name="connsiteY8" fmla="*/ 0 h 9966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87476" h="996671" fill="none" extrusionOk="0">
                        <a:moveTo>
                          <a:pt x="0" y="0"/>
                        </a:moveTo>
                        <a:cubicBezTo>
                          <a:pt x="192248" y="-15197"/>
                          <a:pt x="278075" y="14688"/>
                          <a:pt x="513488" y="0"/>
                        </a:cubicBezTo>
                        <a:cubicBezTo>
                          <a:pt x="748901" y="-14688"/>
                          <a:pt x="754691" y="24877"/>
                          <a:pt x="987476" y="0"/>
                        </a:cubicBezTo>
                        <a:cubicBezTo>
                          <a:pt x="990583" y="168416"/>
                          <a:pt x="939147" y="266407"/>
                          <a:pt x="987476" y="468435"/>
                        </a:cubicBezTo>
                        <a:cubicBezTo>
                          <a:pt x="1035805" y="670464"/>
                          <a:pt x="952930" y="786515"/>
                          <a:pt x="987476" y="996671"/>
                        </a:cubicBezTo>
                        <a:cubicBezTo>
                          <a:pt x="885586" y="1029377"/>
                          <a:pt x="691919" y="952152"/>
                          <a:pt x="513488" y="996671"/>
                        </a:cubicBezTo>
                        <a:cubicBezTo>
                          <a:pt x="335057" y="1041190"/>
                          <a:pt x="249599" y="945228"/>
                          <a:pt x="0" y="996671"/>
                        </a:cubicBezTo>
                        <a:cubicBezTo>
                          <a:pt x="-43234" y="889624"/>
                          <a:pt x="24759" y="695593"/>
                          <a:pt x="0" y="508302"/>
                        </a:cubicBezTo>
                        <a:cubicBezTo>
                          <a:pt x="-24759" y="321011"/>
                          <a:pt x="53436" y="207484"/>
                          <a:pt x="0" y="0"/>
                        </a:cubicBezTo>
                        <a:close/>
                      </a:path>
                      <a:path w="987476" h="996671" stroke="0" extrusionOk="0">
                        <a:moveTo>
                          <a:pt x="0" y="0"/>
                        </a:moveTo>
                        <a:cubicBezTo>
                          <a:pt x="196077" y="-9686"/>
                          <a:pt x="345378" y="14196"/>
                          <a:pt x="483863" y="0"/>
                        </a:cubicBezTo>
                        <a:cubicBezTo>
                          <a:pt x="622348" y="-14196"/>
                          <a:pt x="865606" y="56883"/>
                          <a:pt x="987476" y="0"/>
                        </a:cubicBezTo>
                        <a:cubicBezTo>
                          <a:pt x="1041428" y="257199"/>
                          <a:pt x="951067" y="305975"/>
                          <a:pt x="987476" y="518269"/>
                        </a:cubicBezTo>
                        <a:cubicBezTo>
                          <a:pt x="1023885" y="730563"/>
                          <a:pt x="959954" y="787044"/>
                          <a:pt x="987476" y="996671"/>
                        </a:cubicBezTo>
                        <a:cubicBezTo>
                          <a:pt x="756363" y="1000682"/>
                          <a:pt x="613165" y="956332"/>
                          <a:pt x="513488" y="996671"/>
                        </a:cubicBezTo>
                        <a:cubicBezTo>
                          <a:pt x="413811" y="1037010"/>
                          <a:pt x="133892" y="982903"/>
                          <a:pt x="0" y="996671"/>
                        </a:cubicBezTo>
                        <a:cubicBezTo>
                          <a:pt x="-44286" y="794854"/>
                          <a:pt x="26643" y="730911"/>
                          <a:pt x="0" y="518269"/>
                        </a:cubicBezTo>
                        <a:cubicBezTo>
                          <a:pt x="-26643" y="305627"/>
                          <a:pt x="52661" y="11132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8CA0640-BC55-495A-83F9-A9D6416EB9C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255" y="2918416"/>
            <a:ext cx="231950" cy="23699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3B149EB-AD9D-4AFA-A08F-D96485BAA23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016" y="2974320"/>
            <a:ext cx="231950" cy="23699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A67AE1C-0DDE-4B14-BEB6-155D9D5F469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921" y="3338112"/>
            <a:ext cx="231950" cy="23699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2D705DE-9EE3-4A1C-B752-235507FF7E7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8" y="2654166"/>
            <a:ext cx="231950" cy="23699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C8ADB6C-05E8-42FF-9D2B-5D6815F3DD6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921" y="3883680"/>
            <a:ext cx="231950" cy="236999"/>
          </a:xfrm>
          <a:prstGeom prst="rect">
            <a:avLst/>
          </a:prstGeom>
        </p:spPr>
      </p:pic>
      <p:sp>
        <p:nvSpPr>
          <p:cNvPr id="19" name="Облачко с текстом: прямоугольное 18">
            <a:extLst>
              <a:ext uri="{FF2B5EF4-FFF2-40B4-BE49-F238E27FC236}">
                <a16:creationId xmlns:a16="http://schemas.microsoft.com/office/drawing/2014/main" id="{57C7F1D5-CB66-4A38-A9AC-7548130638A4}"/>
              </a:ext>
            </a:extLst>
          </p:cNvPr>
          <p:cNvSpPr/>
          <p:nvPr/>
        </p:nvSpPr>
        <p:spPr>
          <a:xfrm>
            <a:off x="507509" y="5392474"/>
            <a:ext cx="5588491" cy="1180999"/>
          </a:xfrm>
          <a:prstGeom prst="wedgeRectCallout">
            <a:avLst>
              <a:gd name="adj1" fmla="val 34218"/>
              <a:gd name="adj2" fmla="val -65057"/>
            </a:avLst>
          </a:prstGeom>
          <a:solidFill>
            <a:srgbClr val="D87C3A"/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Я </a:t>
            </a:r>
            <a:r>
              <a:rPr lang="ru-RU" sz="2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небывало </a:t>
            </a: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много запасаю в своем теле воды: до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тысяч литров. Поэтому мне пожар не страшен!</a:t>
            </a:r>
          </a:p>
        </p:txBody>
      </p:sp>
    </p:spTree>
    <p:extLst>
      <p:ext uri="{BB962C8B-B14F-4D97-AF65-F5344CB8AC3E}">
        <p14:creationId xmlns:p14="http://schemas.microsoft.com/office/powerpoint/2010/main" val="64604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4015E59B-0868-470E-ADDC-EF8ECF7BB9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9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42"/>
                    </a14:imgEffect>
                    <a14:imgEffect>
                      <a14:colorTemperature colorTemp="6385"/>
                    </a14:imgEffect>
                  </a14:imgLayer>
                </a14:imgProps>
              </a:ext>
            </a:extLst>
          </a:blip>
          <a:srcRect t="3650" r="243" b="17990"/>
          <a:stretch/>
        </p:blipFill>
        <p:spPr>
          <a:xfrm>
            <a:off x="0" y="0"/>
            <a:ext cx="12192000" cy="7022237"/>
          </a:xfrm>
          <a:prstGeom prst="rect">
            <a:avLst/>
          </a:prstGeom>
        </p:spPr>
      </p:pic>
      <p:pic>
        <p:nvPicPr>
          <p:cNvPr id="6" name="Объект 10">
            <a:extLst>
              <a:ext uri="{FF2B5EF4-FFF2-40B4-BE49-F238E27FC236}">
                <a16:creationId xmlns:a16="http://schemas.microsoft.com/office/drawing/2014/main" id="{58F33CC8-D2FD-49BF-AEC7-A38016D7FA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t="1" b="7333"/>
          <a:stretch/>
        </p:blipFill>
        <p:spPr>
          <a:xfrm>
            <a:off x="2781282" y="1437949"/>
            <a:ext cx="6427433" cy="45541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801C6A5-0246-41C3-9FC5-D3BF90A70985}"/>
              </a:ext>
            </a:extLst>
          </p:cNvPr>
          <p:cNvSpPr txBox="1">
            <a:spLocks/>
          </p:cNvSpPr>
          <p:nvPr/>
        </p:nvSpPr>
        <p:spPr>
          <a:xfrm>
            <a:off x="4309333" y="400666"/>
            <a:ext cx="3371329" cy="6835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000" b="1" dirty="0">
                <a:ln>
                  <a:solidFill>
                    <a:srgbClr val="4A2E27"/>
                  </a:solidFill>
                </a:ln>
                <a:solidFill>
                  <a:srgbClr val="FEF7D0"/>
                </a:solidFill>
                <a:effectLst>
                  <a:glow rad="101600">
                    <a:srgbClr val="3E3931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Баобаб</a:t>
            </a:r>
          </a:p>
        </p:txBody>
      </p:sp>
      <p:sp>
        <p:nvSpPr>
          <p:cNvPr id="10" name="Облачко с текстом: прямоугольное 9">
            <a:extLst>
              <a:ext uri="{FF2B5EF4-FFF2-40B4-BE49-F238E27FC236}">
                <a16:creationId xmlns:a16="http://schemas.microsoft.com/office/drawing/2014/main" id="{58F7585C-788A-4C7A-905B-2834F7E21E1F}"/>
              </a:ext>
            </a:extLst>
          </p:cNvPr>
          <p:cNvSpPr/>
          <p:nvPr/>
        </p:nvSpPr>
        <p:spPr>
          <a:xfrm>
            <a:off x="9410718" y="1896349"/>
            <a:ext cx="2579279" cy="3731287"/>
          </a:xfrm>
          <a:prstGeom prst="wedgeRectCallout">
            <a:avLst>
              <a:gd name="adj1" fmla="val -59964"/>
              <a:gd name="adj2" fmla="val 15632"/>
            </a:avLst>
          </a:prstGeom>
          <a:solidFill>
            <a:srgbClr val="FEF7D0"/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rgbClr val="5652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Чудесны</a:t>
            </a:r>
            <a:r>
              <a:rPr lang="ru-RU" sz="2200" dirty="0" smtClean="0">
                <a:solidFill>
                  <a:srgbClr val="5652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200" dirty="0">
                <a:solidFill>
                  <a:srgbClr val="5652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пропорции </a:t>
            </a:r>
          </a:p>
          <a:p>
            <a:pPr algn="ctr"/>
            <a:r>
              <a:rPr lang="ru-RU" sz="2200" dirty="0">
                <a:solidFill>
                  <a:srgbClr val="5652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моего тела: </a:t>
            </a:r>
          </a:p>
          <a:p>
            <a:pPr algn="ctr"/>
            <a:r>
              <a:rPr lang="ru-RU" sz="2200" dirty="0">
                <a:solidFill>
                  <a:srgbClr val="5652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 относительно небольшой высоте ствол имеет огромную окружность </a:t>
            </a:r>
          </a:p>
          <a:p>
            <a:pPr algn="ctr"/>
            <a:r>
              <a:rPr lang="ru-RU" sz="2200" dirty="0">
                <a:solidFill>
                  <a:srgbClr val="5652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54 метров</a:t>
            </a:r>
            <a:r>
              <a:rPr lang="ru-RU" sz="2200" dirty="0">
                <a:solidFill>
                  <a:srgbClr val="5652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35970EE-BBDE-4CE8-AB9D-B3582CF3A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356" y="2321897"/>
            <a:ext cx="2137830" cy="26277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</p:spPr>
      </p:pic>
      <p:sp>
        <p:nvSpPr>
          <p:cNvPr id="17" name="Облачко с текстом: прямоугольное 16">
            <a:extLst>
              <a:ext uri="{FF2B5EF4-FFF2-40B4-BE49-F238E27FC236}">
                <a16:creationId xmlns:a16="http://schemas.microsoft.com/office/drawing/2014/main" id="{E6C7681C-689B-451A-BA34-BF925E55C293}"/>
              </a:ext>
            </a:extLst>
          </p:cNvPr>
          <p:cNvSpPr/>
          <p:nvPr/>
        </p:nvSpPr>
        <p:spPr>
          <a:xfrm>
            <a:off x="947356" y="5317410"/>
            <a:ext cx="3899153" cy="1349406"/>
          </a:xfrm>
          <a:prstGeom prst="wedgeRectCallout">
            <a:avLst>
              <a:gd name="adj1" fmla="val -18877"/>
              <a:gd name="adj2" fmla="val -70799"/>
            </a:avLst>
          </a:prstGeom>
          <a:solidFill>
            <a:srgbClr val="7A9453"/>
          </a:solidFill>
          <a:ln>
            <a:solidFill>
              <a:srgbClr val="62812B"/>
            </a:solidFill>
          </a:ln>
          <a:scene3d>
            <a:camera prst="orthographicFront"/>
            <a:lightRig rig="threePt" dir="t"/>
          </a:scene3d>
          <a:sp3d>
            <a:bevelT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Особенно 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условие прорастания моих семян: </a:t>
            </a:r>
          </a:p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они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должны побывать </a:t>
            </a:r>
          </a:p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 рту животного.</a:t>
            </a:r>
          </a:p>
        </p:txBody>
      </p:sp>
    </p:spTree>
    <p:extLst>
      <p:ext uri="{BB962C8B-B14F-4D97-AF65-F5344CB8AC3E}">
        <p14:creationId xmlns:p14="http://schemas.microsoft.com/office/powerpoint/2010/main" val="203885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E3E39E32-5251-48EB-A166-00D7259BE2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3"/>
                    </a14:imgEffect>
                    <a14:imgEffect>
                      <a14:colorTemperature colorTemp="7188"/>
                    </a14:imgEffect>
                    <a14:imgEffect>
                      <a14:saturation sat="10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77817" cy="7143836"/>
          </a:xfr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375140D-B1BA-4977-9D13-316DB5EB217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" t="2760" r="1592" b="987"/>
          <a:stretch/>
        </p:blipFill>
        <p:spPr>
          <a:xfrm>
            <a:off x="2641715" y="1349898"/>
            <a:ext cx="6694613" cy="44789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850E2F4-C184-4C97-ABA5-AB9CC0C1FCED}"/>
              </a:ext>
            </a:extLst>
          </p:cNvPr>
          <p:cNvSpPr/>
          <p:nvPr/>
        </p:nvSpPr>
        <p:spPr>
          <a:xfrm>
            <a:off x="481315" y="257723"/>
            <a:ext cx="1376040" cy="240065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5000" b="1" dirty="0">
                <a:ln w="9525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merican DreamSwash" panose="02000000000000000000" pitchFamily="2" charset="0"/>
              </a:rPr>
              <a:t>1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E1EE6FF-39F7-4E8C-8A33-4356DAB84914}"/>
              </a:ext>
            </a:extLst>
          </p:cNvPr>
          <p:cNvSpPr txBox="1">
            <a:spLocks/>
          </p:cNvSpPr>
          <p:nvPr/>
        </p:nvSpPr>
        <p:spPr>
          <a:xfrm>
            <a:off x="3707904" y="297673"/>
            <a:ext cx="4918229" cy="6835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000" b="1" dirty="0">
                <a:ln>
                  <a:solidFill>
                    <a:srgbClr val="4A2E27"/>
                  </a:solidFill>
                </a:ln>
                <a:solidFill>
                  <a:srgbClr val="FEF7D0"/>
                </a:solidFill>
                <a:effectLst>
                  <a:glow rad="76200">
                    <a:srgbClr val="8D8C86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Вельвичия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7865B5-5EF9-4AC9-94DE-B8158C425F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ement crackSpacing="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05" y="2624107"/>
            <a:ext cx="1912717" cy="1930528"/>
          </a:xfrm>
          <a:prstGeom prst="rect">
            <a:avLst/>
          </a:prstGeom>
          <a:ln w="15875" cmpd="dbl">
            <a:solidFill>
              <a:schemeClr val="bg1">
                <a:alpha val="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987476"/>
                      <a:gd name="connsiteY0" fmla="*/ 0 h 996671"/>
                      <a:gd name="connsiteX1" fmla="*/ 513488 w 987476"/>
                      <a:gd name="connsiteY1" fmla="*/ 0 h 996671"/>
                      <a:gd name="connsiteX2" fmla="*/ 987476 w 987476"/>
                      <a:gd name="connsiteY2" fmla="*/ 0 h 996671"/>
                      <a:gd name="connsiteX3" fmla="*/ 987476 w 987476"/>
                      <a:gd name="connsiteY3" fmla="*/ 468435 h 996671"/>
                      <a:gd name="connsiteX4" fmla="*/ 987476 w 987476"/>
                      <a:gd name="connsiteY4" fmla="*/ 996671 h 996671"/>
                      <a:gd name="connsiteX5" fmla="*/ 513488 w 987476"/>
                      <a:gd name="connsiteY5" fmla="*/ 996671 h 996671"/>
                      <a:gd name="connsiteX6" fmla="*/ 0 w 987476"/>
                      <a:gd name="connsiteY6" fmla="*/ 996671 h 996671"/>
                      <a:gd name="connsiteX7" fmla="*/ 0 w 987476"/>
                      <a:gd name="connsiteY7" fmla="*/ 508302 h 996671"/>
                      <a:gd name="connsiteX8" fmla="*/ 0 w 987476"/>
                      <a:gd name="connsiteY8" fmla="*/ 0 h 9966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87476" h="996671" fill="none" extrusionOk="0">
                        <a:moveTo>
                          <a:pt x="0" y="0"/>
                        </a:moveTo>
                        <a:cubicBezTo>
                          <a:pt x="192248" y="-15197"/>
                          <a:pt x="278075" y="14688"/>
                          <a:pt x="513488" y="0"/>
                        </a:cubicBezTo>
                        <a:cubicBezTo>
                          <a:pt x="748901" y="-14688"/>
                          <a:pt x="754691" y="24877"/>
                          <a:pt x="987476" y="0"/>
                        </a:cubicBezTo>
                        <a:cubicBezTo>
                          <a:pt x="990583" y="168416"/>
                          <a:pt x="939147" y="266407"/>
                          <a:pt x="987476" y="468435"/>
                        </a:cubicBezTo>
                        <a:cubicBezTo>
                          <a:pt x="1035805" y="670464"/>
                          <a:pt x="952930" y="786515"/>
                          <a:pt x="987476" y="996671"/>
                        </a:cubicBezTo>
                        <a:cubicBezTo>
                          <a:pt x="885586" y="1029377"/>
                          <a:pt x="691919" y="952152"/>
                          <a:pt x="513488" y="996671"/>
                        </a:cubicBezTo>
                        <a:cubicBezTo>
                          <a:pt x="335057" y="1041190"/>
                          <a:pt x="249599" y="945228"/>
                          <a:pt x="0" y="996671"/>
                        </a:cubicBezTo>
                        <a:cubicBezTo>
                          <a:pt x="-43234" y="889624"/>
                          <a:pt x="24759" y="695593"/>
                          <a:pt x="0" y="508302"/>
                        </a:cubicBezTo>
                        <a:cubicBezTo>
                          <a:pt x="-24759" y="321011"/>
                          <a:pt x="53436" y="207484"/>
                          <a:pt x="0" y="0"/>
                        </a:cubicBezTo>
                        <a:close/>
                      </a:path>
                      <a:path w="987476" h="996671" stroke="0" extrusionOk="0">
                        <a:moveTo>
                          <a:pt x="0" y="0"/>
                        </a:moveTo>
                        <a:cubicBezTo>
                          <a:pt x="196077" y="-9686"/>
                          <a:pt x="345378" y="14196"/>
                          <a:pt x="483863" y="0"/>
                        </a:cubicBezTo>
                        <a:cubicBezTo>
                          <a:pt x="622348" y="-14196"/>
                          <a:pt x="865606" y="56883"/>
                          <a:pt x="987476" y="0"/>
                        </a:cubicBezTo>
                        <a:cubicBezTo>
                          <a:pt x="1041428" y="257199"/>
                          <a:pt x="951067" y="305975"/>
                          <a:pt x="987476" y="518269"/>
                        </a:cubicBezTo>
                        <a:cubicBezTo>
                          <a:pt x="1023885" y="730563"/>
                          <a:pt x="959954" y="787044"/>
                          <a:pt x="987476" y="996671"/>
                        </a:cubicBezTo>
                        <a:cubicBezTo>
                          <a:pt x="756363" y="1000682"/>
                          <a:pt x="613165" y="956332"/>
                          <a:pt x="513488" y="996671"/>
                        </a:cubicBezTo>
                        <a:cubicBezTo>
                          <a:pt x="413811" y="1037010"/>
                          <a:pt x="133892" y="982903"/>
                          <a:pt x="0" y="996671"/>
                        </a:cubicBezTo>
                        <a:cubicBezTo>
                          <a:pt x="-44286" y="794854"/>
                          <a:pt x="26643" y="730911"/>
                          <a:pt x="0" y="518269"/>
                        </a:cubicBezTo>
                        <a:cubicBezTo>
                          <a:pt x="-26643" y="305627"/>
                          <a:pt x="52661" y="11132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DFD078-6040-4089-8A5A-D5C1ABAF0B3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15" y="3910494"/>
            <a:ext cx="231950" cy="2369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C8174D4-9A3B-4B82-AB4A-258DEDA1689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64" y="3631624"/>
            <a:ext cx="231950" cy="236999"/>
          </a:xfrm>
          <a:prstGeom prst="rect">
            <a:avLst/>
          </a:prstGeom>
        </p:spPr>
      </p:pic>
      <p:sp>
        <p:nvSpPr>
          <p:cNvPr id="12" name="Облачко с текстом: прямоугольное 11">
            <a:extLst>
              <a:ext uri="{FF2B5EF4-FFF2-40B4-BE49-F238E27FC236}">
                <a16:creationId xmlns:a16="http://schemas.microsoft.com/office/drawing/2014/main" id="{02A48268-C148-4EE8-9A9B-3FB363DE1E81}"/>
              </a:ext>
            </a:extLst>
          </p:cNvPr>
          <p:cNvSpPr/>
          <p:nvPr/>
        </p:nvSpPr>
        <p:spPr>
          <a:xfrm>
            <a:off x="274629" y="5682535"/>
            <a:ext cx="5821370" cy="1090200"/>
          </a:xfrm>
          <a:prstGeom prst="wedgeRectCallout">
            <a:avLst>
              <a:gd name="adj1" fmla="val 27314"/>
              <a:gd name="adj2" fmla="val -58383"/>
            </a:avLst>
          </a:prstGeom>
          <a:gradFill flip="none" rotWithShape="1">
            <a:gsLst>
              <a:gs pos="0">
                <a:srgbClr val="BFB960">
                  <a:shade val="30000"/>
                  <a:satMod val="115000"/>
                </a:srgbClr>
              </a:gs>
              <a:gs pos="50000">
                <a:srgbClr val="BFB960">
                  <a:shade val="67500"/>
                  <a:satMod val="115000"/>
                </a:srgbClr>
              </a:gs>
              <a:gs pos="100000">
                <a:srgbClr val="BFB96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62812B"/>
            </a:solidFill>
          </a:ln>
          <a:scene3d>
            <a:camera prst="orthographicFront"/>
            <a:lightRig rig="threePt" dir="t"/>
          </a:scene3d>
          <a:sp3d>
            <a:bevelT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Я являюсь «живым полезным ископаемым», потому что существую на планете в неизменном виде со времен Юрского периода.</a:t>
            </a:r>
          </a:p>
        </p:txBody>
      </p:sp>
      <p:sp>
        <p:nvSpPr>
          <p:cNvPr id="13" name="Облачко с текстом: прямоугольное 12">
            <a:extLst>
              <a:ext uri="{FF2B5EF4-FFF2-40B4-BE49-F238E27FC236}">
                <a16:creationId xmlns:a16="http://schemas.microsoft.com/office/drawing/2014/main" id="{FA4C15BD-1FAA-4586-A765-6B5338C0AF64}"/>
              </a:ext>
            </a:extLst>
          </p:cNvPr>
          <p:cNvSpPr/>
          <p:nvPr/>
        </p:nvSpPr>
        <p:spPr>
          <a:xfrm>
            <a:off x="9642989" y="1358136"/>
            <a:ext cx="2328166" cy="5020974"/>
          </a:xfrm>
          <a:prstGeom prst="wedgeRectCallout">
            <a:avLst>
              <a:gd name="adj1" fmla="val -59964"/>
              <a:gd name="adj2" fmla="val 15632"/>
            </a:avLst>
          </a:prstGeom>
          <a:solidFill>
            <a:srgbClr val="FEF7D0"/>
          </a:solidFill>
          <a:ln>
            <a:solidFill>
              <a:schemeClr val="accent6">
                <a:lumMod val="50000"/>
              </a:schemeClr>
            </a:solidFill>
          </a:ln>
          <a:effectLst>
            <a:glow rad="127000">
              <a:srgbClr val="8D8C86"/>
            </a:glow>
          </a:effectLst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9D4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 меня </a:t>
            </a:r>
            <a:r>
              <a:rPr lang="ru-RU" sz="2000" b="1" dirty="0" smtClean="0">
                <a:solidFill>
                  <a:srgbClr val="9D4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единственная в своем роде</a:t>
            </a:r>
            <a:r>
              <a:rPr lang="ru-RU" sz="2000" b="1" dirty="0" smtClean="0">
                <a:solidFill>
                  <a:srgbClr val="9D4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9D4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внешность: </a:t>
            </a:r>
          </a:p>
          <a:p>
            <a:pPr algn="ctr"/>
            <a:r>
              <a:rPr lang="ru-RU" sz="2000" dirty="0">
                <a:solidFill>
                  <a:srgbClr val="6750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всю жизнь </a:t>
            </a:r>
          </a:p>
          <a:p>
            <a:pPr algn="ctr"/>
            <a:r>
              <a:rPr lang="ru-RU" sz="2000" dirty="0">
                <a:solidFill>
                  <a:srgbClr val="6750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(до 1500 лет) </a:t>
            </a:r>
          </a:p>
          <a:p>
            <a:pPr algn="ctr"/>
            <a:r>
              <a:rPr lang="ru-RU" sz="2000" dirty="0">
                <a:solidFill>
                  <a:srgbClr val="6750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 меня вырастает всего </a:t>
            </a:r>
            <a:r>
              <a:rPr lang="ru-RU" sz="2500" b="1" dirty="0">
                <a:solidFill>
                  <a:srgbClr val="9D4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000" dirty="0">
                <a:solidFill>
                  <a:srgbClr val="6750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листа длинной до 8 метров, которые </a:t>
            </a:r>
            <a:r>
              <a:rPr lang="ru-RU" sz="2200" b="1" dirty="0">
                <a:solidFill>
                  <a:srgbClr val="9D47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никогда</a:t>
            </a:r>
            <a:r>
              <a:rPr lang="ru-RU" sz="2000" dirty="0">
                <a:solidFill>
                  <a:srgbClr val="6750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не опадают, а лишь расщепляются </a:t>
            </a:r>
            <a:endParaRPr lang="ru-RU" sz="2000" dirty="0" smtClean="0">
              <a:solidFill>
                <a:srgbClr val="6750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solidFill>
                  <a:srgbClr val="6750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2000" dirty="0">
                <a:solidFill>
                  <a:srgbClr val="6750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всей </a:t>
            </a:r>
            <a:r>
              <a:rPr lang="ru-RU" sz="2000" dirty="0" smtClean="0">
                <a:solidFill>
                  <a:srgbClr val="6750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длине</a:t>
            </a:r>
            <a:br>
              <a:rPr lang="ru-RU" sz="2000" dirty="0" smtClean="0">
                <a:solidFill>
                  <a:srgbClr val="6750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solidFill>
                  <a:srgbClr val="6750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6750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узкие </a:t>
            </a:r>
          </a:p>
          <a:p>
            <a:pPr algn="ctr"/>
            <a:r>
              <a:rPr lang="ru-RU" sz="2000" dirty="0">
                <a:solidFill>
                  <a:srgbClr val="6750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ленты-лоскуты</a:t>
            </a:r>
            <a:r>
              <a:rPr lang="ru-RU" sz="2000" dirty="0">
                <a:solidFill>
                  <a:srgbClr val="6750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rgbClr val="6750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лачко с текстом: прямоугольное со скругленными углами 1">
            <a:extLst>
              <a:ext uri="{FF2B5EF4-FFF2-40B4-BE49-F238E27FC236}">
                <a16:creationId xmlns:a16="http://schemas.microsoft.com/office/drawing/2014/main" id="{CECABC52-9BCC-4A1B-B2A3-7954C4AD37C0}"/>
              </a:ext>
            </a:extLst>
          </p:cNvPr>
          <p:cNvSpPr/>
          <p:nvPr/>
        </p:nvSpPr>
        <p:spPr>
          <a:xfrm>
            <a:off x="8713829" y="345577"/>
            <a:ext cx="3137860" cy="683580"/>
          </a:xfrm>
          <a:prstGeom prst="wedgeRoundRectCallout">
            <a:avLst>
              <a:gd name="adj1" fmla="val -55009"/>
              <a:gd name="adj2" fmla="val 10863"/>
              <a:gd name="adj3" fmla="val 16667"/>
            </a:avLst>
          </a:prstGeom>
          <a:solidFill>
            <a:srgbClr val="B8B154"/>
          </a:solidFill>
          <a:effectLst>
            <a:glow rad="50800">
              <a:srgbClr val="844514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Проходят тысячелетия,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а я всё та же!</a:t>
            </a:r>
          </a:p>
        </p:txBody>
      </p:sp>
    </p:spTree>
    <p:extLst>
      <p:ext uri="{BB962C8B-B14F-4D97-AF65-F5344CB8AC3E}">
        <p14:creationId xmlns:p14="http://schemas.microsoft.com/office/powerpoint/2010/main" val="335051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8275063-5EAA-4EC7-9DFF-080CE61FBB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7"/>
                    </a14:imgEffect>
                    <a14:imgEffect>
                      <a14:colorTemperature colorTemp="750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217"/>
          <a:stretch/>
        </p:blipFill>
        <p:spPr>
          <a:xfrm>
            <a:off x="0" y="0"/>
            <a:ext cx="12191999" cy="6858000"/>
          </a:xfr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63ADAA-2F0E-4F82-96D6-7063568B8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5630" y="1303379"/>
            <a:ext cx="6668370" cy="44938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6CDE385-F9F2-4242-BDDC-9471D01208AA}"/>
              </a:ext>
            </a:extLst>
          </p:cNvPr>
          <p:cNvSpPr txBox="1">
            <a:spLocks/>
          </p:cNvSpPr>
          <p:nvPr/>
        </p:nvSpPr>
        <p:spPr>
          <a:xfrm>
            <a:off x="3805559" y="509687"/>
            <a:ext cx="4918229" cy="68358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000" b="1" dirty="0">
                <a:ln>
                  <a:solidFill>
                    <a:srgbClr val="4A2E27"/>
                  </a:solidFill>
                </a:ln>
                <a:solidFill>
                  <a:srgbClr val="FEF7D0"/>
                </a:solidFill>
                <a:effectLst>
                  <a:glow rad="76200">
                    <a:srgbClr val="755C4F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Вельвичия</a:t>
            </a:r>
          </a:p>
        </p:txBody>
      </p:sp>
      <p:sp>
        <p:nvSpPr>
          <p:cNvPr id="7" name="Облачко с текстом: прямоугольное 6">
            <a:extLst>
              <a:ext uri="{FF2B5EF4-FFF2-40B4-BE49-F238E27FC236}">
                <a16:creationId xmlns:a16="http://schemas.microsoft.com/office/drawing/2014/main" id="{92D3332E-B13B-4ADB-B59E-C863586BE8B2}"/>
              </a:ext>
            </a:extLst>
          </p:cNvPr>
          <p:cNvSpPr/>
          <p:nvPr/>
        </p:nvSpPr>
        <p:spPr>
          <a:xfrm>
            <a:off x="9253470" y="1504106"/>
            <a:ext cx="2829059" cy="4083848"/>
          </a:xfrm>
          <a:prstGeom prst="wedgeRectCallout">
            <a:avLst>
              <a:gd name="adj1" fmla="val -56896"/>
              <a:gd name="adj2" fmla="val 16603"/>
            </a:avLst>
          </a:prstGeom>
          <a:solidFill>
            <a:srgbClr val="FEF7D0"/>
          </a:solidFill>
          <a:ln>
            <a:solidFill>
              <a:schemeClr val="accent6">
                <a:lumMod val="50000"/>
              </a:schemeClr>
            </a:solidFill>
          </a:ln>
          <a:effectLst>
            <a:glow rad="127000">
              <a:srgbClr val="8D8C86"/>
            </a:glow>
          </a:effectLst>
          <a:scene3d>
            <a:camera prst="orthographicFront"/>
            <a:lightRig rig="threePt" dir="t"/>
          </a:scene3d>
          <a:sp3d>
            <a:bevelT prst="angl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sz="2100" dirty="0" smtClean="0">
                <a:solidFill>
                  <a:srgbClr val="794E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Я дерево-карлик</a:t>
            </a:r>
            <a:r>
              <a:rPr lang="ru-RU" sz="2100" dirty="0">
                <a:solidFill>
                  <a:srgbClr val="794E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0" indent="0" algn="ctr">
              <a:buNone/>
            </a:pPr>
            <a:r>
              <a:rPr lang="ru-RU" sz="2100" dirty="0">
                <a:solidFill>
                  <a:srgbClr val="794E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ствол которого растет </a:t>
            </a:r>
            <a:r>
              <a:rPr lang="ru-RU" sz="2100" b="1" dirty="0">
                <a:solidFill>
                  <a:srgbClr val="794E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вниз</a:t>
            </a:r>
            <a:r>
              <a:rPr lang="ru-RU" sz="2100" dirty="0">
                <a:solidFill>
                  <a:srgbClr val="794E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Большая часть моего ствола находится под землей, а на поверхности он выступает всего  </a:t>
            </a:r>
          </a:p>
          <a:p>
            <a:pPr marL="0" indent="0" algn="ctr">
              <a:buNone/>
            </a:pPr>
            <a:r>
              <a:rPr lang="ru-RU" sz="2100" dirty="0">
                <a:solidFill>
                  <a:srgbClr val="794E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30-50 см. </a:t>
            </a:r>
          </a:p>
          <a:p>
            <a:pPr marL="0" indent="0" algn="ctr">
              <a:buNone/>
            </a:pPr>
            <a:r>
              <a:rPr lang="ru-RU" sz="2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Это очень необычно!</a:t>
            </a:r>
          </a:p>
        </p:txBody>
      </p:sp>
      <p:sp>
        <p:nvSpPr>
          <p:cNvPr id="8" name="Облачко с текстом: прямоугольное 7">
            <a:extLst>
              <a:ext uri="{FF2B5EF4-FFF2-40B4-BE49-F238E27FC236}">
                <a16:creationId xmlns:a16="http://schemas.microsoft.com/office/drawing/2014/main" id="{BC2189AE-36FE-4F34-AEFC-7850015D1811}"/>
              </a:ext>
            </a:extLst>
          </p:cNvPr>
          <p:cNvSpPr/>
          <p:nvPr/>
        </p:nvSpPr>
        <p:spPr>
          <a:xfrm>
            <a:off x="479651" y="5587954"/>
            <a:ext cx="5432877" cy="1100194"/>
          </a:xfrm>
          <a:prstGeom prst="wedgeRectCallout">
            <a:avLst>
              <a:gd name="adj1" fmla="val 26659"/>
              <a:gd name="adj2" fmla="val -60130"/>
            </a:avLst>
          </a:prstGeom>
          <a:solidFill>
            <a:srgbClr val="998439"/>
          </a:solidFill>
          <a:ln>
            <a:solidFill>
              <a:srgbClr val="62812B"/>
            </a:solidFill>
          </a:ln>
          <a:scene3d>
            <a:camera prst="orthographicFront"/>
            <a:lightRig rig="threePt" dir="t"/>
          </a:scene3d>
          <a:sp3d>
            <a:bevelT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Я – растение-одиночка, никогда не расту группами. Поэтому я - символ печали и одиночества.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4CC588-1B6B-444D-AB84-CF0B131A1C5D}"/>
              </a:ext>
            </a:extLst>
          </p:cNvPr>
          <p:cNvSpPr txBox="1"/>
          <p:nvPr/>
        </p:nvSpPr>
        <p:spPr>
          <a:xfrm>
            <a:off x="-244007" y="2898085"/>
            <a:ext cx="32498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n w="6600">
                  <a:solidFill>
                    <a:srgbClr val="755D5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Я - самое </a:t>
            </a:r>
          </a:p>
          <a:p>
            <a:pPr algn="ctr"/>
            <a:r>
              <a:rPr lang="ru-RU" b="1" dirty="0">
                <a:ln w="6600">
                  <a:solidFill>
                    <a:srgbClr val="755D5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странное растение </a:t>
            </a:r>
          </a:p>
          <a:p>
            <a:pPr algn="ctr"/>
            <a:r>
              <a:rPr lang="ru-RU" b="1" dirty="0">
                <a:ln w="6600">
                  <a:solidFill>
                    <a:srgbClr val="755D5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мире!</a:t>
            </a:r>
            <a:endParaRPr lang="ru-RU" b="1" dirty="0">
              <a:ln w="6600">
                <a:solidFill>
                  <a:srgbClr val="755D50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81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BDAA6"/>
            </a:gs>
            <a:gs pos="74000">
              <a:srgbClr val="BBDAA6"/>
            </a:gs>
            <a:gs pos="84000">
              <a:srgbClr val="BBDAA6"/>
            </a:gs>
            <a:gs pos="66000">
              <a:schemeClr val="accent1">
                <a:lumMod val="30000"/>
                <a:lumOff val="70000"/>
              </a:schemeClr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6D3AD6-8919-4671-AECA-8D1EFA83CA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5"/>
                    </a14:imgEffect>
                    <a14:imgEffect>
                      <a14:colorTemperature colorTemp="4700"/>
                    </a14:imgEffect>
                    <a14:imgEffect>
                      <a14:saturation sa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B86096-3FC3-413F-8BE6-9E7E15882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159" y="233134"/>
            <a:ext cx="6702642" cy="487131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n>
                  <a:solidFill>
                    <a:srgbClr val="CCC456"/>
                  </a:solidFill>
                </a:ln>
                <a:solidFill>
                  <a:srgbClr val="2E471D"/>
                </a:solidFill>
                <a:latin typeface="Arial Black" panose="020B0A04020102020204" pitchFamily="34" charset="0"/>
              </a:rPr>
              <a:t>Источники и литература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67D6D6-6CED-426F-9589-51E4BA4E8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944" y="905540"/>
            <a:ext cx="5464945" cy="656446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900" u="sng" dirty="0">
                <a:solidFill>
                  <a:srgbClr val="2C451B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https://dzen.ru/a/Zg2DXRHnsk6evKRR</a:t>
            </a:r>
            <a:endParaRPr lang="ru-RU" sz="1900" u="sng" dirty="0">
              <a:solidFill>
                <a:srgbClr val="2C451B"/>
              </a:solidFill>
            </a:endParaRPr>
          </a:p>
          <a:p>
            <a:pPr>
              <a:lnSpc>
                <a:spcPct val="110000"/>
              </a:lnSpc>
            </a:pPr>
            <a:r>
              <a:rPr lang="en-US" sz="1900" u="sng" dirty="0">
                <a:solidFill>
                  <a:srgbClr val="2C451B"/>
                </a:solidFill>
                <a:latin typeface="YS Text"/>
              </a:rPr>
              <a:t>https://jurideryshev.livejournal.com</a:t>
            </a:r>
            <a:r>
              <a:rPr lang="en-US" sz="1900" u="sng" dirty="0">
                <a:solidFill>
                  <a:srgbClr val="2C451B"/>
                </a:solidFill>
                <a:latin typeface="Verdana" panose="020B0604030504040204" pitchFamily="34" charset="0"/>
              </a:rPr>
              <a:t>›</a:t>
            </a:r>
            <a:r>
              <a:rPr lang="en-US" sz="1900" u="sng" dirty="0">
                <a:solidFill>
                  <a:srgbClr val="2C451B"/>
                </a:solidFill>
                <a:latin typeface="YS Text"/>
              </a:rPr>
              <a:t>76886.</a:t>
            </a:r>
            <a:r>
              <a:rPr lang="ru-RU" sz="1900" i="0" u="sng" strike="noStrike" dirty="0">
                <a:solidFill>
                  <a:srgbClr val="2C451B"/>
                </a:solidFill>
                <a:effectLst/>
                <a:latin typeface="YS Text"/>
              </a:rPr>
              <a:t>	</a:t>
            </a:r>
          </a:p>
          <a:p>
            <a:pPr>
              <a:lnSpc>
                <a:spcPct val="110000"/>
              </a:lnSpc>
            </a:pPr>
            <a:r>
              <a:rPr lang="en-US" sz="1900" u="sng" dirty="0">
                <a:solidFill>
                  <a:srgbClr val="2C451B"/>
                </a:solidFill>
              </a:rPr>
              <a:t>https://dzen.ru/a/XRmtfC6ySgCt3cTd?ysclid=m3agzyq0um971842163</a:t>
            </a:r>
            <a:endParaRPr lang="ru-RU" sz="1900" u="sng" dirty="0">
              <a:solidFill>
                <a:srgbClr val="2C451B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1900" u="sng" dirty="0">
                <a:solidFill>
                  <a:srgbClr val="2C451B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https://malamant.livejournal.com/810038.html</a:t>
            </a:r>
            <a:endParaRPr lang="ru-RU" sz="1900" u="sng" dirty="0">
              <a:solidFill>
                <a:srgbClr val="2C451B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1900" i="0" u="sng" strike="noStrike" dirty="0">
                <a:solidFill>
                  <a:srgbClr val="2C451B"/>
                </a:solidFill>
                <a:effectLst/>
                <a:latin typeface="-apple-system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</a:t>
            </a:r>
            <a:r>
              <a:rPr lang="ru-RU" sz="1900" i="0" u="sng" strike="noStrike" dirty="0">
                <a:solidFill>
                  <a:srgbClr val="2C451B"/>
                </a:solidFill>
                <a:effectLst/>
                <a:latin typeface="-apple-system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:</a:t>
            </a:r>
            <a:r>
              <a:rPr lang="en-US" sz="1900" i="0" u="sng" strike="noStrike" dirty="0">
                <a:solidFill>
                  <a:srgbClr val="2C451B"/>
                </a:solidFill>
                <a:effectLst/>
                <a:latin typeface="-apple-system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//</a:t>
            </a:r>
            <a:r>
              <a:rPr lang="en-US" sz="1900" i="0" u="sng" strike="noStrike" dirty="0" err="1">
                <a:solidFill>
                  <a:srgbClr val="2C451B"/>
                </a:solidFill>
                <a:effectLst/>
                <a:latin typeface="-apple-system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pza.sanbi.org</a:t>
            </a:r>
            <a:r>
              <a:rPr lang="en-US" sz="1900" i="0" u="sng" strike="noStrike" dirty="0" err="1">
                <a:solidFill>
                  <a:srgbClr val="2C451B"/>
                </a:solidFill>
                <a:effectLst/>
                <a:latin typeface="Verdana" panose="020B060403050404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›</a:t>
            </a:r>
            <a:r>
              <a:rPr lang="en-US" sz="1900" i="0" u="sng" strike="noStrike" dirty="0" err="1">
                <a:solidFill>
                  <a:srgbClr val="2C451B"/>
                </a:solidFill>
                <a:effectLst/>
                <a:latin typeface="-apple-system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moringa-ovalifolia</a:t>
            </a:r>
            <a:endParaRPr lang="ru-RU" sz="1900" i="0" u="sng" strike="noStrike" dirty="0">
              <a:solidFill>
                <a:srgbClr val="2C451B"/>
              </a:solidFill>
              <a:effectLst/>
              <a:latin typeface="-apple-system"/>
            </a:endParaRPr>
          </a:p>
          <a:p>
            <a:pPr>
              <a:lnSpc>
                <a:spcPct val="120000"/>
              </a:lnSpc>
            </a:pPr>
            <a:r>
              <a:rPr lang="en-US" sz="1900" i="0" u="sng" strike="noStrike" dirty="0" err="1">
                <a:solidFill>
                  <a:srgbClr val="2C451B"/>
                </a:solidFill>
                <a:effectLst/>
                <a:latin typeface="-apple-system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ru.wikipedia.org</a:t>
            </a:r>
            <a:r>
              <a:rPr lang="en-US" sz="1900" i="0" u="sng" strike="noStrike" dirty="0" err="1">
                <a:solidFill>
                  <a:srgbClr val="2C451B"/>
                </a:solidFill>
                <a:effectLst/>
                <a:latin typeface="Verdana" panose="020B060403050404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›</a:t>
            </a:r>
            <a:r>
              <a:rPr lang="en-US" sz="1900" i="0" u="sng" strike="noStrike" dirty="0" err="1">
                <a:solidFill>
                  <a:srgbClr val="2C451B"/>
                </a:solidFill>
                <a:effectLst/>
                <a:latin typeface="-apple-system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wiki</a:t>
            </a:r>
            <a:r>
              <a:rPr lang="en-US" sz="1900" i="0" u="sng" strike="noStrike" dirty="0">
                <a:solidFill>
                  <a:srgbClr val="2C451B"/>
                </a:solidFill>
                <a:effectLst/>
                <a:latin typeface="-apple-system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</a:t>
            </a:r>
            <a:r>
              <a:rPr lang="en-US" sz="1900" i="0" u="sng" strike="noStrike" dirty="0" err="1">
                <a:solidFill>
                  <a:srgbClr val="2C451B"/>
                </a:solidFill>
                <a:effectLst/>
                <a:latin typeface="-apple-system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Moringa_ovalifolia</a:t>
            </a:r>
            <a:endParaRPr lang="ru-RU" sz="1900" i="0" u="sng" strike="noStrike" dirty="0">
              <a:solidFill>
                <a:srgbClr val="2C451B"/>
              </a:solidFill>
              <a:effectLst/>
              <a:latin typeface="-apple-system"/>
            </a:endParaRPr>
          </a:p>
          <a:p>
            <a:pPr>
              <a:lnSpc>
                <a:spcPct val="120000"/>
              </a:lnSpc>
            </a:pPr>
            <a:r>
              <a:rPr lang="en-US" sz="1900" b="0" i="0" u="sng" strike="noStrike" dirty="0">
                <a:solidFill>
                  <a:srgbClr val="2C451B"/>
                </a:solidFill>
                <a:effectLst/>
                <a:latin typeface="-apple-system"/>
              </a:rPr>
              <a:t>https://infourok.ru/issledovatelskaya-rabota-baobab-udivitelnyj-predstavitel-rastitelnogo-mira</a:t>
            </a:r>
            <a:endParaRPr lang="ru-RU" sz="1900" b="0" i="0" u="sng" strike="noStrike" dirty="0">
              <a:solidFill>
                <a:srgbClr val="2C451B"/>
              </a:solidFill>
              <a:effectLst/>
              <a:latin typeface="-apple-system"/>
            </a:endParaRPr>
          </a:p>
          <a:p>
            <a:pPr>
              <a:lnSpc>
                <a:spcPct val="120000"/>
              </a:lnSpc>
            </a:pPr>
            <a:r>
              <a:rPr lang="en-US" sz="1900" i="0" u="sng" strike="noStrike" dirty="0">
                <a:solidFill>
                  <a:srgbClr val="2C451B"/>
                </a:solidFill>
                <a:effectLst/>
                <a:latin typeface="YS Text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pikabu.ru</a:t>
            </a:r>
            <a:r>
              <a:rPr lang="ru-RU" sz="1900" i="0" u="sng" strike="noStrike" dirty="0">
                <a:solidFill>
                  <a:srgbClr val="2C451B"/>
                </a:solidFill>
                <a:effectLst/>
                <a:latin typeface="YS Text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1900" i="0" u="sng" strike="noStrike" dirty="0">
                <a:solidFill>
                  <a:srgbClr val="2C451B"/>
                </a:solidFill>
                <a:effectLst/>
                <a:latin typeface="YS Text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ru.wikipedia.org</a:t>
            </a:r>
            <a:r>
              <a:rPr lang="en-US" sz="1900" i="0" u="sng" strike="noStrike" dirty="0">
                <a:solidFill>
                  <a:srgbClr val="2C451B"/>
                </a:solidFill>
                <a:effectLst/>
                <a:latin typeface="Verdana" panose="020B060403050404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›</a:t>
            </a:r>
            <a:r>
              <a:rPr lang="ru-RU" sz="1900" i="0" u="sng" strike="noStrike" dirty="0" err="1">
                <a:solidFill>
                  <a:srgbClr val="2C451B"/>
                </a:solidFill>
                <a:effectLst/>
                <a:latin typeface="YS Text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Литопс</a:t>
            </a:r>
            <a:endParaRPr lang="ru-RU" sz="1900" u="sng" dirty="0">
              <a:solidFill>
                <a:srgbClr val="2C451B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1900" u="sng" dirty="0">
                <a:solidFill>
                  <a:srgbClr val="2C451B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https://ianimal.ru/topics/derevo-flyaga</a:t>
            </a:r>
            <a:endParaRPr lang="ru-RU" sz="1900" u="sng" dirty="0">
              <a:solidFill>
                <a:srgbClr val="2C451B"/>
              </a:solidFill>
            </a:endParaRP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994AD6-B30B-450B-ADD9-C3D5CA1EEF18}"/>
              </a:ext>
            </a:extLst>
          </p:cNvPr>
          <p:cNvSpPr txBox="1"/>
          <p:nvPr/>
        </p:nvSpPr>
        <p:spPr>
          <a:xfrm>
            <a:off x="5716480" y="905540"/>
            <a:ext cx="6223986" cy="5499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i="0" u="none" strike="noStrike" dirty="0">
                <a:solidFill>
                  <a:srgbClr val="2C451B"/>
                </a:solidFill>
                <a:effectLst/>
                <a:latin typeface="-apple-system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</a:t>
            </a:r>
            <a:r>
              <a:rPr lang="ru-RU" sz="1800" i="0" u="none" strike="noStrike" dirty="0">
                <a:solidFill>
                  <a:srgbClr val="2C451B"/>
                </a:solidFill>
                <a:effectLst/>
                <a:latin typeface="-apple-system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:</a:t>
            </a:r>
            <a:r>
              <a:rPr lang="en-US" sz="1800" i="0" u="none" strike="noStrike" dirty="0">
                <a:solidFill>
                  <a:srgbClr val="2C451B"/>
                </a:solidFill>
                <a:effectLst/>
                <a:latin typeface="-apple-system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// </a:t>
            </a:r>
            <a:r>
              <a:rPr lang="en-US" sz="1800" i="0" u="none" strike="noStrike" dirty="0">
                <a:solidFill>
                  <a:srgbClr val="2C451B"/>
                </a:solidFill>
                <a:effectLst/>
                <a:latin typeface="-apple-system"/>
                <a:hlinkClick r:id="rId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epochtimes.ru</a:t>
            </a:r>
            <a:r>
              <a:rPr lang="en-US" sz="1800" i="0" u="none" strike="noStrike" dirty="0">
                <a:solidFill>
                  <a:srgbClr val="2C451B"/>
                </a:solidFill>
                <a:effectLst/>
                <a:latin typeface="Verdana" panose="020B060403050404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›</a:t>
            </a:r>
            <a:r>
              <a:rPr lang="en-US" sz="1800" i="0" u="none" strike="noStrike" dirty="0">
                <a:solidFill>
                  <a:srgbClr val="2C451B"/>
                </a:solidFill>
                <a:effectLst/>
                <a:latin typeface="-apple-system"/>
                <a:hlinkClick r:id="rId11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zelyonye-tseliteli-moringa-99119523/</a:t>
            </a:r>
            <a:endParaRPr lang="ru-RU" sz="1800" i="0" u="none" strike="noStrike" dirty="0">
              <a:solidFill>
                <a:srgbClr val="2C451B"/>
              </a:solidFill>
              <a:effectLst/>
              <a:latin typeface="-apple-system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i="0" u="none" strike="noStrike" dirty="0" err="1">
                <a:solidFill>
                  <a:srgbClr val="2C451B"/>
                </a:solidFill>
                <a:effectLst/>
                <a:latin typeface="-apple-system"/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liveinternet.ru</a:t>
            </a:r>
            <a:r>
              <a:rPr lang="en-US" sz="1800" i="0" u="none" strike="noStrike" dirty="0" err="1">
                <a:solidFill>
                  <a:srgbClr val="2C451B"/>
                </a:solidFill>
                <a:effectLst/>
                <a:latin typeface="Verdana" panose="020B060403050404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›</a:t>
            </a:r>
            <a:r>
              <a:rPr lang="en-US" sz="1800" i="0" u="none" strike="noStrike" dirty="0" err="1">
                <a:solidFill>
                  <a:srgbClr val="2C451B"/>
                </a:solidFill>
                <a:effectLst/>
                <a:latin typeface="-apple-system"/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community</a:t>
            </a:r>
            <a:r>
              <a:rPr lang="en-US" sz="1800" i="0" u="none" strike="noStrike" dirty="0">
                <a:solidFill>
                  <a:srgbClr val="2C451B"/>
                </a:solidFill>
                <a:effectLst/>
                <a:latin typeface="-apple-system"/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</a:t>
            </a:r>
            <a:r>
              <a:rPr lang="en-US" sz="1800" i="0" u="none" strike="noStrike" dirty="0" err="1">
                <a:solidFill>
                  <a:srgbClr val="2C451B"/>
                </a:solidFill>
                <a:effectLst/>
                <a:latin typeface="-apple-system"/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hollism</a:t>
            </a:r>
            <a:r>
              <a:rPr lang="en-US" sz="1800" i="0" u="none" strike="noStrike" dirty="0">
                <a:solidFill>
                  <a:srgbClr val="2C451B"/>
                </a:solidFill>
                <a:effectLst/>
                <a:latin typeface="-apple-system"/>
                <a:hlinkClick r:id="rId1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/post282089044/</a:t>
            </a:r>
            <a:endParaRPr lang="ru-RU" sz="1800" dirty="0">
              <a:solidFill>
                <a:srgbClr val="2C451B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2C451B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https://dzen.ru/a/XQ2_PnC_KgCwMaGg</a:t>
            </a:r>
            <a:endParaRPr lang="ru-RU" sz="1800" dirty="0">
              <a:solidFill>
                <a:srgbClr val="2C451B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i="0" u="none" strike="noStrike" dirty="0" err="1">
                <a:solidFill>
                  <a:srgbClr val="2C451B"/>
                </a:solidFill>
                <a:effectLst/>
                <a:latin typeface="-apple-system"/>
                <a:hlinkClick r:id="rId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tropical.theferns.info</a:t>
            </a:r>
            <a:r>
              <a:rPr lang="en-US" sz="1800" i="0" u="none" strike="noStrike" dirty="0" err="1">
                <a:solidFill>
                  <a:srgbClr val="2C451B"/>
                </a:solidFill>
                <a:effectLst/>
                <a:latin typeface="Verdana" panose="020B060403050404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›</a:t>
            </a:r>
            <a:r>
              <a:rPr lang="en-US" sz="1800" i="0" u="none" strike="noStrike" dirty="0" err="1">
                <a:solidFill>
                  <a:srgbClr val="2C451B"/>
                </a:solidFill>
                <a:effectLst/>
                <a:latin typeface="-apple-system"/>
                <a:hlinkClick r:id="rId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viewtropical.php</a:t>
            </a:r>
            <a:r>
              <a:rPr lang="en-US" sz="1800" i="0" u="none" strike="noStrike" dirty="0">
                <a:solidFill>
                  <a:srgbClr val="2C451B"/>
                </a:solidFill>
                <a:effectLst/>
                <a:latin typeface="-apple-system"/>
                <a:hlinkClick r:id="rId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…</a:t>
            </a:r>
            <a:endParaRPr lang="ru-RU" sz="1800" dirty="0">
              <a:solidFill>
                <a:srgbClr val="2C451B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i="0" u="none" strike="noStrike" dirty="0" err="1">
                <a:solidFill>
                  <a:srgbClr val="2C451B"/>
                </a:solidFill>
                <a:effectLst/>
                <a:latin typeface="YS Text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multiurok.ru</a:t>
            </a:r>
            <a:r>
              <a:rPr lang="en-US" sz="1800" i="0" u="none" strike="noStrike" dirty="0" err="1">
                <a:solidFill>
                  <a:srgbClr val="2C451B"/>
                </a:solidFill>
                <a:effectLst/>
                <a:latin typeface="Verdana" panose="020B0604030504040204" pitchFamily="34" charset="0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›</a:t>
            </a:r>
            <a:r>
              <a:rPr lang="en-US" sz="1800" i="0" u="none" strike="noStrike" dirty="0" err="1">
                <a:solidFill>
                  <a:srgbClr val="2C451B"/>
                </a:solidFill>
                <a:effectLst/>
                <a:latin typeface="YS Text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blog</a:t>
            </a:r>
            <a:r>
              <a:rPr lang="en-US" sz="1800" i="0" u="none" strike="noStrike" dirty="0">
                <a:solidFill>
                  <a:srgbClr val="2C451B"/>
                </a:solidFill>
                <a:effectLst/>
                <a:latin typeface="YS Text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/16-interesnykh-faktov-o-…</a:t>
            </a:r>
            <a:endParaRPr lang="ru-RU" sz="1800" i="0" u="none" strike="noStrike" dirty="0">
              <a:solidFill>
                <a:srgbClr val="2C451B"/>
              </a:solidFill>
              <a:effectLst/>
              <a:latin typeface="YS Tex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i="0" u="none" strike="noStrike" dirty="0">
                <a:solidFill>
                  <a:srgbClr val="2C451B"/>
                </a:solidFill>
                <a:effectLst/>
                <a:latin typeface="-apple-system"/>
                <a:hlinkClick r:id="rId1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http://australe.ru</a:t>
            </a:r>
            <a:r>
              <a:rPr lang="en-US" sz="1800" i="0" u="none" strike="noStrike" dirty="0">
                <a:solidFill>
                  <a:srgbClr val="2C451B"/>
                </a:solidFill>
                <a:effectLst/>
                <a:latin typeface="Verdana" panose="020B0604030504040204" pitchFamily="34" charset="0"/>
                <a:hlinkClick r:id="rId1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›</a:t>
            </a:r>
            <a:r>
              <a:rPr lang="en-US" sz="1800" i="0" u="none" strike="noStrike" dirty="0">
                <a:solidFill>
                  <a:srgbClr val="2C451B"/>
                </a:solidFill>
                <a:effectLst/>
                <a:latin typeface="-apple-system"/>
                <a:hlinkClick r:id="rId1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index.php/rastitelnyj-mir/209-…</a:t>
            </a:r>
            <a:endParaRPr lang="ru-RU" sz="1800" i="0" u="none" strike="noStrike" dirty="0">
              <a:solidFill>
                <a:srgbClr val="2C451B"/>
              </a:solidFill>
              <a:effectLst/>
              <a:latin typeface="YS Tex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i="0" u="none" strike="noStrike" dirty="0">
                <a:solidFill>
                  <a:srgbClr val="2C451B"/>
                </a:solidFill>
                <a:effectLst/>
                <a:latin typeface="-apple-system"/>
                <a:hlinkClick r:id="rId1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http://forum.homecitrus.ru</a:t>
            </a:r>
            <a:endParaRPr lang="ru-RU" sz="1800" i="0" u="none" strike="noStrike" dirty="0">
              <a:solidFill>
                <a:srgbClr val="2C451B"/>
              </a:solidFill>
              <a:effectLst/>
              <a:latin typeface="YS Tex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i="0" u="none" strike="noStrike" dirty="0" err="1">
                <a:solidFill>
                  <a:srgbClr val="2C451B"/>
                </a:solidFill>
                <a:effectLst/>
                <a:latin typeface="YS Text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vivareit.ru</a:t>
            </a:r>
            <a:r>
              <a:rPr lang="en-US" sz="1800" i="0" u="none" strike="noStrike" dirty="0" err="1">
                <a:solidFill>
                  <a:srgbClr val="2C451B"/>
                </a:solidFill>
                <a:effectLst/>
                <a:latin typeface="Verdana" panose="020B0604030504040204" pitchFamily="34" charset="0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›</a:t>
            </a:r>
            <a:r>
              <a:rPr lang="en-US" sz="1800" i="0" u="none" strike="noStrike" dirty="0" err="1">
                <a:solidFill>
                  <a:srgbClr val="2C451B"/>
                </a:solidFill>
                <a:effectLst/>
                <a:latin typeface="YS Text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baobab</a:t>
            </a:r>
            <a:r>
              <a:rPr lang="en-US" sz="1800" i="0" u="none" strike="noStrike" dirty="0">
                <a:solidFill>
                  <a:srgbClr val="2C451B"/>
                </a:solidFill>
                <a:effectLst/>
                <a:latin typeface="YS Text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-</a:t>
            </a:r>
            <a:r>
              <a:rPr lang="en-US" sz="1800" i="0" u="none" strike="noStrike" dirty="0" err="1">
                <a:solidFill>
                  <a:srgbClr val="2C451B"/>
                </a:solidFill>
                <a:effectLst/>
                <a:latin typeface="YS Text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interesnye</a:t>
            </a:r>
            <a:r>
              <a:rPr lang="en-US" sz="1800" i="0" u="none" strike="noStrike" dirty="0">
                <a:solidFill>
                  <a:srgbClr val="2C451B"/>
                </a:solidFill>
                <a:effectLst/>
                <a:latin typeface="YS Text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-</a:t>
            </a:r>
            <a:r>
              <a:rPr lang="en-US" sz="1800" i="0" u="none" strike="noStrike" dirty="0" err="1">
                <a:solidFill>
                  <a:srgbClr val="2C451B"/>
                </a:solidFill>
                <a:effectLst/>
                <a:latin typeface="YS Text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fakty</a:t>
            </a:r>
            <a:r>
              <a:rPr lang="en-US" sz="1800" i="0" u="none" strike="noStrike" dirty="0">
                <a:solidFill>
                  <a:srgbClr val="2C451B"/>
                </a:solidFill>
                <a:effectLst/>
                <a:latin typeface="YS Text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-o-</a:t>
            </a:r>
            <a:r>
              <a:rPr lang="en-US" sz="1800" i="0" u="none" strike="noStrike" dirty="0" err="1">
                <a:solidFill>
                  <a:srgbClr val="2C451B"/>
                </a:solidFill>
                <a:effectLst/>
                <a:latin typeface="YS Text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dereve</a:t>
            </a:r>
            <a:r>
              <a:rPr lang="en-US" sz="1800" i="0" u="none" strike="noStrike" dirty="0">
                <a:solidFill>
                  <a:srgbClr val="2C451B"/>
                </a:solidFill>
                <a:effectLst/>
                <a:latin typeface="YS Text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-s-…</a:t>
            </a:r>
            <a:endParaRPr lang="ru-RU" sz="1800" i="0" u="none" strike="noStrike" dirty="0">
              <a:solidFill>
                <a:srgbClr val="2C451B"/>
              </a:solidFill>
              <a:effectLst/>
              <a:latin typeface="YS Tex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i="0" strike="noStrike" dirty="0">
                <a:solidFill>
                  <a:srgbClr val="2C451B"/>
                </a:solidFill>
                <a:effectLst/>
                <a:latin typeface="YS Text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national-</a:t>
            </a:r>
            <a:r>
              <a:rPr lang="en-US" sz="1800" i="0" strike="noStrike" dirty="0" err="1">
                <a:solidFill>
                  <a:srgbClr val="2C451B"/>
                </a:solidFill>
                <a:effectLst/>
                <a:latin typeface="YS Text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travel.ru</a:t>
            </a:r>
            <a:r>
              <a:rPr lang="en-US" sz="1800" i="0" strike="noStrike" dirty="0" err="1">
                <a:solidFill>
                  <a:srgbClr val="2C451B"/>
                </a:solidFill>
                <a:effectLst/>
                <a:latin typeface="Verdana" panose="020B0604030504040204" pitchFamily="34" charset="0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›</a:t>
            </a:r>
            <a:r>
              <a:rPr lang="en-US" sz="1800" i="0" strike="noStrike" dirty="0" err="1">
                <a:solidFill>
                  <a:srgbClr val="2C451B"/>
                </a:solidFill>
                <a:effectLst/>
                <a:latin typeface="YS Text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interesnye</a:t>
            </a:r>
            <a:r>
              <a:rPr lang="en-US" sz="1800" i="0" strike="noStrike" dirty="0">
                <a:solidFill>
                  <a:srgbClr val="2C451B"/>
                </a:solidFill>
                <a:effectLst/>
                <a:latin typeface="YS Text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-</a:t>
            </a:r>
            <a:r>
              <a:rPr lang="en-US" sz="1800" i="0" strike="noStrike" dirty="0" err="1">
                <a:solidFill>
                  <a:srgbClr val="2C451B"/>
                </a:solidFill>
                <a:effectLst/>
                <a:latin typeface="YS Text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fakty</a:t>
            </a:r>
            <a:r>
              <a:rPr lang="en-US" sz="1800" i="0" strike="noStrike" dirty="0">
                <a:solidFill>
                  <a:srgbClr val="2C451B"/>
                </a:solidFill>
                <a:effectLst/>
                <a:latin typeface="YS Text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-o-</a:t>
            </a:r>
            <a:r>
              <a:rPr lang="en-US" sz="1800" i="0" strike="noStrike" dirty="0" err="1">
                <a:solidFill>
                  <a:srgbClr val="2C451B"/>
                </a:solidFill>
                <a:effectLst/>
                <a:latin typeface="YS Text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baobabe</a:t>
            </a:r>
            <a:endParaRPr lang="ru-RU" sz="1800" i="0" strike="noStrike" dirty="0">
              <a:solidFill>
                <a:srgbClr val="2C451B"/>
              </a:solidFill>
              <a:effectLst/>
              <a:latin typeface="YS Text"/>
            </a:endParaRP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C451B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</a:t>
            </a:r>
            <a:r>
              <a:rPr lang="en-US" sz="1800" dirty="0">
                <a:solidFill>
                  <a:srgbClr val="2C451B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ttps://vk.com/wall-116865817_72963</a:t>
            </a:r>
            <a:endParaRPr lang="en-US" dirty="0">
              <a:solidFill>
                <a:srgbClr val="2C451B"/>
              </a:solidFill>
              <a:latin typeface="-apple-system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i="0" dirty="0">
                <a:solidFill>
                  <a:srgbClr val="2C451B"/>
                </a:solidFill>
                <a:effectLst/>
                <a:latin typeface="-apple-system"/>
              </a:rPr>
              <a:t>Смирнов А.В. «Мир растений», М.: Молодая гвардия, </a:t>
            </a:r>
          </a:p>
          <a:p>
            <a:r>
              <a:rPr lang="ru-RU" dirty="0">
                <a:solidFill>
                  <a:srgbClr val="2C451B"/>
                </a:solidFill>
                <a:latin typeface="-apple-system"/>
              </a:rPr>
              <a:t>      </a:t>
            </a:r>
            <a:r>
              <a:rPr lang="ru-RU" sz="1800" i="0" dirty="0">
                <a:solidFill>
                  <a:srgbClr val="2C451B"/>
                </a:solidFill>
                <a:effectLst/>
                <a:latin typeface="-apple-system"/>
              </a:rPr>
              <a:t>1979. — 319 с.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800" u="none" strike="noStrike" dirty="0">
                <a:solidFill>
                  <a:srgbClr val="2C451B"/>
                </a:solidFill>
                <a:latin typeface="-apple-system"/>
              </a:rPr>
              <a:t>Н. </a:t>
            </a:r>
            <a:r>
              <a:rPr lang="ru-RU" sz="1800" dirty="0">
                <a:solidFill>
                  <a:srgbClr val="2C451B"/>
                </a:solidFill>
                <a:latin typeface="-apple-system"/>
              </a:rPr>
              <a:t>Голь «Жизнь замечательных растений», М: </a:t>
            </a:r>
            <a:r>
              <a:rPr lang="ru-RU" sz="1800" dirty="0" err="1">
                <a:solidFill>
                  <a:srgbClr val="2C451B"/>
                </a:solidFill>
                <a:latin typeface="-apple-system"/>
              </a:rPr>
              <a:t>Детгиз</a:t>
            </a:r>
            <a:r>
              <a:rPr lang="ru-RU" sz="1800" dirty="0">
                <a:solidFill>
                  <a:srgbClr val="2C451B"/>
                </a:solidFill>
                <a:latin typeface="-apple-system"/>
              </a:rPr>
              <a:t>, </a:t>
            </a:r>
          </a:p>
          <a:p>
            <a:pPr>
              <a:lnSpc>
                <a:spcPct val="120000"/>
              </a:lnSpc>
            </a:pPr>
            <a:r>
              <a:rPr lang="ru-RU" dirty="0">
                <a:solidFill>
                  <a:srgbClr val="2C451B"/>
                </a:solidFill>
                <a:latin typeface="-apple-system"/>
              </a:rPr>
              <a:t>      </a:t>
            </a:r>
            <a:r>
              <a:rPr lang="ru-RU" sz="1800" dirty="0">
                <a:solidFill>
                  <a:srgbClr val="2C451B"/>
                </a:solidFill>
                <a:latin typeface="-apple-system"/>
              </a:rPr>
              <a:t>2021 – 127 с.</a:t>
            </a:r>
            <a:endParaRPr lang="ru-RU" sz="1800" i="0" u="none" strike="noStrike" dirty="0">
              <a:solidFill>
                <a:srgbClr val="2C451B"/>
              </a:solidFill>
              <a:effectLst/>
              <a:latin typeface="YS Text"/>
            </a:endParaRPr>
          </a:p>
        </p:txBody>
      </p:sp>
    </p:spTree>
    <p:extLst>
      <p:ext uri="{BB962C8B-B14F-4D97-AF65-F5344CB8AC3E}">
        <p14:creationId xmlns:p14="http://schemas.microsoft.com/office/powerpoint/2010/main" val="323192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5042</TotalTime>
  <Words>594</Words>
  <Application>Microsoft Office PowerPoint</Application>
  <PresentationFormat>Широкоэкранный</PresentationFormat>
  <Paragraphs>115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American DreamSwash</vt:lpstr>
      <vt:lpstr>-apple-system</vt:lpstr>
      <vt:lpstr>Arial</vt:lpstr>
      <vt:lpstr>Arial Black</vt:lpstr>
      <vt:lpstr>Bahnschrift</vt:lpstr>
      <vt:lpstr>Calibri</vt:lpstr>
      <vt:lpstr>Calibri Light</vt:lpstr>
      <vt:lpstr>Times New Roman</vt:lpstr>
      <vt:lpstr>Verdana</vt:lpstr>
      <vt:lpstr>YS Text</vt:lpstr>
      <vt:lpstr>Тема Office</vt:lpstr>
      <vt:lpstr>Презентация PowerPoint</vt:lpstr>
      <vt:lpstr>«Команда «А*» – мы такая одна!»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 и литература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Sveta</cp:lastModifiedBy>
  <cp:revision>224</cp:revision>
  <dcterms:created xsi:type="dcterms:W3CDTF">2024-11-05T20:28:47Z</dcterms:created>
  <dcterms:modified xsi:type="dcterms:W3CDTF">2024-11-14T10:39:32Z</dcterms:modified>
</cp:coreProperties>
</file>